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</p:sldIdLst>
  <p:sldSz cx="20104100" cy="11309350"/>
  <p:notesSz cx="20104100" cy="113093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662" y="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chemeClr val="bg1"/>
                </a:solidFill>
                <a:latin typeface="Microsoft JhengHei UI"/>
                <a:cs typeface="Microsoft Jheng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Microsoft JhengHei UI"/>
                <a:cs typeface="Microsoft JhengHei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chemeClr val="bg1"/>
                </a:solidFill>
                <a:latin typeface="Microsoft JhengHei UI"/>
                <a:cs typeface="Microsoft Jheng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169077" y="2690343"/>
            <a:ext cx="4121150" cy="5873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Microsoft JhengHei UI"/>
                <a:cs typeface="Microsoft JhengHei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chemeClr val="bg1"/>
                </a:solidFill>
                <a:latin typeface="Microsoft JhengHei UI"/>
                <a:cs typeface="Microsoft Jheng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39635" y="715916"/>
            <a:ext cx="4224828" cy="729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chemeClr val="bg1"/>
                </a:solidFill>
                <a:latin typeface="Microsoft JhengHei UI"/>
                <a:cs typeface="Microsoft Jheng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5398" y="2673410"/>
            <a:ext cx="11020425" cy="4247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Microsoft JhengHei UI"/>
                <a:cs typeface="Microsoft JhengHei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3" Type="http://schemas.openxmlformats.org/officeDocument/2006/relationships/image" Target="../media/image3.png"/><Relationship Id="rId7" Type="http://schemas.openxmlformats.org/officeDocument/2006/relationships/image" Target="../media/image407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6.png"/><Relationship Id="rId5" Type="http://schemas.openxmlformats.org/officeDocument/2006/relationships/image" Target="../media/image405.png"/><Relationship Id="rId4" Type="http://schemas.openxmlformats.org/officeDocument/2006/relationships/image" Target="../media/image404.png"/><Relationship Id="rId9" Type="http://schemas.openxmlformats.org/officeDocument/2006/relationships/image" Target="../media/image40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jpg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jpg"/><Relationship Id="rId13" Type="http://schemas.openxmlformats.org/officeDocument/2006/relationships/image" Target="../media/image439.png"/><Relationship Id="rId18" Type="http://schemas.openxmlformats.org/officeDocument/2006/relationships/image" Target="../media/image444.png"/><Relationship Id="rId3" Type="http://schemas.openxmlformats.org/officeDocument/2006/relationships/image" Target="../media/image3.png"/><Relationship Id="rId21" Type="http://schemas.openxmlformats.org/officeDocument/2006/relationships/image" Target="../media/image447.png"/><Relationship Id="rId7" Type="http://schemas.openxmlformats.org/officeDocument/2006/relationships/image" Target="../media/image433.png"/><Relationship Id="rId12" Type="http://schemas.openxmlformats.org/officeDocument/2006/relationships/image" Target="../media/image438.jpg"/><Relationship Id="rId17" Type="http://schemas.openxmlformats.org/officeDocument/2006/relationships/image" Target="../media/image443.png"/><Relationship Id="rId2" Type="http://schemas.openxmlformats.org/officeDocument/2006/relationships/image" Target="../media/image429.png"/><Relationship Id="rId16" Type="http://schemas.openxmlformats.org/officeDocument/2006/relationships/image" Target="../media/image442.png"/><Relationship Id="rId20" Type="http://schemas.openxmlformats.org/officeDocument/2006/relationships/image" Target="../media/image4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png"/><Relationship Id="rId11" Type="http://schemas.openxmlformats.org/officeDocument/2006/relationships/image" Target="../media/image437.jpg"/><Relationship Id="rId5" Type="http://schemas.openxmlformats.org/officeDocument/2006/relationships/image" Target="../media/image431.png"/><Relationship Id="rId15" Type="http://schemas.openxmlformats.org/officeDocument/2006/relationships/image" Target="../media/image441.png"/><Relationship Id="rId10" Type="http://schemas.openxmlformats.org/officeDocument/2006/relationships/image" Target="../media/image436.jpg"/><Relationship Id="rId19" Type="http://schemas.openxmlformats.org/officeDocument/2006/relationships/image" Target="../media/image445.png"/><Relationship Id="rId4" Type="http://schemas.openxmlformats.org/officeDocument/2006/relationships/image" Target="../media/image430.png"/><Relationship Id="rId9" Type="http://schemas.openxmlformats.org/officeDocument/2006/relationships/image" Target="../media/image435.jpg"/><Relationship Id="rId14" Type="http://schemas.openxmlformats.org/officeDocument/2006/relationships/image" Target="../media/image440.png"/><Relationship Id="rId22" Type="http://schemas.openxmlformats.org/officeDocument/2006/relationships/image" Target="../media/image4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3" Type="http://schemas.openxmlformats.org/officeDocument/2006/relationships/image" Target="../media/image450.png"/><Relationship Id="rId7" Type="http://schemas.openxmlformats.org/officeDocument/2006/relationships/image" Target="../media/image454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3.png"/><Relationship Id="rId5" Type="http://schemas.openxmlformats.org/officeDocument/2006/relationships/image" Target="../media/image452.png"/><Relationship Id="rId4" Type="http://schemas.openxmlformats.org/officeDocument/2006/relationships/image" Target="../media/image45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5" Type="http://schemas.openxmlformats.org/officeDocument/2006/relationships/image" Target="../media/image3.png"/><Relationship Id="rId4" Type="http://schemas.openxmlformats.org/officeDocument/2006/relationships/image" Target="../media/image46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3.png"/><Relationship Id="rId7" Type="http://schemas.openxmlformats.org/officeDocument/2006/relationships/image" Target="../media/image466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5.png"/><Relationship Id="rId5" Type="http://schemas.openxmlformats.org/officeDocument/2006/relationships/image" Target="../media/image464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3" Type="http://schemas.openxmlformats.org/officeDocument/2006/relationships/image" Target="../media/image3.png"/><Relationship Id="rId7" Type="http://schemas.openxmlformats.org/officeDocument/2006/relationships/image" Target="../media/image473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8.png"/><Relationship Id="rId4" Type="http://schemas.openxmlformats.org/officeDocument/2006/relationships/image" Target="../media/image47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484.jp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3.png"/><Relationship Id="rId5" Type="http://schemas.openxmlformats.org/officeDocument/2006/relationships/image" Target="../media/image482.jpg"/><Relationship Id="rId4" Type="http://schemas.openxmlformats.org/officeDocument/2006/relationships/image" Target="../media/image48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490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g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g"/><Relationship Id="rId5" Type="http://schemas.openxmlformats.org/officeDocument/2006/relationships/image" Target="../media/image127.png"/><Relationship Id="rId4" Type="http://schemas.openxmlformats.org/officeDocument/2006/relationships/hyperlink" Target="http://info.cern.ch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4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nnic.cn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3.png"/><Relationship Id="rId7" Type="http://schemas.openxmlformats.org/officeDocument/2006/relationships/image" Target="../media/image15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etf.org/rfc/rfc-index" TargetMode="External"/><Relationship Id="rId4" Type="http://schemas.openxmlformats.org/officeDocument/2006/relationships/hyperlink" Target="http://www.ietf.org/rfc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1.png"/><Relationship Id="rId7" Type="http://schemas.openxmlformats.org/officeDocument/2006/relationships/image" Target="../media/image1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95.png"/><Relationship Id="rId9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3.png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3.png"/><Relationship Id="rId7" Type="http://schemas.openxmlformats.org/officeDocument/2006/relationships/image" Target="../media/image180.jp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3.png"/><Relationship Id="rId7" Type="http://schemas.openxmlformats.org/officeDocument/2006/relationships/image" Target="../media/image188.jp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jpg"/><Relationship Id="rId3" Type="http://schemas.openxmlformats.org/officeDocument/2006/relationships/image" Target="../media/image194.png"/><Relationship Id="rId7" Type="http://schemas.openxmlformats.org/officeDocument/2006/relationships/image" Target="../media/image198.jp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jpg"/><Relationship Id="rId5" Type="http://schemas.openxmlformats.org/officeDocument/2006/relationships/image" Target="../media/image196.jpg"/><Relationship Id="rId4" Type="http://schemas.openxmlformats.org/officeDocument/2006/relationships/image" Target="../media/image195.jpg"/><Relationship Id="rId9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jp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jpg"/><Relationship Id="rId9" Type="http://schemas.openxmlformats.org/officeDocument/2006/relationships/image" Target="../media/image2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26.jpg"/><Relationship Id="rId7" Type="http://schemas.openxmlformats.org/officeDocument/2006/relationships/image" Target="../media/image230.jp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jpg"/><Relationship Id="rId4" Type="http://schemas.openxmlformats.org/officeDocument/2006/relationships/image" Target="../media/image227.png"/><Relationship Id="rId9" Type="http://schemas.openxmlformats.org/officeDocument/2006/relationships/image" Target="../media/image2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monbrownstrowger.com/" TargetMode="External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40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jp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246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5.png"/><Relationship Id="rId5" Type="http://schemas.openxmlformats.org/officeDocument/2006/relationships/image" Target="../media/image240.png"/><Relationship Id="rId10" Type="http://schemas.openxmlformats.org/officeDocument/2006/relationships/image" Target="../media/image72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2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7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26" Type="http://schemas.openxmlformats.org/officeDocument/2006/relationships/image" Target="../media/image282.png"/><Relationship Id="rId3" Type="http://schemas.openxmlformats.org/officeDocument/2006/relationships/image" Target="../media/image259.png"/><Relationship Id="rId21" Type="http://schemas.openxmlformats.org/officeDocument/2006/relationships/image" Target="../media/image277.png"/><Relationship Id="rId34" Type="http://schemas.openxmlformats.org/officeDocument/2006/relationships/image" Target="../media/image289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5" Type="http://schemas.openxmlformats.org/officeDocument/2006/relationships/image" Target="../media/image281.png"/><Relationship Id="rId33" Type="http://schemas.openxmlformats.org/officeDocument/2006/relationships/image" Target="../media/image288.png"/><Relationship Id="rId2" Type="http://schemas.openxmlformats.org/officeDocument/2006/relationships/image" Target="../media/image258.png"/><Relationship Id="rId16" Type="http://schemas.openxmlformats.org/officeDocument/2006/relationships/image" Target="../media/image272.png"/><Relationship Id="rId20" Type="http://schemas.openxmlformats.org/officeDocument/2006/relationships/image" Target="../media/image276.png"/><Relationship Id="rId29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24" Type="http://schemas.openxmlformats.org/officeDocument/2006/relationships/image" Target="../media/image280.png"/><Relationship Id="rId32" Type="http://schemas.openxmlformats.org/officeDocument/2006/relationships/image" Target="../media/image287.png"/><Relationship Id="rId5" Type="http://schemas.openxmlformats.org/officeDocument/2006/relationships/image" Target="../media/image261.png"/><Relationship Id="rId15" Type="http://schemas.openxmlformats.org/officeDocument/2006/relationships/image" Target="../media/image271.png"/><Relationship Id="rId23" Type="http://schemas.openxmlformats.org/officeDocument/2006/relationships/image" Target="../media/image279.png"/><Relationship Id="rId28" Type="http://schemas.openxmlformats.org/officeDocument/2006/relationships/image" Target="../media/image284.png"/><Relationship Id="rId36" Type="http://schemas.openxmlformats.org/officeDocument/2006/relationships/image" Target="../media/image291.png"/><Relationship Id="rId10" Type="http://schemas.openxmlformats.org/officeDocument/2006/relationships/image" Target="../media/image266.png"/><Relationship Id="rId19" Type="http://schemas.openxmlformats.org/officeDocument/2006/relationships/image" Target="../media/image275.png"/><Relationship Id="rId31" Type="http://schemas.openxmlformats.org/officeDocument/2006/relationships/image" Target="../media/image86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Relationship Id="rId22" Type="http://schemas.openxmlformats.org/officeDocument/2006/relationships/image" Target="../media/image278.png"/><Relationship Id="rId27" Type="http://schemas.openxmlformats.org/officeDocument/2006/relationships/image" Target="../media/image283.png"/><Relationship Id="rId30" Type="http://schemas.openxmlformats.org/officeDocument/2006/relationships/image" Target="../media/image286.png"/><Relationship Id="rId35" Type="http://schemas.openxmlformats.org/officeDocument/2006/relationships/image" Target="../media/image290.png"/><Relationship Id="rId8" Type="http://schemas.openxmlformats.org/officeDocument/2006/relationships/image" Target="../media/image26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jp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jpg"/><Relationship Id="rId5" Type="http://schemas.openxmlformats.org/officeDocument/2006/relationships/image" Target="../media/image295.png"/><Relationship Id="rId4" Type="http://schemas.openxmlformats.org/officeDocument/2006/relationships/image" Target="../media/image294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13" Type="http://schemas.openxmlformats.org/officeDocument/2006/relationships/image" Target="../media/image309.png"/><Relationship Id="rId3" Type="http://schemas.openxmlformats.org/officeDocument/2006/relationships/image" Target="../media/image300.png"/><Relationship Id="rId7" Type="http://schemas.openxmlformats.org/officeDocument/2006/relationships/image" Target="../media/image304.jpg"/><Relationship Id="rId12" Type="http://schemas.openxmlformats.org/officeDocument/2006/relationships/image" Target="../media/image308.png"/><Relationship Id="rId17" Type="http://schemas.openxmlformats.org/officeDocument/2006/relationships/image" Target="../media/image312.png"/><Relationship Id="rId2" Type="http://schemas.openxmlformats.org/officeDocument/2006/relationships/image" Target="../media/image299.png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3.png"/><Relationship Id="rId11" Type="http://schemas.openxmlformats.org/officeDocument/2006/relationships/image" Target="../media/image86.png"/><Relationship Id="rId5" Type="http://schemas.openxmlformats.org/officeDocument/2006/relationships/image" Target="../media/image302.png"/><Relationship Id="rId15" Type="http://schemas.openxmlformats.org/officeDocument/2006/relationships/image" Target="../media/image311.png"/><Relationship Id="rId10" Type="http://schemas.openxmlformats.org/officeDocument/2006/relationships/image" Target="../media/image307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Relationship Id="rId14" Type="http://schemas.openxmlformats.org/officeDocument/2006/relationships/image" Target="../media/image3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3.png"/><Relationship Id="rId4" Type="http://schemas.openxmlformats.org/officeDocument/2006/relationships/image" Target="../media/image59.jp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jpg"/><Relationship Id="rId13" Type="http://schemas.openxmlformats.org/officeDocument/2006/relationships/image" Target="../media/image324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12" Type="http://schemas.openxmlformats.org/officeDocument/2006/relationships/image" Target="../media/image323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322.jpg"/><Relationship Id="rId5" Type="http://schemas.openxmlformats.org/officeDocument/2006/relationships/image" Target="../media/image316.png"/><Relationship Id="rId10" Type="http://schemas.openxmlformats.org/officeDocument/2006/relationships/image" Target="../media/image321.jpg"/><Relationship Id="rId4" Type="http://schemas.openxmlformats.org/officeDocument/2006/relationships/image" Target="../media/image315.png"/><Relationship Id="rId9" Type="http://schemas.openxmlformats.org/officeDocument/2006/relationships/image" Target="../media/image320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13" Type="http://schemas.openxmlformats.org/officeDocument/2006/relationships/image" Target="../media/image337.png"/><Relationship Id="rId18" Type="http://schemas.openxmlformats.org/officeDocument/2006/relationships/image" Target="../media/image342.png"/><Relationship Id="rId3" Type="http://schemas.openxmlformats.org/officeDocument/2006/relationships/image" Target="../media/image327.png"/><Relationship Id="rId21" Type="http://schemas.openxmlformats.org/officeDocument/2006/relationships/image" Target="../media/image345.png"/><Relationship Id="rId7" Type="http://schemas.openxmlformats.org/officeDocument/2006/relationships/image" Target="../media/image331.png"/><Relationship Id="rId12" Type="http://schemas.openxmlformats.org/officeDocument/2006/relationships/image" Target="../media/image336.png"/><Relationship Id="rId17" Type="http://schemas.openxmlformats.org/officeDocument/2006/relationships/image" Target="../media/image341.png"/><Relationship Id="rId2" Type="http://schemas.openxmlformats.org/officeDocument/2006/relationships/image" Target="../media/image3.png"/><Relationship Id="rId16" Type="http://schemas.openxmlformats.org/officeDocument/2006/relationships/image" Target="../media/image340.png"/><Relationship Id="rId20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35.png"/><Relationship Id="rId5" Type="http://schemas.openxmlformats.org/officeDocument/2006/relationships/image" Target="../media/image329.png"/><Relationship Id="rId15" Type="http://schemas.openxmlformats.org/officeDocument/2006/relationships/image" Target="../media/image339.png"/><Relationship Id="rId23" Type="http://schemas.openxmlformats.org/officeDocument/2006/relationships/image" Target="../media/image347.png"/><Relationship Id="rId10" Type="http://schemas.openxmlformats.org/officeDocument/2006/relationships/image" Target="../media/image334.png"/><Relationship Id="rId19" Type="http://schemas.openxmlformats.org/officeDocument/2006/relationships/image" Target="../media/image343.png"/><Relationship Id="rId4" Type="http://schemas.openxmlformats.org/officeDocument/2006/relationships/image" Target="../media/image328.png"/><Relationship Id="rId9" Type="http://schemas.openxmlformats.org/officeDocument/2006/relationships/image" Target="../media/image333.png"/><Relationship Id="rId14" Type="http://schemas.openxmlformats.org/officeDocument/2006/relationships/image" Target="../media/image338.png"/><Relationship Id="rId22" Type="http://schemas.openxmlformats.org/officeDocument/2006/relationships/image" Target="../media/image346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jp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jpg"/><Relationship Id="rId5" Type="http://schemas.openxmlformats.org/officeDocument/2006/relationships/image" Target="../media/image354.png"/><Relationship Id="rId4" Type="http://schemas.openxmlformats.org/officeDocument/2006/relationships/image" Target="../media/image353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9.jpg"/><Relationship Id="rId4" Type="http://schemas.openxmlformats.org/officeDocument/2006/relationships/image" Target="../media/image36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2" Type="http://schemas.openxmlformats.org/officeDocument/2006/relationships/image" Target="../media/image3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31" Type="http://schemas.openxmlformats.org/officeDocument/2006/relationships/image" Target="../media/image98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5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png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7" Type="http://schemas.openxmlformats.org/officeDocument/2006/relationships/image" Target="../media/image3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90.png"/><Relationship Id="rId7" Type="http://schemas.openxmlformats.org/officeDocument/2006/relationships/image" Target="../media/image397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723126"/>
            <a:ext cx="20104099" cy="45854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75250" y="7254875"/>
            <a:ext cx="11515764" cy="28651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01470">
              <a:lnSpc>
                <a:spcPct val="116599"/>
              </a:lnSpc>
              <a:spcBef>
                <a:spcPts val="100"/>
              </a:spcBef>
            </a:pPr>
            <a:r>
              <a:rPr lang="en-US" sz="8250" spc="140" dirty="0">
                <a:solidFill>
                  <a:srgbClr val="FFFFFF"/>
                </a:solidFill>
                <a:latin typeface="Microsoft JhengHei UI"/>
                <a:cs typeface="Microsoft JhengHei UI"/>
              </a:rPr>
              <a:t>    </a:t>
            </a:r>
            <a:r>
              <a:rPr sz="8250" spc="140" dirty="0" err="1">
                <a:solidFill>
                  <a:srgbClr val="FFFFFF"/>
                </a:solidFill>
                <a:latin typeface="Microsoft JhengHei UI"/>
                <a:cs typeface="Microsoft JhengHei UI"/>
              </a:rPr>
              <a:t>什么是⽹络</a:t>
            </a:r>
            <a:r>
              <a:rPr lang="zh-CN" altLang="en-US" sz="8250" spc="140" dirty="0">
                <a:solidFill>
                  <a:srgbClr val="FFFFFF"/>
                </a:solidFill>
                <a:latin typeface="Microsoft JhengHei UI"/>
                <a:cs typeface="Microsoft JhengHei UI"/>
              </a:rPr>
              <a:t> </a:t>
            </a:r>
            <a:endParaRPr lang="en-US" altLang="zh-CN" sz="8250" spc="140" dirty="0">
              <a:solidFill>
                <a:srgbClr val="FFFFFF"/>
              </a:solidFill>
              <a:latin typeface="Microsoft JhengHei UI"/>
              <a:cs typeface="Microsoft JhengHei UI"/>
            </a:endParaRPr>
          </a:p>
          <a:p>
            <a:pPr marL="12700" marR="5080" indent="1601470">
              <a:lnSpc>
                <a:spcPct val="116599"/>
              </a:lnSpc>
              <a:spcBef>
                <a:spcPts val="100"/>
              </a:spcBef>
            </a:pPr>
            <a:r>
              <a:rPr lang="zh-CN" altLang="en-US" sz="8250" spc="140" dirty="0">
                <a:solidFill>
                  <a:srgbClr val="FFFFFF"/>
                </a:solidFill>
                <a:latin typeface="Microsoft JhengHei UI"/>
                <a:cs typeface="Microsoft JhengHei UI"/>
              </a:rPr>
              <a:t>什么</a:t>
            </a:r>
            <a:r>
              <a:rPr sz="8250" spc="140" dirty="0" err="1">
                <a:solidFill>
                  <a:srgbClr val="FFFFFF"/>
                </a:solidFill>
                <a:latin typeface="Microsoft JhengHei UI"/>
                <a:cs typeface="Microsoft JhengHei UI"/>
              </a:rPr>
              <a:t>是计算机⽹络</a:t>
            </a:r>
            <a:endParaRPr sz="8250" dirty="0">
              <a:latin typeface="Microsoft JhengHei UI"/>
              <a:cs typeface="Microsoft JhengHei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36567" y="3081445"/>
            <a:ext cx="109048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10" dirty="0">
                <a:solidFill>
                  <a:srgbClr val="000000"/>
                </a:solidFill>
              </a:rPr>
              <a:t>第</a:t>
            </a:r>
            <a:r>
              <a:rPr sz="8250" spc="200" dirty="0">
                <a:solidFill>
                  <a:srgbClr val="000000"/>
                </a:solidFill>
              </a:rPr>
              <a:t> </a:t>
            </a:r>
            <a:r>
              <a:rPr sz="8250" spc="-5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r>
              <a:rPr sz="825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8250" spc="-10" dirty="0">
                <a:solidFill>
                  <a:srgbClr val="000000"/>
                </a:solidFill>
              </a:rPr>
              <a:t>章</a:t>
            </a:r>
            <a:r>
              <a:rPr sz="8250" spc="200" dirty="0">
                <a:solidFill>
                  <a:srgbClr val="000000"/>
                </a:solidFill>
              </a:rPr>
              <a:t> </a:t>
            </a:r>
            <a:r>
              <a:rPr sz="8250" spc="-10" dirty="0">
                <a:solidFill>
                  <a:srgbClr val="000000"/>
                </a:solidFill>
              </a:rPr>
              <a:t>计算机⽹络概述</a:t>
            </a:r>
            <a:endParaRPr sz="8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81115" y="3855160"/>
            <a:ext cx="6600190" cy="3277870"/>
          </a:xfrm>
          <a:custGeom>
            <a:avLst/>
            <a:gdLst/>
            <a:ahLst/>
            <a:cxnLst/>
            <a:rect l="l" t="t" r="r" b="b"/>
            <a:pathLst>
              <a:path w="6600190" h="3277870">
                <a:moveTo>
                  <a:pt x="6600092" y="0"/>
                </a:moveTo>
                <a:lnTo>
                  <a:pt x="0" y="327773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45593" y="2959391"/>
            <a:ext cx="2933700" cy="4940300"/>
          </a:xfrm>
          <a:custGeom>
            <a:avLst/>
            <a:gdLst/>
            <a:ahLst/>
            <a:cxnLst/>
            <a:rect l="l" t="t" r="r" b="b"/>
            <a:pathLst>
              <a:path w="2933700" h="4940300">
                <a:moveTo>
                  <a:pt x="2933207" y="0"/>
                </a:moveTo>
                <a:lnTo>
                  <a:pt x="0" y="493996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47067" y="5439669"/>
            <a:ext cx="7863840" cy="0"/>
          </a:xfrm>
          <a:custGeom>
            <a:avLst/>
            <a:gdLst/>
            <a:ahLst/>
            <a:cxnLst/>
            <a:rect l="l" t="t" r="r" b="b"/>
            <a:pathLst>
              <a:path w="7863840">
                <a:moveTo>
                  <a:pt x="0" y="0"/>
                </a:moveTo>
                <a:lnTo>
                  <a:pt x="50730" y="0"/>
                </a:lnTo>
                <a:lnTo>
                  <a:pt x="101461" y="0"/>
                </a:lnTo>
                <a:lnTo>
                  <a:pt x="152192" y="0"/>
                </a:lnTo>
                <a:lnTo>
                  <a:pt x="202923" y="0"/>
                </a:lnTo>
                <a:lnTo>
                  <a:pt x="253654" y="0"/>
                </a:lnTo>
                <a:lnTo>
                  <a:pt x="304385" y="0"/>
                </a:lnTo>
                <a:lnTo>
                  <a:pt x="355116" y="0"/>
                </a:lnTo>
                <a:lnTo>
                  <a:pt x="405847" y="0"/>
                </a:lnTo>
                <a:lnTo>
                  <a:pt x="456578" y="0"/>
                </a:lnTo>
                <a:lnTo>
                  <a:pt x="507309" y="0"/>
                </a:lnTo>
                <a:lnTo>
                  <a:pt x="558040" y="0"/>
                </a:lnTo>
                <a:lnTo>
                  <a:pt x="608770" y="0"/>
                </a:lnTo>
                <a:lnTo>
                  <a:pt x="659501" y="0"/>
                </a:lnTo>
                <a:lnTo>
                  <a:pt x="710232" y="0"/>
                </a:lnTo>
                <a:lnTo>
                  <a:pt x="760963" y="0"/>
                </a:lnTo>
                <a:lnTo>
                  <a:pt x="811694" y="0"/>
                </a:lnTo>
                <a:lnTo>
                  <a:pt x="862425" y="0"/>
                </a:lnTo>
                <a:lnTo>
                  <a:pt x="913156" y="0"/>
                </a:lnTo>
                <a:lnTo>
                  <a:pt x="963887" y="0"/>
                </a:lnTo>
                <a:lnTo>
                  <a:pt x="1014618" y="0"/>
                </a:lnTo>
                <a:lnTo>
                  <a:pt x="1065349" y="0"/>
                </a:lnTo>
                <a:lnTo>
                  <a:pt x="1116080" y="0"/>
                </a:lnTo>
                <a:lnTo>
                  <a:pt x="1166810" y="0"/>
                </a:lnTo>
                <a:lnTo>
                  <a:pt x="1217541" y="0"/>
                </a:lnTo>
                <a:lnTo>
                  <a:pt x="1268272" y="0"/>
                </a:lnTo>
                <a:lnTo>
                  <a:pt x="1319003" y="0"/>
                </a:lnTo>
                <a:lnTo>
                  <a:pt x="1369734" y="0"/>
                </a:lnTo>
                <a:lnTo>
                  <a:pt x="1420465" y="0"/>
                </a:lnTo>
                <a:lnTo>
                  <a:pt x="1471196" y="0"/>
                </a:lnTo>
                <a:lnTo>
                  <a:pt x="1521927" y="0"/>
                </a:lnTo>
                <a:lnTo>
                  <a:pt x="1572658" y="0"/>
                </a:lnTo>
                <a:lnTo>
                  <a:pt x="1623389" y="0"/>
                </a:lnTo>
                <a:lnTo>
                  <a:pt x="1674120" y="0"/>
                </a:lnTo>
                <a:lnTo>
                  <a:pt x="1724851" y="0"/>
                </a:lnTo>
                <a:lnTo>
                  <a:pt x="1775581" y="0"/>
                </a:lnTo>
                <a:lnTo>
                  <a:pt x="1826312" y="0"/>
                </a:lnTo>
                <a:lnTo>
                  <a:pt x="1877043" y="0"/>
                </a:lnTo>
                <a:lnTo>
                  <a:pt x="1927774" y="0"/>
                </a:lnTo>
                <a:lnTo>
                  <a:pt x="1978505" y="0"/>
                </a:lnTo>
                <a:lnTo>
                  <a:pt x="2029236" y="0"/>
                </a:lnTo>
                <a:lnTo>
                  <a:pt x="2079967" y="0"/>
                </a:lnTo>
                <a:lnTo>
                  <a:pt x="2130698" y="0"/>
                </a:lnTo>
                <a:lnTo>
                  <a:pt x="2181429" y="0"/>
                </a:lnTo>
                <a:lnTo>
                  <a:pt x="2232160" y="0"/>
                </a:lnTo>
                <a:lnTo>
                  <a:pt x="2282891" y="0"/>
                </a:lnTo>
                <a:lnTo>
                  <a:pt x="2333621" y="0"/>
                </a:lnTo>
                <a:lnTo>
                  <a:pt x="2384352" y="0"/>
                </a:lnTo>
                <a:lnTo>
                  <a:pt x="2435083" y="0"/>
                </a:lnTo>
                <a:lnTo>
                  <a:pt x="2485814" y="0"/>
                </a:lnTo>
                <a:lnTo>
                  <a:pt x="2536545" y="0"/>
                </a:lnTo>
                <a:lnTo>
                  <a:pt x="2587276" y="0"/>
                </a:lnTo>
                <a:lnTo>
                  <a:pt x="2638007" y="0"/>
                </a:lnTo>
                <a:lnTo>
                  <a:pt x="2688738" y="0"/>
                </a:lnTo>
                <a:lnTo>
                  <a:pt x="2739469" y="0"/>
                </a:lnTo>
                <a:lnTo>
                  <a:pt x="2790200" y="0"/>
                </a:lnTo>
                <a:lnTo>
                  <a:pt x="2840931" y="0"/>
                </a:lnTo>
                <a:lnTo>
                  <a:pt x="2891661" y="0"/>
                </a:lnTo>
                <a:lnTo>
                  <a:pt x="2942392" y="0"/>
                </a:lnTo>
                <a:lnTo>
                  <a:pt x="2993123" y="0"/>
                </a:lnTo>
                <a:lnTo>
                  <a:pt x="3043854" y="0"/>
                </a:lnTo>
                <a:lnTo>
                  <a:pt x="3094585" y="0"/>
                </a:lnTo>
                <a:lnTo>
                  <a:pt x="3145316" y="0"/>
                </a:lnTo>
                <a:lnTo>
                  <a:pt x="3196047" y="0"/>
                </a:lnTo>
                <a:lnTo>
                  <a:pt x="3246778" y="0"/>
                </a:lnTo>
                <a:lnTo>
                  <a:pt x="3297509" y="0"/>
                </a:lnTo>
                <a:lnTo>
                  <a:pt x="3348240" y="0"/>
                </a:lnTo>
                <a:lnTo>
                  <a:pt x="3398971" y="0"/>
                </a:lnTo>
                <a:lnTo>
                  <a:pt x="3449701" y="0"/>
                </a:lnTo>
                <a:lnTo>
                  <a:pt x="3500432" y="0"/>
                </a:lnTo>
                <a:lnTo>
                  <a:pt x="3551163" y="0"/>
                </a:lnTo>
                <a:lnTo>
                  <a:pt x="3601894" y="0"/>
                </a:lnTo>
                <a:lnTo>
                  <a:pt x="3652625" y="0"/>
                </a:lnTo>
                <a:lnTo>
                  <a:pt x="3703356" y="0"/>
                </a:lnTo>
                <a:lnTo>
                  <a:pt x="3754087" y="0"/>
                </a:lnTo>
                <a:lnTo>
                  <a:pt x="3804818" y="0"/>
                </a:lnTo>
                <a:lnTo>
                  <a:pt x="3855549" y="0"/>
                </a:lnTo>
                <a:lnTo>
                  <a:pt x="3906280" y="0"/>
                </a:lnTo>
                <a:lnTo>
                  <a:pt x="3957011" y="0"/>
                </a:lnTo>
                <a:lnTo>
                  <a:pt x="4007741" y="0"/>
                </a:lnTo>
                <a:lnTo>
                  <a:pt x="4058472" y="0"/>
                </a:lnTo>
                <a:lnTo>
                  <a:pt x="4109203" y="0"/>
                </a:lnTo>
                <a:lnTo>
                  <a:pt x="4159934" y="0"/>
                </a:lnTo>
                <a:lnTo>
                  <a:pt x="4210665" y="0"/>
                </a:lnTo>
                <a:lnTo>
                  <a:pt x="4261396" y="0"/>
                </a:lnTo>
                <a:lnTo>
                  <a:pt x="4312127" y="0"/>
                </a:lnTo>
                <a:lnTo>
                  <a:pt x="4362858" y="0"/>
                </a:lnTo>
                <a:lnTo>
                  <a:pt x="4413589" y="0"/>
                </a:lnTo>
                <a:lnTo>
                  <a:pt x="4464320" y="0"/>
                </a:lnTo>
                <a:lnTo>
                  <a:pt x="4515051" y="0"/>
                </a:lnTo>
                <a:lnTo>
                  <a:pt x="4565781" y="0"/>
                </a:lnTo>
                <a:lnTo>
                  <a:pt x="4616512" y="0"/>
                </a:lnTo>
                <a:lnTo>
                  <a:pt x="4667243" y="0"/>
                </a:lnTo>
                <a:lnTo>
                  <a:pt x="4717974" y="0"/>
                </a:lnTo>
                <a:lnTo>
                  <a:pt x="4768705" y="0"/>
                </a:lnTo>
                <a:lnTo>
                  <a:pt x="4819436" y="0"/>
                </a:lnTo>
                <a:lnTo>
                  <a:pt x="4870167" y="0"/>
                </a:lnTo>
                <a:lnTo>
                  <a:pt x="4920898" y="0"/>
                </a:lnTo>
                <a:lnTo>
                  <a:pt x="4971629" y="0"/>
                </a:lnTo>
                <a:lnTo>
                  <a:pt x="5022360" y="0"/>
                </a:lnTo>
                <a:lnTo>
                  <a:pt x="5073090" y="0"/>
                </a:lnTo>
                <a:lnTo>
                  <a:pt x="5123821" y="0"/>
                </a:lnTo>
                <a:lnTo>
                  <a:pt x="5174552" y="0"/>
                </a:lnTo>
                <a:lnTo>
                  <a:pt x="5225283" y="0"/>
                </a:lnTo>
                <a:lnTo>
                  <a:pt x="5276014" y="0"/>
                </a:lnTo>
                <a:lnTo>
                  <a:pt x="5326745" y="0"/>
                </a:lnTo>
                <a:lnTo>
                  <a:pt x="5377476" y="0"/>
                </a:lnTo>
                <a:lnTo>
                  <a:pt x="5428207" y="0"/>
                </a:lnTo>
                <a:lnTo>
                  <a:pt x="5478938" y="0"/>
                </a:lnTo>
                <a:lnTo>
                  <a:pt x="5529669" y="0"/>
                </a:lnTo>
                <a:lnTo>
                  <a:pt x="5580400" y="0"/>
                </a:lnTo>
                <a:lnTo>
                  <a:pt x="5631130" y="0"/>
                </a:lnTo>
                <a:lnTo>
                  <a:pt x="5681861" y="0"/>
                </a:lnTo>
                <a:lnTo>
                  <a:pt x="5732592" y="0"/>
                </a:lnTo>
                <a:lnTo>
                  <a:pt x="5783323" y="0"/>
                </a:lnTo>
                <a:lnTo>
                  <a:pt x="5834054" y="0"/>
                </a:lnTo>
                <a:lnTo>
                  <a:pt x="5884785" y="0"/>
                </a:lnTo>
                <a:lnTo>
                  <a:pt x="5935516" y="0"/>
                </a:lnTo>
                <a:lnTo>
                  <a:pt x="5986247" y="0"/>
                </a:lnTo>
                <a:lnTo>
                  <a:pt x="6036978" y="0"/>
                </a:lnTo>
                <a:lnTo>
                  <a:pt x="6087709" y="0"/>
                </a:lnTo>
                <a:lnTo>
                  <a:pt x="6138439" y="0"/>
                </a:lnTo>
                <a:lnTo>
                  <a:pt x="6189170" y="0"/>
                </a:lnTo>
                <a:lnTo>
                  <a:pt x="6239901" y="0"/>
                </a:lnTo>
                <a:lnTo>
                  <a:pt x="6290632" y="0"/>
                </a:lnTo>
                <a:lnTo>
                  <a:pt x="6341363" y="0"/>
                </a:lnTo>
                <a:lnTo>
                  <a:pt x="6392094" y="0"/>
                </a:lnTo>
                <a:lnTo>
                  <a:pt x="6442825" y="0"/>
                </a:lnTo>
                <a:lnTo>
                  <a:pt x="6493556" y="0"/>
                </a:lnTo>
                <a:lnTo>
                  <a:pt x="6544287" y="0"/>
                </a:lnTo>
                <a:lnTo>
                  <a:pt x="6595018" y="0"/>
                </a:lnTo>
                <a:lnTo>
                  <a:pt x="6645748" y="0"/>
                </a:lnTo>
                <a:lnTo>
                  <a:pt x="6696479" y="0"/>
                </a:lnTo>
                <a:lnTo>
                  <a:pt x="6747210" y="0"/>
                </a:lnTo>
                <a:lnTo>
                  <a:pt x="6797941" y="0"/>
                </a:lnTo>
                <a:lnTo>
                  <a:pt x="6848672" y="0"/>
                </a:lnTo>
                <a:lnTo>
                  <a:pt x="6899403" y="0"/>
                </a:lnTo>
                <a:lnTo>
                  <a:pt x="6950134" y="0"/>
                </a:lnTo>
                <a:lnTo>
                  <a:pt x="7000865" y="0"/>
                </a:lnTo>
                <a:lnTo>
                  <a:pt x="7051596" y="0"/>
                </a:lnTo>
                <a:lnTo>
                  <a:pt x="7102327" y="0"/>
                </a:lnTo>
                <a:lnTo>
                  <a:pt x="7153057" y="0"/>
                </a:lnTo>
                <a:lnTo>
                  <a:pt x="7203788" y="0"/>
                </a:lnTo>
                <a:lnTo>
                  <a:pt x="7254519" y="0"/>
                </a:lnTo>
                <a:lnTo>
                  <a:pt x="7305250" y="0"/>
                </a:lnTo>
                <a:lnTo>
                  <a:pt x="7355981" y="0"/>
                </a:lnTo>
                <a:lnTo>
                  <a:pt x="7406712" y="0"/>
                </a:lnTo>
                <a:lnTo>
                  <a:pt x="7457443" y="0"/>
                </a:lnTo>
                <a:lnTo>
                  <a:pt x="7508174" y="0"/>
                </a:lnTo>
                <a:lnTo>
                  <a:pt x="7558905" y="0"/>
                </a:lnTo>
                <a:lnTo>
                  <a:pt x="7609635" y="0"/>
                </a:lnTo>
                <a:lnTo>
                  <a:pt x="7660366" y="0"/>
                </a:lnTo>
                <a:lnTo>
                  <a:pt x="7711097" y="0"/>
                </a:lnTo>
                <a:lnTo>
                  <a:pt x="7761828" y="0"/>
                </a:lnTo>
                <a:lnTo>
                  <a:pt x="7812559" y="0"/>
                </a:lnTo>
                <a:lnTo>
                  <a:pt x="786329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78282" y="2959214"/>
            <a:ext cx="3436620" cy="4940300"/>
          </a:xfrm>
          <a:custGeom>
            <a:avLst/>
            <a:gdLst/>
            <a:ahLst/>
            <a:cxnLst/>
            <a:rect l="l" t="t" r="r" b="b"/>
            <a:pathLst>
              <a:path w="3436619" h="4940300">
                <a:moveTo>
                  <a:pt x="0" y="0"/>
                </a:moveTo>
                <a:lnTo>
                  <a:pt x="3436510" y="494020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76219" y="3855160"/>
            <a:ext cx="6600190" cy="3277870"/>
          </a:xfrm>
          <a:custGeom>
            <a:avLst/>
            <a:gdLst/>
            <a:ahLst/>
            <a:cxnLst/>
            <a:rect l="l" t="t" r="r" b="b"/>
            <a:pathLst>
              <a:path w="6600190" h="3277870">
                <a:moveTo>
                  <a:pt x="0" y="0"/>
                </a:moveTo>
                <a:lnTo>
                  <a:pt x="6600091" y="327773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544107" y="706985"/>
            <a:ext cx="301625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⽹络的⽹络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511115" y="9180131"/>
            <a:ext cx="4789805" cy="1051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8100"/>
              </a:lnSpc>
              <a:spcBef>
                <a:spcPts val="90"/>
              </a:spcBef>
            </a:pP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</a:t>
            </a:r>
            <a:r>
              <a:rPr sz="2850" spc="30" dirty="0">
                <a:latin typeface="Microsoft JhengHei UI"/>
                <a:cs typeface="Microsoft JhengHei UI"/>
              </a:rPr>
              <a:t>：把计算机连接在⼀起 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互连⽹络</a:t>
            </a:r>
            <a:r>
              <a:rPr sz="2850" spc="30" dirty="0">
                <a:latin typeface="Microsoft JhengHei UI"/>
                <a:cs typeface="Microsoft JhengHei UI"/>
              </a:rPr>
              <a:t>：把⽹络连接在⼀起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9077" y="2690343"/>
            <a:ext cx="3754754" cy="74409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什么是⽹络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主机的⽹络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局域⽹络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⽹络的⽹络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615440" lvl="3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3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3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159937" y="3222202"/>
            <a:ext cx="6602533" cy="4852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071884" y="5401267"/>
            <a:ext cx="149161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互连⽹络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18993" y="3414438"/>
            <a:ext cx="662190" cy="557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920627" y="2498480"/>
            <a:ext cx="662196" cy="557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876330" y="7018576"/>
            <a:ext cx="662187" cy="557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876330" y="3414438"/>
            <a:ext cx="662196" cy="557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18993" y="7018576"/>
            <a:ext cx="662190" cy="5575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449067" y="7899303"/>
            <a:ext cx="662189" cy="5575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677559" y="7899303"/>
            <a:ext cx="662187" cy="5575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513033" y="5166071"/>
            <a:ext cx="659610" cy="5524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55915" y="2498480"/>
            <a:ext cx="662196" cy="5575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87445" y="5166071"/>
            <a:ext cx="659614" cy="5524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868519" y="4810186"/>
            <a:ext cx="5044440" cy="0"/>
          </a:xfrm>
          <a:custGeom>
            <a:avLst/>
            <a:gdLst/>
            <a:ahLst/>
            <a:cxnLst/>
            <a:rect l="l" t="t" r="r" b="b"/>
            <a:pathLst>
              <a:path w="5044440">
                <a:moveTo>
                  <a:pt x="0" y="0"/>
                </a:moveTo>
                <a:lnTo>
                  <a:pt x="5044169" y="0"/>
                </a:lnTo>
              </a:path>
            </a:pathLst>
          </a:custGeom>
          <a:ln w="31412">
            <a:solidFill>
              <a:srgbClr val="5B58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523331" y="3240739"/>
          <a:ext cx="11353165" cy="62255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2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244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45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3700" dirty="0">
                          <a:latin typeface="Microsoft JhengHei UI"/>
                          <a:cs typeface="Microsoft JhengHei UI"/>
                        </a:rPr>
                        <a:t>利</a:t>
                      </a:r>
                      <a:endParaRPr sz="3700">
                        <a:latin typeface="Microsoft JhengHei UI"/>
                        <a:cs typeface="Microsoft JhengHei UI"/>
                      </a:endParaRPr>
                    </a:p>
                    <a:p>
                      <a:pPr marL="796925" marR="784225" algn="ctr">
                        <a:lnSpc>
                          <a:spcPct val="117000"/>
                        </a:lnSpc>
                      </a:pPr>
                      <a:r>
                        <a:rPr sz="3700" dirty="0">
                          <a:latin typeface="Microsoft JhengHei UI"/>
                          <a:cs typeface="Microsoft JhengHei UI"/>
                        </a:rPr>
                        <a:t>⽤ 率</a:t>
                      </a:r>
                      <a:endParaRPr sz="37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0" marB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 marL="2310130" algn="ctr">
                        <a:lnSpc>
                          <a:spcPts val="3670"/>
                        </a:lnSpc>
                        <a:spcBef>
                          <a:spcPts val="2295"/>
                        </a:spcBef>
                      </a:pPr>
                      <a:r>
                        <a:rPr sz="3300" spc="50" dirty="0">
                          <a:latin typeface="Microsoft JhengHei UI"/>
                          <a:cs typeface="Microsoft JhengHei UI"/>
                        </a:rPr>
                        <a:t>有数据通过的时间</a:t>
                      </a:r>
                      <a:endParaRPr sz="3300">
                        <a:latin typeface="Microsoft JhengHei UI"/>
                        <a:cs typeface="Microsoft JhengHei UI"/>
                      </a:endParaRPr>
                    </a:p>
                    <a:p>
                      <a:pPr marL="541655">
                        <a:lnSpc>
                          <a:spcPts val="3425"/>
                        </a:lnSpc>
                      </a:pPr>
                      <a:r>
                        <a:rPr sz="3300" spc="-5" dirty="0">
                          <a:latin typeface="Microsoft JhengHei UI"/>
                          <a:cs typeface="Microsoft JhengHei UI"/>
                        </a:rPr>
                        <a:t>信道利⽤率</a:t>
                      </a:r>
                      <a:r>
                        <a:rPr sz="3300" spc="80" dirty="0">
                          <a:latin typeface="Microsoft JhengHei UI"/>
                          <a:cs typeface="Microsoft JhengHei UI"/>
                        </a:rPr>
                        <a:t> </a:t>
                      </a:r>
                      <a:r>
                        <a:rPr sz="3300" spc="-5" dirty="0">
                          <a:latin typeface="Arial"/>
                          <a:cs typeface="Arial"/>
                        </a:rPr>
                        <a:t>=</a:t>
                      </a:r>
                      <a:endParaRPr sz="3300">
                        <a:latin typeface="Arial"/>
                        <a:cs typeface="Arial"/>
                      </a:endParaRPr>
                    </a:p>
                    <a:p>
                      <a:pPr marL="2320290" algn="ctr">
                        <a:lnSpc>
                          <a:spcPts val="3715"/>
                        </a:lnSpc>
                      </a:pPr>
                      <a:r>
                        <a:rPr sz="3300" spc="-5" dirty="0">
                          <a:latin typeface="Microsoft JhengHei UI"/>
                          <a:cs typeface="Microsoft JhengHei UI"/>
                        </a:rPr>
                        <a:t>（有</a:t>
                      </a:r>
                      <a:r>
                        <a:rPr sz="3300" spc="-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3300" spc="-5" dirty="0">
                          <a:latin typeface="Microsoft JhengHei UI"/>
                          <a:cs typeface="Microsoft JhengHei UI"/>
                        </a:rPr>
                        <a:t>⽆）数据通过的时间</a:t>
                      </a:r>
                      <a:endParaRPr sz="3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0" marB="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2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1303020">
                        <a:lnSpc>
                          <a:spcPct val="100000"/>
                        </a:lnSpc>
                      </a:pPr>
                      <a:r>
                        <a:rPr sz="3300" spc="-5" dirty="0">
                          <a:latin typeface="Microsoft JhengHei UI"/>
                          <a:cs typeface="Microsoft JhengHei UI"/>
                        </a:rPr>
                        <a:t>⽹络利⽤率：信道利⽤率的</a:t>
                      </a:r>
                      <a:r>
                        <a:rPr sz="3300" spc="-5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加权平均</a:t>
                      </a:r>
                      <a:endParaRPr sz="3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540" marB="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4814">
                <a:tc gridSpan="2">
                  <a:txBody>
                    <a:bodyPr/>
                    <a:lstStyle/>
                    <a:p>
                      <a:pPr marL="556895" marR="140970">
                        <a:lnSpc>
                          <a:spcPct val="128299"/>
                        </a:lnSpc>
                        <a:spcBef>
                          <a:spcPts val="930"/>
                        </a:spcBef>
                      </a:pPr>
                      <a:r>
                        <a:rPr sz="3300" spc="50" dirty="0">
                          <a:latin typeface="Microsoft JhengHei UI"/>
                          <a:cs typeface="Microsoft JhengHei UI"/>
                        </a:rPr>
                        <a:t>信道利⽤率</a:t>
                      </a:r>
                      <a:r>
                        <a:rPr sz="3300" spc="50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并⾮</a:t>
                      </a:r>
                      <a:r>
                        <a:rPr sz="3300" spc="-5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越⾼越好</a:t>
                      </a:r>
                      <a:r>
                        <a:rPr sz="3300" spc="50" dirty="0">
                          <a:latin typeface="Microsoft JhengHei UI"/>
                          <a:cs typeface="Microsoft JhengHei UI"/>
                        </a:rPr>
                        <a:t>。当某信道的利⽤率增⼤时，该 信道引起的</a:t>
                      </a:r>
                      <a:r>
                        <a:rPr sz="3300" spc="-5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时延也就迅速增加</a:t>
                      </a:r>
                      <a:r>
                        <a:rPr sz="3300" spc="-5" dirty="0">
                          <a:latin typeface="Microsoft JhengHei UI"/>
                          <a:cs typeface="Microsoft JhengHei UI"/>
                        </a:rPr>
                        <a:t>。</a:t>
                      </a:r>
                      <a:endParaRPr sz="3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142204" y="714607"/>
            <a:ext cx="181991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100" dirty="0">
                <a:solidFill>
                  <a:srgbClr val="FFFFFF"/>
                </a:solidFill>
                <a:latin typeface="Microsoft JhengHei UI"/>
                <a:cs typeface="Microsoft JhengHei UI"/>
              </a:rPr>
              <a:t>利⽤率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69077" y="2691128"/>
            <a:ext cx="3642995" cy="733996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01015" indent="-488315">
              <a:lnSpc>
                <a:spcPct val="100000"/>
              </a:lnSpc>
              <a:spcBef>
                <a:spcPts val="640"/>
              </a:spcBef>
              <a:buSzPct val="145714"/>
              <a:buFont typeface="Arial"/>
              <a:buChar char="•"/>
              <a:tabLst>
                <a:tab pos="501650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计算机⽹络概述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⽹络性能指标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信息的度量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⽹络速率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⽹络带宽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⽹络吞吐量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⽹络时延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solidFill>
                  <a:srgbClr val="FF2600"/>
                </a:solidFill>
                <a:latin typeface="Microsoft JhengHei UI"/>
                <a:cs typeface="Microsoft JhengHei UI"/>
              </a:rPr>
              <a:t>利⽤率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⾮性能指标</a:t>
            </a:r>
            <a:endParaRPr sz="35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53018" y="4119823"/>
            <a:ext cx="7723356" cy="6874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50912" y="4496775"/>
            <a:ext cx="6927850" cy="6078855"/>
          </a:xfrm>
          <a:custGeom>
            <a:avLst/>
            <a:gdLst/>
            <a:ahLst/>
            <a:cxnLst/>
            <a:rect l="l" t="t" r="r" b="b"/>
            <a:pathLst>
              <a:path w="6927850" h="6078855">
                <a:moveTo>
                  <a:pt x="6671294" y="0"/>
                </a:moveTo>
                <a:lnTo>
                  <a:pt x="256285" y="0"/>
                </a:lnTo>
                <a:lnTo>
                  <a:pt x="205287" y="196"/>
                </a:lnTo>
                <a:lnTo>
                  <a:pt x="164158" y="1569"/>
                </a:lnTo>
                <a:lnTo>
                  <a:pt x="105871" y="12558"/>
                </a:lnTo>
                <a:lnTo>
                  <a:pt x="48875" y="48870"/>
                </a:lnTo>
                <a:lnTo>
                  <a:pt x="12565" y="105869"/>
                </a:lnTo>
                <a:lnTo>
                  <a:pt x="1570" y="164152"/>
                </a:lnTo>
                <a:lnTo>
                  <a:pt x="196" y="205279"/>
                </a:lnTo>
                <a:lnTo>
                  <a:pt x="0" y="256278"/>
                </a:lnTo>
                <a:lnTo>
                  <a:pt x="0" y="5821989"/>
                </a:lnTo>
                <a:lnTo>
                  <a:pt x="196" y="5872987"/>
                </a:lnTo>
                <a:lnTo>
                  <a:pt x="1570" y="5914115"/>
                </a:lnTo>
                <a:lnTo>
                  <a:pt x="12565" y="5972399"/>
                </a:lnTo>
                <a:lnTo>
                  <a:pt x="48875" y="6029397"/>
                </a:lnTo>
                <a:lnTo>
                  <a:pt x="105871" y="6065709"/>
                </a:lnTo>
                <a:lnTo>
                  <a:pt x="164158" y="6076698"/>
                </a:lnTo>
                <a:lnTo>
                  <a:pt x="205287" y="6078071"/>
                </a:lnTo>
                <a:lnTo>
                  <a:pt x="256285" y="6078268"/>
                </a:lnTo>
                <a:lnTo>
                  <a:pt x="6671294" y="6078268"/>
                </a:lnTo>
                <a:lnTo>
                  <a:pt x="6722291" y="6078071"/>
                </a:lnTo>
                <a:lnTo>
                  <a:pt x="6763421" y="6076698"/>
                </a:lnTo>
                <a:lnTo>
                  <a:pt x="6821708" y="6065709"/>
                </a:lnTo>
                <a:lnTo>
                  <a:pt x="6878704" y="6029397"/>
                </a:lnTo>
                <a:lnTo>
                  <a:pt x="6915014" y="5972399"/>
                </a:lnTo>
                <a:lnTo>
                  <a:pt x="6925999" y="5914115"/>
                </a:lnTo>
                <a:lnTo>
                  <a:pt x="6927373" y="5872987"/>
                </a:lnTo>
                <a:lnTo>
                  <a:pt x="6927569" y="5821989"/>
                </a:lnTo>
                <a:lnTo>
                  <a:pt x="6927569" y="256278"/>
                </a:lnTo>
                <a:lnTo>
                  <a:pt x="6927373" y="205279"/>
                </a:lnTo>
                <a:lnTo>
                  <a:pt x="6925999" y="164152"/>
                </a:lnTo>
                <a:lnTo>
                  <a:pt x="6915014" y="105869"/>
                </a:lnTo>
                <a:lnTo>
                  <a:pt x="6878704" y="48870"/>
                </a:lnTo>
                <a:lnTo>
                  <a:pt x="6821708" y="12558"/>
                </a:lnTo>
                <a:lnTo>
                  <a:pt x="6763421" y="1569"/>
                </a:lnTo>
                <a:lnTo>
                  <a:pt x="6722291" y="196"/>
                </a:lnTo>
                <a:lnTo>
                  <a:pt x="66712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50912" y="4496775"/>
            <a:ext cx="6927850" cy="6078855"/>
          </a:xfrm>
          <a:custGeom>
            <a:avLst/>
            <a:gdLst/>
            <a:ahLst/>
            <a:cxnLst/>
            <a:rect l="l" t="t" r="r" b="b"/>
            <a:pathLst>
              <a:path w="6927850" h="6078855">
                <a:moveTo>
                  <a:pt x="256278" y="0"/>
                </a:moveTo>
                <a:lnTo>
                  <a:pt x="6671291" y="0"/>
                </a:lnTo>
                <a:lnTo>
                  <a:pt x="6722289" y="196"/>
                </a:lnTo>
                <a:lnTo>
                  <a:pt x="6763416" y="1569"/>
                </a:lnTo>
                <a:lnTo>
                  <a:pt x="6821700" y="12558"/>
                </a:lnTo>
                <a:lnTo>
                  <a:pt x="6878698" y="48870"/>
                </a:lnTo>
                <a:lnTo>
                  <a:pt x="6915010" y="105869"/>
                </a:lnTo>
                <a:lnTo>
                  <a:pt x="6925999" y="164152"/>
                </a:lnTo>
                <a:lnTo>
                  <a:pt x="6927372" y="205280"/>
                </a:lnTo>
                <a:lnTo>
                  <a:pt x="6927569" y="256278"/>
                </a:lnTo>
                <a:lnTo>
                  <a:pt x="6927569" y="5821990"/>
                </a:lnTo>
                <a:lnTo>
                  <a:pt x="6927372" y="5872988"/>
                </a:lnTo>
                <a:lnTo>
                  <a:pt x="6925999" y="5914115"/>
                </a:lnTo>
                <a:lnTo>
                  <a:pt x="6915010" y="5972399"/>
                </a:lnTo>
                <a:lnTo>
                  <a:pt x="6878698" y="6029397"/>
                </a:lnTo>
                <a:lnTo>
                  <a:pt x="6821700" y="6065709"/>
                </a:lnTo>
                <a:lnTo>
                  <a:pt x="6763416" y="6076698"/>
                </a:lnTo>
                <a:lnTo>
                  <a:pt x="6722289" y="6078072"/>
                </a:lnTo>
                <a:lnTo>
                  <a:pt x="6671291" y="6078268"/>
                </a:lnTo>
                <a:lnTo>
                  <a:pt x="256278" y="6078268"/>
                </a:lnTo>
                <a:lnTo>
                  <a:pt x="205280" y="6078072"/>
                </a:lnTo>
                <a:lnTo>
                  <a:pt x="164152" y="6076698"/>
                </a:lnTo>
                <a:lnTo>
                  <a:pt x="105869" y="6065709"/>
                </a:lnTo>
                <a:lnTo>
                  <a:pt x="48870" y="6029397"/>
                </a:lnTo>
                <a:lnTo>
                  <a:pt x="12558" y="5972399"/>
                </a:lnTo>
                <a:lnTo>
                  <a:pt x="1569" y="5914115"/>
                </a:lnTo>
                <a:lnTo>
                  <a:pt x="196" y="5872988"/>
                </a:lnTo>
                <a:lnTo>
                  <a:pt x="0" y="5821990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42204" y="714607"/>
            <a:ext cx="181991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100" dirty="0">
                <a:solidFill>
                  <a:srgbClr val="FFFFFF"/>
                </a:solidFill>
                <a:latin typeface="Microsoft JhengHei UI"/>
                <a:cs typeface="Microsoft JhengHei UI"/>
              </a:rPr>
              <a:t>利⽤率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83584" y="1790521"/>
            <a:ext cx="13549325" cy="2643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81478" y="2167473"/>
            <a:ext cx="12753975" cy="1847850"/>
          </a:xfrm>
          <a:custGeom>
            <a:avLst/>
            <a:gdLst/>
            <a:ahLst/>
            <a:cxnLst/>
            <a:rect l="l" t="t" r="r" b="b"/>
            <a:pathLst>
              <a:path w="12753975" h="1847850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1591362"/>
                </a:lnTo>
                <a:lnTo>
                  <a:pt x="196" y="1642360"/>
                </a:lnTo>
                <a:lnTo>
                  <a:pt x="1569" y="1683488"/>
                </a:lnTo>
                <a:lnTo>
                  <a:pt x="12558" y="1741772"/>
                </a:lnTo>
                <a:lnTo>
                  <a:pt x="48870" y="1798770"/>
                </a:lnTo>
                <a:lnTo>
                  <a:pt x="105869" y="1835082"/>
                </a:lnTo>
                <a:lnTo>
                  <a:pt x="164152" y="1846071"/>
                </a:lnTo>
                <a:lnTo>
                  <a:pt x="205280" y="1847444"/>
                </a:lnTo>
                <a:lnTo>
                  <a:pt x="256278" y="1847641"/>
                </a:lnTo>
                <a:lnTo>
                  <a:pt x="12497263" y="1847641"/>
                </a:lnTo>
                <a:lnTo>
                  <a:pt x="12548259" y="1847444"/>
                </a:lnTo>
                <a:lnTo>
                  <a:pt x="12589384" y="1846071"/>
                </a:lnTo>
                <a:lnTo>
                  <a:pt x="12647667" y="1835082"/>
                </a:lnTo>
                <a:lnTo>
                  <a:pt x="12704668" y="1798770"/>
                </a:lnTo>
                <a:lnTo>
                  <a:pt x="12740983" y="1741772"/>
                </a:lnTo>
                <a:lnTo>
                  <a:pt x="12751969" y="1683488"/>
                </a:lnTo>
                <a:lnTo>
                  <a:pt x="12753342" y="1642360"/>
                </a:lnTo>
                <a:lnTo>
                  <a:pt x="12753538" y="1591362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81478" y="2167473"/>
            <a:ext cx="12753975" cy="1847850"/>
          </a:xfrm>
          <a:custGeom>
            <a:avLst/>
            <a:gdLst/>
            <a:ahLst/>
            <a:cxnLst/>
            <a:rect l="l" t="t" r="r" b="b"/>
            <a:pathLst>
              <a:path w="12753975" h="1847850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1591362"/>
                </a:lnTo>
                <a:lnTo>
                  <a:pt x="12753342" y="1642360"/>
                </a:lnTo>
                <a:lnTo>
                  <a:pt x="12751969" y="1683488"/>
                </a:lnTo>
                <a:lnTo>
                  <a:pt x="12740983" y="1741772"/>
                </a:lnTo>
                <a:lnTo>
                  <a:pt x="12704668" y="1798770"/>
                </a:lnTo>
                <a:lnTo>
                  <a:pt x="12647667" y="1835082"/>
                </a:lnTo>
                <a:lnTo>
                  <a:pt x="12589384" y="1846071"/>
                </a:lnTo>
                <a:lnTo>
                  <a:pt x="12548259" y="1847444"/>
                </a:lnTo>
                <a:lnTo>
                  <a:pt x="12497263" y="1847641"/>
                </a:lnTo>
                <a:lnTo>
                  <a:pt x="256278" y="1847641"/>
                </a:lnTo>
                <a:lnTo>
                  <a:pt x="205280" y="1847444"/>
                </a:lnTo>
                <a:lnTo>
                  <a:pt x="164152" y="1846071"/>
                </a:lnTo>
                <a:lnTo>
                  <a:pt x="105869" y="1835082"/>
                </a:lnTo>
                <a:lnTo>
                  <a:pt x="48870" y="1798770"/>
                </a:lnTo>
                <a:lnTo>
                  <a:pt x="12558" y="1741772"/>
                </a:lnTo>
                <a:lnTo>
                  <a:pt x="1569" y="1683488"/>
                </a:lnTo>
                <a:lnTo>
                  <a:pt x="196" y="1642360"/>
                </a:lnTo>
                <a:lnTo>
                  <a:pt x="0" y="1591362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62083" y="258945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54741" y="2342306"/>
            <a:ext cx="10891520" cy="12807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sz="2850" spc="30" dirty="0">
                <a:latin typeface="Microsoft JhengHei UI"/>
                <a:cs typeface="Microsoft JhengHei UI"/>
              </a:rPr>
              <a:t>若令</a:t>
            </a:r>
            <a:r>
              <a:rPr sz="2850" spc="55" dirty="0">
                <a:latin typeface="Microsoft JhengHei UI"/>
                <a:cs typeface="Microsoft JhengHei UI"/>
              </a:rPr>
              <a:t> </a:t>
            </a:r>
            <a:r>
              <a:rPr sz="2850" spc="10" dirty="0">
                <a:latin typeface="Arial"/>
                <a:cs typeface="Arial"/>
              </a:rPr>
              <a:t>D</a:t>
            </a:r>
            <a:r>
              <a:rPr sz="2850" spc="15" baseline="-10233" dirty="0">
                <a:latin typeface="Arial"/>
                <a:cs typeface="Arial"/>
              </a:rPr>
              <a:t>0</a:t>
            </a:r>
            <a:r>
              <a:rPr sz="2850" spc="-22" baseline="-10233" dirty="0">
                <a:latin typeface="Arial"/>
                <a:cs typeface="Arial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表示⽹络空闲时的时延</a:t>
            </a:r>
            <a:r>
              <a:rPr sz="2850" spc="25" dirty="0">
                <a:latin typeface="Microsoft JhengHei UI"/>
                <a:cs typeface="Microsoft JhengHei UI"/>
              </a:rPr>
              <a:t>，</a:t>
            </a:r>
            <a:r>
              <a:rPr sz="2850" spc="25" dirty="0">
                <a:latin typeface="Arial"/>
                <a:cs typeface="Arial"/>
              </a:rPr>
              <a:t>D</a:t>
            </a:r>
            <a:r>
              <a:rPr sz="2850" spc="-20" dirty="0">
                <a:latin typeface="Arial"/>
                <a:cs typeface="Arial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表示⽹络当前的时延，则在适当 的假定条件下，可以⽤下⾯的简单公式表示</a:t>
            </a:r>
            <a:r>
              <a:rPr sz="2850" spc="65" dirty="0">
                <a:latin typeface="Microsoft JhengHei UI"/>
                <a:cs typeface="Microsoft JhengHei UI"/>
              </a:rPr>
              <a:t> </a:t>
            </a:r>
            <a:r>
              <a:rPr sz="2850" spc="25" dirty="0">
                <a:solidFill>
                  <a:srgbClr val="FF2600"/>
                </a:solidFill>
                <a:latin typeface="Arial"/>
                <a:cs typeface="Arial"/>
              </a:rPr>
              <a:t>D</a:t>
            </a:r>
            <a:r>
              <a:rPr sz="2850" spc="-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和</a:t>
            </a:r>
            <a:r>
              <a:rPr sz="2850" spc="65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2850" spc="10" dirty="0">
                <a:solidFill>
                  <a:srgbClr val="FF2600"/>
                </a:solidFill>
                <a:latin typeface="Arial"/>
                <a:cs typeface="Arial"/>
              </a:rPr>
              <a:t>D</a:t>
            </a:r>
            <a:r>
              <a:rPr sz="2850" spc="15" baseline="-10233" dirty="0">
                <a:solidFill>
                  <a:srgbClr val="FF2600"/>
                </a:solidFill>
                <a:latin typeface="Arial"/>
                <a:cs typeface="Arial"/>
              </a:rPr>
              <a:t>0</a:t>
            </a:r>
            <a:r>
              <a:rPr sz="2850" spc="-7" baseline="-10233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之间的关系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21471" y="5402324"/>
            <a:ext cx="53975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600" i="1" spc="-310" dirty="0">
                <a:latin typeface="Palatino Linotype"/>
                <a:cs typeface="Palatino Linotype"/>
              </a:rPr>
              <a:t>D</a:t>
            </a:r>
            <a:endParaRPr sz="560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86665" y="5580329"/>
            <a:ext cx="323977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36495" algn="l"/>
                <a:tab pos="3226435" algn="l"/>
              </a:tabLst>
            </a:pPr>
            <a:r>
              <a:rPr sz="8400" i="1" spc="-465" baseline="-27777" dirty="0">
                <a:latin typeface="Palatino Linotype"/>
                <a:cs typeface="Palatino Linotype"/>
              </a:rPr>
              <a:t>D</a:t>
            </a:r>
            <a:r>
              <a:rPr sz="8400" i="1" spc="225" baseline="-27777" dirty="0">
                <a:latin typeface="Palatino Linotype"/>
                <a:cs typeface="Palatino Linotype"/>
              </a:rPr>
              <a:t> </a:t>
            </a:r>
            <a:r>
              <a:rPr sz="8400" spc="-352" baseline="-27777" dirty="0">
                <a:latin typeface="Tahoma"/>
                <a:cs typeface="Tahoma"/>
              </a:rPr>
              <a:t>=</a:t>
            </a:r>
            <a:r>
              <a:rPr sz="5600" u="heavy" spc="-2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	</a:t>
            </a:r>
            <a:r>
              <a:rPr sz="3950" u="heavy" spc="-1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0	</a:t>
            </a:r>
            <a:endParaRPr sz="39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38840" y="6468681"/>
            <a:ext cx="4423410" cy="2271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29080">
              <a:lnSpc>
                <a:spcPct val="100000"/>
              </a:lnSpc>
              <a:spcBef>
                <a:spcPts val="105"/>
              </a:spcBef>
            </a:pPr>
            <a:r>
              <a:rPr sz="5600" spc="-254" dirty="0">
                <a:latin typeface="Tahoma"/>
                <a:cs typeface="Tahoma"/>
              </a:rPr>
              <a:t>1 </a:t>
            </a:r>
            <a:r>
              <a:rPr sz="5600" spc="-615" dirty="0">
                <a:latin typeface="Lucida Sans Unicode"/>
                <a:cs typeface="Lucida Sans Unicode"/>
              </a:rPr>
              <a:t>−</a:t>
            </a:r>
            <a:r>
              <a:rPr sz="5600" spc="-800" dirty="0">
                <a:latin typeface="Lucida Sans Unicode"/>
                <a:cs typeface="Lucida Sans Unicode"/>
              </a:rPr>
              <a:t> </a:t>
            </a:r>
            <a:r>
              <a:rPr sz="5600" i="1" spc="-310" dirty="0">
                <a:latin typeface="Palatino Linotype"/>
                <a:cs typeface="Palatino Linotype"/>
              </a:rPr>
              <a:t>U</a:t>
            </a:r>
            <a:endParaRPr sz="5600">
              <a:latin typeface="Palatino Linotype"/>
              <a:cs typeface="Palatino Linotype"/>
            </a:endParaRPr>
          </a:p>
          <a:p>
            <a:pPr marL="12700" marR="5080">
              <a:lnSpc>
                <a:spcPct val="132700"/>
              </a:lnSpc>
              <a:spcBef>
                <a:spcPts val="187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其中</a:t>
            </a:r>
            <a:r>
              <a:rPr sz="2850" spc="25" dirty="0">
                <a:latin typeface="Microsoft JhengHei UI"/>
                <a:cs typeface="Microsoft JhengHei UI"/>
              </a:rPr>
              <a:t>：</a:t>
            </a:r>
            <a:r>
              <a:rPr sz="2850" i="1" spc="25" dirty="0">
                <a:latin typeface="Arial"/>
                <a:cs typeface="Arial"/>
              </a:rPr>
              <a:t>U</a:t>
            </a:r>
            <a:r>
              <a:rPr sz="2850" i="1" spc="-90" dirty="0">
                <a:latin typeface="Arial"/>
                <a:cs typeface="Arial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是⽹络的利⽤率，  数值在</a:t>
            </a:r>
            <a:r>
              <a:rPr sz="2850" spc="75" dirty="0">
                <a:latin typeface="Microsoft JhengHei UI"/>
                <a:cs typeface="Microsoft JhengHei UI"/>
              </a:rPr>
              <a:t> </a:t>
            </a:r>
            <a:r>
              <a:rPr sz="2850" spc="10" dirty="0">
                <a:latin typeface="Arial"/>
                <a:cs typeface="Arial"/>
              </a:rPr>
              <a:t>0</a:t>
            </a:r>
            <a:r>
              <a:rPr sz="2850" dirty="0">
                <a:latin typeface="Arial"/>
                <a:cs typeface="Arial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到</a:t>
            </a:r>
            <a:r>
              <a:rPr sz="2850" spc="75" dirty="0">
                <a:latin typeface="Microsoft JhengHei UI"/>
                <a:cs typeface="Microsoft JhengHei UI"/>
              </a:rPr>
              <a:t> </a:t>
            </a:r>
            <a:r>
              <a:rPr sz="2850" spc="10" dirty="0">
                <a:latin typeface="Arial"/>
                <a:cs typeface="Arial"/>
              </a:rPr>
              <a:t>1</a:t>
            </a:r>
            <a:r>
              <a:rPr sz="2850" dirty="0">
                <a:latin typeface="Arial"/>
                <a:cs typeface="Arial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之间。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969848" y="5961288"/>
            <a:ext cx="1472565" cy="3372485"/>
          </a:xfrm>
          <a:custGeom>
            <a:avLst/>
            <a:gdLst/>
            <a:ahLst/>
            <a:cxnLst/>
            <a:rect l="l" t="t" r="r" b="b"/>
            <a:pathLst>
              <a:path w="1472565" h="3372484">
                <a:moveTo>
                  <a:pt x="0" y="3372089"/>
                </a:moveTo>
                <a:lnTo>
                  <a:pt x="1472468" y="3372089"/>
                </a:lnTo>
                <a:lnTo>
                  <a:pt x="1472468" y="0"/>
                </a:lnTo>
                <a:lnTo>
                  <a:pt x="0" y="0"/>
                </a:lnTo>
                <a:lnTo>
                  <a:pt x="0" y="3372089"/>
                </a:lnTo>
                <a:close/>
              </a:path>
            </a:pathLst>
          </a:custGeom>
          <a:solidFill>
            <a:srgbClr val="9A9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848" y="5961288"/>
            <a:ext cx="1472565" cy="3372485"/>
          </a:xfrm>
          <a:custGeom>
            <a:avLst/>
            <a:gdLst/>
            <a:ahLst/>
            <a:cxnLst/>
            <a:rect l="l" t="t" r="r" b="b"/>
            <a:pathLst>
              <a:path w="1472565" h="3372484">
                <a:moveTo>
                  <a:pt x="0" y="0"/>
                </a:moveTo>
                <a:lnTo>
                  <a:pt x="1472468" y="0"/>
                </a:lnTo>
                <a:lnTo>
                  <a:pt x="1472468" y="3372089"/>
                </a:lnTo>
                <a:lnTo>
                  <a:pt x="0" y="337208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030337" y="5530924"/>
            <a:ext cx="0" cy="3866515"/>
          </a:xfrm>
          <a:custGeom>
            <a:avLst/>
            <a:gdLst/>
            <a:ahLst/>
            <a:cxnLst/>
            <a:rect l="l" t="t" r="r" b="b"/>
            <a:pathLst>
              <a:path h="3866515">
                <a:moveTo>
                  <a:pt x="0" y="0"/>
                </a:moveTo>
                <a:lnTo>
                  <a:pt x="0" y="3866460"/>
                </a:lnTo>
              </a:path>
            </a:pathLst>
          </a:custGeom>
          <a:ln w="52354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923534" y="5343495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106803" y="0"/>
                </a:moveTo>
                <a:lnTo>
                  <a:pt x="0" y="213606"/>
                </a:lnTo>
                <a:lnTo>
                  <a:pt x="213606" y="213606"/>
                </a:lnTo>
                <a:lnTo>
                  <a:pt x="106803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040149" y="9377753"/>
            <a:ext cx="3867785" cy="0"/>
          </a:xfrm>
          <a:custGeom>
            <a:avLst/>
            <a:gdLst/>
            <a:ahLst/>
            <a:cxnLst/>
            <a:rect l="l" t="t" r="r" b="b"/>
            <a:pathLst>
              <a:path w="3867784">
                <a:moveTo>
                  <a:pt x="0" y="0"/>
                </a:moveTo>
                <a:lnTo>
                  <a:pt x="3841249" y="0"/>
                </a:lnTo>
                <a:lnTo>
                  <a:pt x="3867426" y="0"/>
                </a:lnTo>
              </a:path>
            </a:pathLst>
          </a:custGeom>
          <a:ln w="52354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881403" y="9270950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037237" y="6010400"/>
            <a:ext cx="3364865" cy="3014980"/>
          </a:xfrm>
          <a:custGeom>
            <a:avLst/>
            <a:gdLst/>
            <a:ahLst/>
            <a:cxnLst/>
            <a:rect l="l" t="t" r="r" b="b"/>
            <a:pathLst>
              <a:path w="3364865" h="3014979">
                <a:moveTo>
                  <a:pt x="0" y="3014678"/>
                </a:moveTo>
                <a:lnTo>
                  <a:pt x="62094" y="3007116"/>
                </a:lnTo>
                <a:lnTo>
                  <a:pt x="123611" y="2999172"/>
                </a:lnTo>
                <a:lnTo>
                  <a:pt x="184549" y="2990849"/>
                </a:lnTo>
                <a:lnTo>
                  <a:pt x="244908" y="2982145"/>
                </a:lnTo>
                <a:lnTo>
                  <a:pt x="304689" y="2973060"/>
                </a:lnTo>
                <a:lnTo>
                  <a:pt x="363892" y="2963596"/>
                </a:lnTo>
                <a:lnTo>
                  <a:pt x="422517" y="2953751"/>
                </a:lnTo>
                <a:lnTo>
                  <a:pt x="480563" y="2943525"/>
                </a:lnTo>
                <a:lnTo>
                  <a:pt x="538030" y="2932919"/>
                </a:lnTo>
                <a:lnTo>
                  <a:pt x="594920" y="2921933"/>
                </a:lnTo>
                <a:lnTo>
                  <a:pt x="651230" y="2910566"/>
                </a:lnTo>
                <a:lnTo>
                  <a:pt x="706963" y="2898819"/>
                </a:lnTo>
                <a:lnTo>
                  <a:pt x="762117" y="2886691"/>
                </a:lnTo>
                <a:lnTo>
                  <a:pt x="816693" y="2874184"/>
                </a:lnTo>
                <a:lnTo>
                  <a:pt x="870690" y="2861295"/>
                </a:lnTo>
                <a:lnTo>
                  <a:pt x="924109" y="2848027"/>
                </a:lnTo>
                <a:lnTo>
                  <a:pt x="976950" y="2834378"/>
                </a:lnTo>
                <a:lnTo>
                  <a:pt x="1029212" y="2820348"/>
                </a:lnTo>
                <a:lnTo>
                  <a:pt x="1080896" y="2805938"/>
                </a:lnTo>
                <a:lnTo>
                  <a:pt x="1132002" y="2791148"/>
                </a:lnTo>
                <a:lnTo>
                  <a:pt x="1182529" y="2775978"/>
                </a:lnTo>
                <a:lnTo>
                  <a:pt x="1232478" y="2760427"/>
                </a:lnTo>
                <a:lnTo>
                  <a:pt x="1281848" y="2744495"/>
                </a:lnTo>
                <a:lnTo>
                  <a:pt x="1330640" y="2728183"/>
                </a:lnTo>
                <a:lnTo>
                  <a:pt x="1378854" y="2711491"/>
                </a:lnTo>
                <a:lnTo>
                  <a:pt x="1426489" y="2694419"/>
                </a:lnTo>
                <a:lnTo>
                  <a:pt x="1473546" y="2676966"/>
                </a:lnTo>
                <a:lnTo>
                  <a:pt x="1520024" y="2659132"/>
                </a:lnTo>
                <a:lnTo>
                  <a:pt x="1565924" y="2640919"/>
                </a:lnTo>
                <a:lnTo>
                  <a:pt x="1611246" y="2622324"/>
                </a:lnTo>
                <a:lnTo>
                  <a:pt x="1655989" y="2603350"/>
                </a:lnTo>
                <a:lnTo>
                  <a:pt x="1700154" y="2583995"/>
                </a:lnTo>
                <a:lnTo>
                  <a:pt x="1743741" y="2564260"/>
                </a:lnTo>
                <a:lnTo>
                  <a:pt x="1786749" y="2544144"/>
                </a:lnTo>
                <a:lnTo>
                  <a:pt x="1829179" y="2523648"/>
                </a:lnTo>
                <a:lnTo>
                  <a:pt x="1871030" y="2502771"/>
                </a:lnTo>
                <a:lnTo>
                  <a:pt x="1912303" y="2481515"/>
                </a:lnTo>
                <a:lnTo>
                  <a:pt x="1952998" y="2459877"/>
                </a:lnTo>
                <a:lnTo>
                  <a:pt x="1993114" y="2437860"/>
                </a:lnTo>
                <a:lnTo>
                  <a:pt x="2032652" y="2415462"/>
                </a:lnTo>
                <a:lnTo>
                  <a:pt x="2071611" y="2392683"/>
                </a:lnTo>
                <a:lnTo>
                  <a:pt x="2109993" y="2369524"/>
                </a:lnTo>
                <a:lnTo>
                  <a:pt x="2147795" y="2345985"/>
                </a:lnTo>
                <a:lnTo>
                  <a:pt x="2185020" y="2322066"/>
                </a:lnTo>
                <a:lnTo>
                  <a:pt x="2221666" y="2297766"/>
                </a:lnTo>
                <a:lnTo>
                  <a:pt x="2257733" y="2273085"/>
                </a:lnTo>
                <a:lnTo>
                  <a:pt x="2293223" y="2248025"/>
                </a:lnTo>
                <a:lnTo>
                  <a:pt x="2328134" y="2222583"/>
                </a:lnTo>
                <a:lnTo>
                  <a:pt x="2362466" y="2196762"/>
                </a:lnTo>
                <a:lnTo>
                  <a:pt x="2396220" y="2170560"/>
                </a:lnTo>
                <a:lnTo>
                  <a:pt x="2429396" y="2143978"/>
                </a:lnTo>
                <a:lnTo>
                  <a:pt x="2461993" y="2117015"/>
                </a:lnTo>
                <a:lnTo>
                  <a:pt x="2494012" y="2089672"/>
                </a:lnTo>
                <a:lnTo>
                  <a:pt x="2525453" y="2061948"/>
                </a:lnTo>
                <a:lnTo>
                  <a:pt x="2556315" y="2033844"/>
                </a:lnTo>
                <a:lnTo>
                  <a:pt x="2586599" y="2005360"/>
                </a:lnTo>
                <a:lnTo>
                  <a:pt x="2616304" y="1976495"/>
                </a:lnTo>
                <a:lnTo>
                  <a:pt x="2645431" y="1947250"/>
                </a:lnTo>
                <a:lnTo>
                  <a:pt x="2673980" y="1917625"/>
                </a:lnTo>
                <a:lnTo>
                  <a:pt x="2701950" y="1887619"/>
                </a:lnTo>
                <a:lnTo>
                  <a:pt x="2729342" y="1857233"/>
                </a:lnTo>
                <a:lnTo>
                  <a:pt x="2756156" y="1826466"/>
                </a:lnTo>
                <a:lnTo>
                  <a:pt x="2782391" y="1795319"/>
                </a:lnTo>
                <a:lnTo>
                  <a:pt x="2808048" y="1763792"/>
                </a:lnTo>
                <a:lnTo>
                  <a:pt x="2833126" y="1731884"/>
                </a:lnTo>
                <a:lnTo>
                  <a:pt x="2857626" y="1699596"/>
                </a:lnTo>
                <a:lnTo>
                  <a:pt x="2881548" y="1666927"/>
                </a:lnTo>
                <a:lnTo>
                  <a:pt x="2904891" y="1633878"/>
                </a:lnTo>
                <a:lnTo>
                  <a:pt x="2927656" y="1600449"/>
                </a:lnTo>
                <a:lnTo>
                  <a:pt x="2949842" y="1566639"/>
                </a:lnTo>
                <a:lnTo>
                  <a:pt x="2971450" y="1532449"/>
                </a:lnTo>
                <a:lnTo>
                  <a:pt x="2992480" y="1497878"/>
                </a:lnTo>
                <a:lnTo>
                  <a:pt x="3012932" y="1462928"/>
                </a:lnTo>
                <a:lnTo>
                  <a:pt x="3032805" y="1427596"/>
                </a:lnTo>
                <a:lnTo>
                  <a:pt x="3052099" y="1391885"/>
                </a:lnTo>
                <a:lnTo>
                  <a:pt x="3070815" y="1355792"/>
                </a:lnTo>
                <a:lnTo>
                  <a:pt x="3088953" y="1319320"/>
                </a:lnTo>
                <a:lnTo>
                  <a:pt x="3106513" y="1282467"/>
                </a:lnTo>
                <a:lnTo>
                  <a:pt x="3123494" y="1245234"/>
                </a:lnTo>
                <a:lnTo>
                  <a:pt x="3139896" y="1207620"/>
                </a:lnTo>
                <a:lnTo>
                  <a:pt x="3155721" y="1169626"/>
                </a:lnTo>
                <a:lnTo>
                  <a:pt x="3170967" y="1131252"/>
                </a:lnTo>
                <a:lnTo>
                  <a:pt x="3185634" y="1092497"/>
                </a:lnTo>
                <a:lnTo>
                  <a:pt x="3199723" y="1053362"/>
                </a:lnTo>
                <a:lnTo>
                  <a:pt x="3213234" y="1013846"/>
                </a:lnTo>
                <a:lnTo>
                  <a:pt x="3226167" y="973950"/>
                </a:lnTo>
                <a:lnTo>
                  <a:pt x="3238521" y="933674"/>
                </a:lnTo>
                <a:lnTo>
                  <a:pt x="3250296" y="893017"/>
                </a:lnTo>
                <a:lnTo>
                  <a:pt x="3261494" y="851980"/>
                </a:lnTo>
                <a:lnTo>
                  <a:pt x="3272112" y="810562"/>
                </a:lnTo>
                <a:lnTo>
                  <a:pt x="3282153" y="768764"/>
                </a:lnTo>
                <a:lnTo>
                  <a:pt x="3291615" y="726586"/>
                </a:lnTo>
                <a:lnTo>
                  <a:pt x="3300499" y="684027"/>
                </a:lnTo>
                <a:lnTo>
                  <a:pt x="3308804" y="641088"/>
                </a:lnTo>
                <a:lnTo>
                  <a:pt x="3316531" y="597769"/>
                </a:lnTo>
                <a:lnTo>
                  <a:pt x="3323680" y="554069"/>
                </a:lnTo>
                <a:lnTo>
                  <a:pt x="3330250" y="509988"/>
                </a:lnTo>
                <a:lnTo>
                  <a:pt x="3336242" y="465528"/>
                </a:lnTo>
                <a:lnTo>
                  <a:pt x="3341655" y="420687"/>
                </a:lnTo>
                <a:lnTo>
                  <a:pt x="3346490" y="375465"/>
                </a:lnTo>
                <a:lnTo>
                  <a:pt x="3350747" y="329863"/>
                </a:lnTo>
                <a:lnTo>
                  <a:pt x="3354425" y="283881"/>
                </a:lnTo>
                <a:lnTo>
                  <a:pt x="3357525" y="237519"/>
                </a:lnTo>
                <a:lnTo>
                  <a:pt x="3360047" y="190775"/>
                </a:lnTo>
                <a:lnTo>
                  <a:pt x="3361990" y="143652"/>
                </a:lnTo>
                <a:lnTo>
                  <a:pt x="3363355" y="96148"/>
                </a:lnTo>
                <a:lnTo>
                  <a:pt x="3364141" y="48264"/>
                </a:lnTo>
                <a:lnTo>
                  <a:pt x="3364349" y="0"/>
                </a:lnTo>
              </a:path>
            </a:pathLst>
          </a:custGeom>
          <a:ln w="73296">
            <a:solidFill>
              <a:srgbClr val="8714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411717" y="8610571"/>
            <a:ext cx="37528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i="1" spc="55" dirty="0">
                <a:latin typeface="Arial"/>
                <a:cs typeface="Arial"/>
              </a:rPr>
              <a:t>D</a:t>
            </a:r>
            <a:r>
              <a:rPr sz="2475" i="1" spc="-7" baseline="-20202" dirty="0">
                <a:latin typeface="Arial"/>
                <a:cs typeface="Arial"/>
              </a:rPr>
              <a:t>0</a:t>
            </a:r>
            <a:endParaRPr sz="2475" baseline="-20202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307002" y="9397098"/>
            <a:ext cx="21209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Arial"/>
                <a:cs typeface="Arial"/>
              </a:rPr>
              <a:t>1</a:t>
            </a:r>
            <a:endParaRPr sz="2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453029" y="5385376"/>
            <a:ext cx="0" cy="3970654"/>
          </a:xfrm>
          <a:custGeom>
            <a:avLst/>
            <a:gdLst/>
            <a:ahLst/>
            <a:cxnLst/>
            <a:rect l="l" t="t" r="r" b="b"/>
            <a:pathLst>
              <a:path h="3970654">
                <a:moveTo>
                  <a:pt x="0" y="3970129"/>
                </a:moveTo>
                <a:lnTo>
                  <a:pt x="0" y="0"/>
                </a:lnTo>
              </a:path>
            </a:pathLst>
          </a:custGeom>
          <a:ln w="31412">
            <a:solidFill>
              <a:srgbClr val="9A958E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7679399" y="8719142"/>
            <a:ext cx="119507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利⽤率</a:t>
            </a:r>
            <a:r>
              <a:rPr sz="2450" i="1" spc="10" dirty="0">
                <a:latin typeface="Arial"/>
                <a:cs typeface="Arial"/>
              </a:rPr>
              <a:t>U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908602" y="5363070"/>
            <a:ext cx="88074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时延</a:t>
            </a:r>
            <a:r>
              <a:rPr sz="2450" i="1" spc="10" dirty="0">
                <a:latin typeface="Arial"/>
                <a:cs typeface="Arial"/>
              </a:rPr>
              <a:t>D</a:t>
            </a:r>
            <a:endParaRPr sz="24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325315" y="5959078"/>
            <a:ext cx="61214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9500"/>
              </a:lnSpc>
              <a:spcBef>
                <a:spcPts val="95"/>
              </a:spcBef>
            </a:pPr>
            <a:r>
              <a:rPr sz="2300" spc="0" dirty="0">
                <a:solidFill>
                  <a:srgbClr val="FFFFFF"/>
                </a:solidFill>
                <a:latin typeface="Microsoft JhengHei UI"/>
                <a:cs typeface="Microsoft JhengHei UI"/>
              </a:rPr>
              <a:t>时延 急剧 增⼤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69077" y="2691128"/>
            <a:ext cx="3642995" cy="733996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01015" indent="-488315">
              <a:lnSpc>
                <a:spcPct val="100000"/>
              </a:lnSpc>
              <a:spcBef>
                <a:spcPts val="640"/>
              </a:spcBef>
              <a:buSzPct val="145714"/>
              <a:buFont typeface="Arial"/>
              <a:buChar char="•"/>
              <a:tabLst>
                <a:tab pos="501650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计算机⽹络概述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⽹络性能指标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信息的度量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⽹络速率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⽹络带宽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⽹络吞吐量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⽹络时延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solidFill>
                  <a:srgbClr val="FF2600"/>
                </a:solidFill>
                <a:latin typeface="Microsoft JhengHei UI"/>
                <a:cs typeface="Microsoft JhengHei UI"/>
              </a:rPr>
              <a:t>利⽤率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⾮性能指标</a:t>
            </a:r>
            <a:endParaRPr sz="35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549325" cy="7234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753975" cy="6438900"/>
          </a:xfrm>
          <a:custGeom>
            <a:avLst/>
            <a:gdLst/>
            <a:ahLst/>
            <a:cxnLst/>
            <a:rect l="l" t="t" r="r" b="b"/>
            <a:pathLst>
              <a:path w="12753975" h="6438900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6182019"/>
                </a:lnTo>
                <a:lnTo>
                  <a:pt x="196" y="6233016"/>
                </a:lnTo>
                <a:lnTo>
                  <a:pt x="1569" y="6274144"/>
                </a:lnTo>
                <a:lnTo>
                  <a:pt x="12558" y="6332428"/>
                </a:lnTo>
                <a:lnTo>
                  <a:pt x="48870" y="6389426"/>
                </a:lnTo>
                <a:lnTo>
                  <a:pt x="105869" y="6425738"/>
                </a:lnTo>
                <a:lnTo>
                  <a:pt x="164152" y="6436727"/>
                </a:lnTo>
                <a:lnTo>
                  <a:pt x="205280" y="6438100"/>
                </a:lnTo>
                <a:lnTo>
                  <a:pt x="256278" y="6438297"/>
                </a:lnTo>
                <a:lnTo>
                  <a:pt x="12497263" y="6438297"/>
                </a:lnTo>
                <a:lnTo>
                  <a:pt x="12548259" y="6438100"/>
                </a:lnTo>
                <a:lnTo>
                  <a:pt x="12589384" y="6436727"/>
                </a:lnTo>
                <a:lnTo>
                  <a:pt x="12647667" y="6425738"/>
                </a:lnTo>
                <a:lnTo>
                  <a:pt x="12704668" y="6389426"/>
                </a:lnTo>
                <a:lnTo>
                  <a:pt x="12740983" y="6332428"/>
                </a:lnTo>
                <a:lnTo>
                  <a:pt x="12751969" y="6274144"/>
                </a:lnTo>
                <a:lnTo>
                  <a:pt x="12753342" y="6233016"/>
                </a:lnTo>
                <a:lnTo>
                  <a:pt x="12753538" y="6182019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753975" cy="6438900"/>
          </a:xfrm>
          <a:custGeom>
            <a:avLst/>
            <a:gdLst/>
            <a:ahLst/>
            <a:cxnLst/>
            <a:rect l="l" t="t" r="r" b="b"/>
            <a:pathLst>
              <a:path w="12753975" h="6438900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6182019"/>
                </a:lnTo>
                <a:lnTo>
                  <a:pt x="12753342" y="6233016"/>
                </a:lnTo>
                <a:lnTo>
                  <a:pt x="12751969" y="6274144"/>
                </a:lnTo>
                <a:lnTo>
                  <a:pt x="12740983" y="6332428"/>
                </a:lnTo>
                <a:lnTo>
                  <a:pt x="12704668" y="6389426"/>
                </a:lnTo>
                <a:lnTo>
                  <a:pt x="12647667" y="6425738"/>
                </a:lnTo>
                <a:lnTo>
                  <a:pt x="12589384" y="6436727"/>
                </a:lnTo>
                <a:lnTo>
                  <a:pt x="12548259" y="6438100"/>
                </a:lnTo>
                <a:lnTo>
                  <a:pt x="12497263" y="6438297"/>
                </a:lnTo>
                <a:lnTo>
                  <a:pt x="256278" y="6438297"/>
                </a:lnTo>
                <a:lnTo>
                  <a:pt x="205280" y="6438100"/>
                </a:lnTo>
                <a:lnTo>
                  <a:pt x="164152" y="6436727"/>
                </a:lnTo>
                <a:lnTo>
                  <a:pt x="105869" y="6425738"/>
                </a:lnTo>
                <a:lnTo>
                  <a:pt x="48870" y="6389426"/>
                </a:lnTo>
                <a:lnTo>
                  <a:pt x="12558" y="6332428"/>
                </a:lnTo>
                <a:lnTo>
                  <a:pt x="1569" y="6274144"/>
                </a:lnTo>
                <a:lnTo>
                  <a:pt x="196" y="6233016"/>
                </a:lnTo>
                <a:lnTo>
                  <a:pt x="0" y="6182019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45058" y="714607"/>
            <a:ext cx="361442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其他性能指标</a:t>
            </a:r>
          </a:p>
        </p:txBody>
      </p:sp>
      <p:sp>
        <p:nvSpPr>
          <p:cNvPr id="6" name="object 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69077" y="2691128"/>
            <a:ext cx="3642995" cy="733996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01015" indent="-488315">
              <a:lnSpc>
                <a:spcPct val="100000"/>
              </a:lnSpc>
              <a:spcBef>
                <a:spcPts val="640"/>
              </a:spcBef>
              <a:buSzPct val="145714"/>
              <a:buFont typeface="Arial"/>
              <a:buChar char="•"/>
              <a:tabLst>
                <a:tab pos="501650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计算机⽹络概述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⽹络性能指标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信息的度量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⽹络速率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⽹络带宽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⽹络吞吐量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⽹络时延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利⽤率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solidFill>
                  <a:srgbClr val="FF2600"/>
                </a:solidFill>
                <a:latin typeface="Microsoft JhengHei UI"/>
                <a:cs typeface="Microsoft JhengHei UI"/>
              </a:rPr>
              <a:t>⾮性能指标</a:t>
            </a:r>
            <a:endParaRPr sz="350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878891" y="3208677"/>
            <a:ext cx="4666615" cy="1047115"/>
          </a:xfrm>
          <a:custGeom>
            <a:avLst/>
            <a:gdLst/>
            <a:ahLst/>
            <a:cxnLst/>
            <a:rect l="l" t="t" r="r" b="b"/>
            <a:pathLst>
              <a:path w="4666615" h="1047114">
                <a:moveTo>
                  <a:pt x="4426399" y="0"/>
                </a:moveTo>
                <a:lnTo>
                  <a:pt x="240097" y="0"/>
                </a:lnTo>
                <a:lnTo>
                  <a:pt x="192319" y="183"/>
                </a:lnTo>
                <a:lnTo>
                  <a:pt x="153788" y="1470"/>
                </a:lnTo>
                <a:lnTo>
                  <a:pt x="99184" y="11766"/>
                </a:lnTo>
                <a:lnTo>
                  <a:pt x="45785" y="45785"/>
                </a:lnTo>
                <a:lnTo>
                  <a:pt x="11766" y="99185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806992"/>
                </a:lnTo>
                <a:lnTo>
                  <a:pt x="183" y="854770"/>
                </a:lnTo>
                <a:lnTo>
                  <a:pt x="1470" y="893300"/>
                </a:lnTo>
                <a:lnTo>
                  <a:pt x="11766" y="947904"/>
                </a:lnTo>
                <a:lnTo>
                  <a:pt x="45785" y="1001304"/>
                </a:lnTo>
                <a:lnTo>
                  <a:pt x="99184" y="1035323"/>
                </a:lnTo>
                <a:lnTo>
                  <a:pt x="153788" y="1045617"/>
                </a:lnTo>
                <a:lnTo>
                  <a:pt x="192319" y="1046904"/>
                </a:lnTo>
                <a:lnTo>
                  <a:pt x="240097" y="1047088"/>
                </a:lnTo>
                <a:lnTo>
                  <a:pt x="4426399" y="1047088"/>
                </a:lnTo>
                <a:lnTo>
                  <a:pt x="4474178" y="1046904"/>
                </a:lnTo>
                <a:lnTo>
                  <a:pt x="4512709" y="1045617"/>
                </a:lnTo>
                <a:lnTo>
                  <a:pt x="4567316" y="1035323"/>
                </a:lnTo>
                <a:lnTo>
                  <a:pt x="4620712" y="1001304"/>
                </a:lnTo>
                <a:lnTo>
                  <a:pt x="4654727" y="947904"/>
                </a:lnTo>
                <a:lnTo>
                  <a:pt x="4665025" y="893300"/>
                </a:lnTo>
                <a:lnTo>
                  <a:pt x="4666312" y="854770"/>
                </a:lnTo>
                <a:lnTo>
                  <a:pt x="4666496" y="806992"/>
                </a:lnTo>
                <a:lnTo>
                  <a:pt x="4666496" y="240097"/>
                </a:lnTo>
                <a:lnTo>
                  <a:pt x="4666312" y="192319"/>
                </a:lnTo>
                <a:lnTo>
                  <a:pt x="4665025" y="153788"/>
                </a:lnTo>
                <a:lnTo>
                  <a:pt x="4654727" y="99185"/>
                </a:lnTo>
                <a:lnTo>
                  <a:pt x="4620712" y="45785"/>
                </a:lnTo>
                <a:lnTo>
                  <a:pt x="4567316" y="11766"/>
                </a:lnTo>
                <a:lnTo>
                  <a:pt x="4512709" y="1470"/>
                </a:lnTo>
                <a:lnTo>
                  <a:pt x="4474178" y="183"/>
                </a:lnTo>
                <a:lnTo>
                  <a:pt x="44263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78891" y="3208677"/>
            <a:ext cx="4666615" cy="1047115"/>
          </a:xfrm>
          <a:custGeom>
            <a:avLst/>
            <a:gdLst/>
            <a:ahLst/>
            <a:cxnLst/>
            <a:rect l="l" t="t" r="r" b="b"/>
            <a:pathLst>
              <a:path w="4666615" h="1047114">
                <a:moveTo>
                  <a:pt x="240097" y="0"/>
                </a:moveTo>
                <a:lnTo>
                  <a:pt x="4426400" y="0"/>
                </a:lnTo>
                <a:lnTo>
                  <a:pt x="4474178" y="183"/>
                </a:lnTo>
                <a:lnTo>
                  <a:pt x="4512708" y="1470"/>
                </a:lnTo>
                <a:lnTo>
                  <a:pt x="4567312" y="11765"/>
                </a:lnTo>
                <a:lnTo>
                  <a:pt x="4620711" y="45785"/>
                </a:lnTo>
                <a:lnTo>
                  <a:pt x="4654731" y="99184"/>
                </a:lnTo>
                <a:lnTo>
                  <a:pt x="4665026" y="153788"/>
                </a:lnTo>
                <a:lnTo>
                  <a:pt x="4666312" y="192318"/>
                </a:lnTo>
                <a:lnTo>
                  <a:pt x="4666496" y="240097"/>
                </a:lnTo>
                <a:lnTo>
                  <a:pt x="4666496" y="806991"/>
                </a:lnTo>
                <a:lnTo>
                  <a:pt x="4666312" y="854769"/>
                </a:lnTo>
                <a:lnTo>
                  <a:pt x="4665026" y="893300"/>
                </a:lnTo>
                <a:lnTo>
                  <a:pt x="4654731" y="947904"/>
                </a:lnTo>
                <a:lnTo>
                  <a:pt x="4620711" y="1001303"/>
                </a:lnTo>
                <a:lnTo>
                  <a:pt x="4567312" y="1035322"/>
                </a:lnTo>
                <a:lnTo>
                  <a:pt x="4512708" y="1045617"/>
                </a:lnTo>
                <a:lnTo>
                  <a:pt x="4474178" y="1046904"/>
                </a:lnTo>
                <a:lnTo>
                  <a:pt x="4426400" y="1047088"/>
                </a:lnTo>
                <a:lnTo>
                  <a:pt x="240097" y="1047088"/>
                </a:lnTo>
                <a:lnTo>
                  <a:pt x="192318" y="1046904"/>
                </a:lnTo>
                <a:lnTo>
                  <a:pt x="153788" y="1045617"/>
                </a:lnTo>
                <a:lnTo>
                  <a:pt x="99184" y="1035322"/>
                </a:lnTo>
                <a:lnTo>
                  <a:pt x="45785" y="1001303"/>
                </a:lnTo>
                <a:lnTo>
                  <a:pt x="11765" y="947904"/>
                </a:lnTo>
                <a:lnTo>
                  <a:pt x="1470" y="893300"/>
                </a:lnTo>
                <a:lnTo>
                  <a:pt x="183" y="854769"/>
                </a:lnTo>
                <a:lnTo>
                  <a:pt x="0" y="806991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776379" y="3451650"/>
            <a:ext cx="8801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55" dirty="0">
                <a:latin typeface="Microsoft JhengHei UI"/>
                <a:cs typeface="Microsoft JhengHei UI"/>
              </a:rPr>
              <a:t>费⽤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87812" y="4863077"/>
            <a:ext cx="4666615" cy="1047115"/>
          </a:xfrm>
          <a:custGeom>
            <a:avLst/>
            <a:gdLst/>
            <a:ahLst/>
            <a:cxnLst/>
            <a:rect l="l" t="t" r="r" b="b"/>
            <a:pathLst>
              <a:path w="4666615" h="1047114">
                <a:moveTo>
                  <a:pt x="4426399" y="0"/>
                </a:moveTo>
                <a:lnTo>
                  <a:pt x="240097" y="0"/>
                </a:lnTo>
                <a:lnTo>
                  <a:pt x="192319" y="183"/>
                </a:lnTo>
                <a:lnTo>
                  <a:pt x="153788" y="1470"/>
                </a:lnTo>
                <a:lnTo>
                  <a:pt x="99184" y="11766"/>
                </a:lnTo>
                <a:lnTo>
                  <a:pt x="45785" y="45785"/>
                </a:lnTo>
                <a:lnTo>
                  <a:pt x="11766" y="99184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806991"/>
                </a:lnTo>
                <a:lnTo>
                  <a:pt x="183" y="854769"/>
                </a:lnTo>
                <a:lnTo>
                  <a:pt x="1470" y="893300"/>
                </a:lnTo>
                <a:lnTo>
                  <a:pt x="11766" y="947904"/>
                </a:lnTo>
                <a:lnTo>
                  <a:pt x="45785" y="1001303"/>
                </a:lnTo>
                <a:lnTo>
                  <a:pt x="99184" y="1035322"/>
                </a:lnTo>
                <a:lnTo>
                  <a:pt x="153788" y="1045617"/>
                </a:lnTo>
                <a:lnTo>
                  <a:pt x="192319" y="1046904"/>
                </a:lnTo>
                <a:lnTo>
                  <a:pt x="240097" y="1047088"/>
                </a:lnTo>
                <a:lnTo>
                  <a:pt x="4426399" y="1047088"/>
                </a:lnTo>
                <a:lnTo>
                  <a:pt x="4474178" y="1046904"/>
                </a:lnTo>
                <a:lnTo>
                  <a:pt x="4512709" y="1045617"/>
                </a:lnTo>
                <a:lnTo>
                  <a:pt x="4567316" y="1035322"/>
                </a:lnTo>
                <a:lnTo>
                  <a:pt x="4620712" y="1001303"/>
                </a:lnTo>
                <a:lnTo>
                  <a:pt x="4654727" y="947904"/>
                </a:lnTo>
                <a:lnTo>
                  <a:pt x="4665025" y="893300"/>
                </a:lnTo>
                <a:lnTo>
                  <a:pt x="4666312" y="854769"/>
                </a:lnTo>
                <a:lnTo>
                  <a:pt x="4666496" y="806991"/>
                </a:lnTo>
                <a:lnTo>
                  <a:pt x="4666496" y="240097"/>
                </a:lnTo>
                <a:lnTo>
                  <a:pt x="4666312" y="192319"/>
                </a:lnTo>
                <a:lnTo>
                  <a:pt x="4665025" y="153788"/>
                </a:lnTo>
                <a:lnTo>
                  <a:pt x="4654727" y="99184"/>
                </a:lnTo>
                <a:lnTo>
                  <a:pt x="4620712" y="45785"/>
                </a:lnTo>
                <a:lnTo>
                  <a:pt x="4567316" y="11766"/>
                </a:lnTo>
                <a:lnTo>
                  <a:pt x="4512709" y="1470"/>
                </a:lnTo>
                <a:lnTo>
                  <a:pt x="4474178" y="183"/>
                </a:lnTo>
                <a:lnTo>
                  <a:pt x="44263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87812" y="4863077"/>
            <a:ext cx="4666615" cy="1047115"/>
          </a:xfrm>
          <a:custGeom>
            <a:avLst/>
            <a:gdLst/>
            <a:ahLst/>
            <a:cxnLst/>
            <a:rect l="l" t="t" r="r" b="b"/>
            <a:pathLst>
              <a:path w="4666615" h="1047114">
                <a:moveTo>
                  <a:pt x="240097" y="0"/>
                </a:moveTo>
                <a:lnTo>
                  <a:pt x="4426400" y="0"/>
                </a:lnTo>
                <a:lnTo>
                  <a:pt x="4474178" y="183"/>
                </a:lnTo>
                <a:lnTo>
                  <a:pt x="4512708" y="1470"/>
                </a:lnTo>
                <a:lnTo>
                  <a:pt x="4567312" y="11765"/>
                </a:lnTo>
                <a:lnTo>
                  <a:pt x="4620711" y="45785"/>
                </a:lnTo>
                <a:lnTo>
                  <a:pt x="4654731" y="99184"/>
                </a:lnTo>
                <a:lnTo>
                  <a:pt x="4665026" y="153788"/>
                </a:lnTo>
                <a:lnTo>
                  <a:pt x="4666312" y="192318"/>
                </a:lnTo>
                <a:lnTo>
                  <a:pt x="4666496" y="240097"/>
                </a:lnTo>
                <a:lnTo>
                  <a:pt x="4666496" y="806991"/>
                </a:lnTo>
                <a:lnTo>
                  <a:pt x="4666312" y="854769"/>
                </a:lnTo>
                <a:lnTo>
                  <a:pt x="4665026" y="893300"/>
                </a:lnTo>
                <a:lnTo>
                  <a:pt x="4654731" y="947904"/>
                </a:lnTo>
                <a:lnTo>
                  <a:pt x="4620711" y="1001303"/>
                </a:lnTo>
                <a:lnTo>
                  <a:pt x="4567312" y="1035322"/>
                </a:lnTo>
                <a:lnTo>
                  <a:pt x="4512708" y="1045617"/>
                </a:lnTo>
                <a:lnTo>
                  <a:pt x="4474178" y="1046904"/>
                </a:lnTo>
                <a:lnTo>
                  <a:pt x="4426400" y="1047088"/>
                </a:lnTo>
                <a:lnTo>
                  <a:pt x="240097" y="1047088"/>
                </a:lnTo>
                <a:lnTo>
                  <a:pt x="192318" y="1046904"/>
                </a:lnTo>
                <a:lnTo>
                  <a:pt x="153788" y="1045617"/>
                </a:lnTo>
                <a:lnTo>
                  <a:pt x="99184" y="1035322"/>
                </a:lnTo>
                <a:lnTo>
                  <a:pt x="45785" y="1001303"/>
                </a:lnTo>
                <a:lnTo>
                  <a:pt x="11765" y="947904"/>
                </a:lnTo>
                <a:lnTo>
                  <a:pt x="1470" y="893300"/>
                </a:lnTo>
                <a:lnTo>
                  <a:pt x="183" y="854769"/>
                </a:lnTo>
                <a:lnTo>
                  <a:pt x="0" y="806991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085300" y="5106051"/>
            <a:ext cx="8801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55" dirty="0">
                <a:latin typeface="Microsoft JhengHei UI"/>
                <a:cs typeface="Microsoft JhengHei UI"/>
              </a:rPr>
              <a:t>质量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878891" y="6517477"/>
            <a:ext cx="4666615" cy="1047115"/>
          </a:xfrm>
          <a:custGeom>
            <a:avLst/>
            <a:gdLst/>
            <a:ahLst/>
            <a:cxnLst/>
            <a:rect l="l" t="t" r="r" b="b"/>
            <a:pathLst>
              <a:path w="4666615" h="1047115">
                <a:moveTo>
                  <a:pt x="4426399" y="0"/>
                </a:moveTo>
                <a:lnTo>
                  <a:pt x="240097" y="0"/>
                </a:lnTo>
                <a:lnTo>
                  <a:pt x="192319" y="183"/>
                </a:lnTo>
                <a:lnTo>
                  <a:pt x="153788" y="1470"/>
                </a:lnTo>
                <a:lnTo>
                  <a:pt x="99184" y="11766"/>
                </a:lnTo>
                <a:lnTo>
                  <a:pt x="45785" y="45785"/>
                </a:lnTo>
                <a:lnTo>
                  <a:pt x="11766" y="99185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806992"/>
                </a:lnTo>
                <a:lnTo>
                  <a:pt x="183" y="854770"/>
                </a:lnTo>
                <a:lnTo>
                  <a:pt x="1470" y="893300"/>
                </a:lnTo>
                <a:lnTo>
                  <a:pt x="11766" y="947904"/>
                </a:lnTo>
                <a:lnTo>
                  <a:pt x="45785" y="1001304"/>
                </a:lnTo>
                <a:lnTo>
                  <a:pt x="99184" y="1035323"/>
                </a:lnTo>
                <a:lnTo>
                  <a:pt x="153788" y="1045617"/>
                </a:lnTo>
                <a:lnTo>
                  <a:pt x="192319" y="1046904"/>
                </a:lnTo>
                <a:lnTo>
                  <a:pt x="240097" y="1047088"/>
                </a:lnTo>
                <a:lnTo>
                  <a:pt x="4426399" y="1047088"/>
                </a:lnTo>
                <a:lnTo>
                  <a:pt x="4474178" y="1046904"/>
                </a:lnTo>
                <a:lnTo>
                  <a:pt x="4512709" y="1045617"/>
                </a:lnTo>
                <a:lnTo>
                  <a:pt x="4567316" y="1035323"/>
                </a:lnTo>
                <a:lnTo>
                  <a:pt x="4620712" y="1001304"/>
                </a:lnTo>
                <a:lnTo>
                  <a:pt x="4654727" y="947904"/>
                </a:lnTo>
                <a:lnTo>
                  <a:pt x="4665025" y="893300"/>
                </a:lnTo>
                <a:lnTo>
                  <a:pt x="4666312" y="854770"/>
                </a:lnTo>
                <a:lnTo>
                  <a:pt x="4666496" y="806992"/>
                </a:lnTo>
                <a:lnTo>
                  <a:pt x="4666496" y="240097"/>
                </a:lnTo>
                <a:lnTo>
                  <a:pt x="4666312" y="192319"/>
                </a:lnTo>
                <a:lnTo>
                  <a:pt x="4665025" y="153788"/>
                </a:lnTo>
                <a:lnTo>
                  <a:pt x="4654727" y="99185"/>
                </a:lnTo>
                <a:lnTo>
                  <a:pt x="4620712" y="45785"/>
                </a:lnTo>
                <a:lnTo>
                  <a:pt x="4567316" y="11766"/>
                </a:lnTo>
                <a:lnTo>
                  <a:pt x="4512709" y="1470"/>
                </a:lnTo>
                <a:lnTo>
                  <a:pt x="4474178" y="183"/>
                </a:lnTo>
                <a:lnTo>
                  <a:pt x="44263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78891" y="6517476"/>
            <a:ext cx="4666615" cy="1047115"/>
          </a:xfrm>
          <a:custGeom>
            <a:avLst/>
            <a:gdLst/>
            <a:ahLst/>
            <a:cxnLst/>
            <a:rect l="l" t="t" r="r" b="b"/>
            <a:pathLst>
              <a:path w="4666615" h="1047115">
                <a:moveTo>
                  <a:pt x="240097" y="0"/>
                </a:moveTo>
                <a:lnTo>
                  <a:pt x="4426400" y="0"/>
                </a:lnTo>
                <a:lnTo>
                  <a:pt x="4474178" y="183"/>
                </a:lnTo>
                <a:lnTo>
                  <a:pt x="4512708" y="1470"/>
                </a:lnTo>
                <a:lnTo>
                  <a:pt x="4567312" y="11765"/>
                </a:lnTo>
                <a:lnTo>
                  <a:pt x="4620711" y="45785"/>
                </a:lnTo>
                <a:lnTo>
                  <a:pt x="4654731" y="99184"/>
                </a:lnTo>
                <a:lnTo>
                  <a:pt x="4665026" y="153788"/>
                </a:lnTo>
                <a:lnTo>
                  <a:pt x="4666312" y="192318"/>
                </a:lnTo>
                <a:lnTo>
                  <a:pt x="4666496" y="240097"/>
                </a:lnTo>
                <a:lnTo>
                  <a:pt x="4666496" y="806991"/>
                </a:lnTo>
                <a:lnTo>
                  <a:pt x="4666312" y="854769"/>
                </a:lnTo>
                <a:lnTo>
                  <a:pt x="4665026" y="893300"/>
                </a:lnTo>
                <a:lnTo>
                  <a:pt x="4654731" y="947904"/>
                </a:lnTo>
                <a:lnTo>
                  <a:pt x="4620711" y="1001303"/>
                </a:lnTo>
                <a:lnTo>
                  <a:pt x="4567312" y="1035322"/>
                </a:lnTo>
                <a:lnTo>
                  <a:pt x="4512708" y="1045617"/>
                </a:lnTo>
                <a:lnTo>
                  <a:pt x="4474178" y="1046904"/>
                </a:lnTo>
                <a:lnTo>
                  <a:pt x="4426400" y="1047088"/>
                </a:lnTo>
                <a:lnTo>
                  <a:pt x="240097" y="1047088"/>
                </a:lnTo>
                <a:lnTo>
                  <a:pt x="192318" y="1046904"/>
                </a:lnTo>
                <a:lnTo>
                  <a:pt x="153788" y="1045617"/>
                </a:lnTo>
                <a:lnTo>
                  <a:pt x="99184" y="1035322"/>
                </a:lnTo>
                <a:lnTo>
                  <a:pt x="45785" y="1001303"/>
                </a:lnTo>
                <a:lnTo>
                  <a:pt x="11765" y="947904"/>
                </a:lnTo>
                <a:lnTo>
                  <a:pt x="1470" y="893300"/>
                </a:lnTo>
                <a:lnTo>
                  <a:pt x="183" y="854769"/>
                </a:lnTo>
                <a:lnTo>
                  <a:pt x="0" y="806991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562772" y="6760450"/>
            <a:ext cx="130746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55" dirty="0">
                <a:latin typeface="Microsoft JhengHei UI"/>
                <a:cs typeface="Microsoft JhengHei UI"/>
              </a:rPr>
              <a:t>标准化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212990" y="3208677"/>
            <a:ext cx="4666615" cy="1047115"/>
          </a:xfrm>
          <a:custGeom>
            <a:avLst/>
            <a:gdLst/>
            <a:ahLst/>
            <a:cxnLst/>
            <a:rect l="l" t="t" r="r" b="b"/>
            <a:pathLst>
              <a:path w="4666615" h="1047114">
                <a:moveTo>
                  <a:pt x="4426399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0" y="11766"/>
                </a:lnTo>
                <a:lnTo>
                  <a:pt x="45783" y="45785"/>
                </a:lnTo>
                <a:lnTo>
                  <a:pt x="11769" y="99185"/>
                </a:lnTo>
                <a:lnTo>
                  <a:pt x="1471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806992"/>
                </a:lnTo>
                <a:lnTo>
                  <a:pt x="183" y="854770"/>
                </a:lnTo>
                <a:lnTo>
                  <a:pt x="1471" y="893300"/>
                </a:lnTo>
                <a:lnTo>
                  <a:pt x="11769" y="947904"/>
                </a:lnTo>
                <a:lnTo>
                  <a:pt x="45783" y="1001304"/>
                </a:lnTo>
                <a:lnTo>
                  <a:pt x="99180" y="1035323"/>
                </a:lnTo>
                <a:lnTo>
                  <a:pt x="153787" y="1045617"/>
                </a:lnTo>
                <a:lnTo>
                  <a:pt x="192318" y="1046904"/>
                </a:lnTo>
                <a:lnTo>
                  <a:pt x="240097" y="1047088"/>
                </a:lnTo>
                <a:lnTo>
                  <a:pt x="4426399" y="1047088"/>
                </a:lnTo>
                <a:lnTo>
                  <a:pt x="4474178" y="1046904"/>
                </a:lnTo>
                <a:lnTo>
                  <a:pt x="4512709" y="1045617"/>
                </a:lnTo>
                <a:lnTo>
                  <a:pt x="4567316" y="1035323"/>
                </a:lnTo>
                <a:lnTo>
                  <a:pt x="4620712" y="1001304"/>
                </a:lnTo>
                <a:lnTo>
                  <a:pt x="4654727" y="947904"/>
                </a:lnTo>
                <a:lnTo>
                  <a:pt x="4665025" y="893300"/>
                </a:lnTo>
                <a:lnTo>
                  <a:pt x="4666312" y="854770"/>
                </a:lnTo>
                <a:lnTo>
                  <a:pt x="4666496" y="806992"/>
                </a:lnTo>
                <a:lnTo>
                  <a:pt x="4666496" y="240097"/>
                </a:lnTo>
                <a:lnTo>
                  <a:pt x="4666312" y="192319"/>
                </a:lnTo>
                <a:lnTo>
                  <a:pt x="4665025" y="153788"/>
                </a:lnTo>
                <a:lnTo>
                  <a:pt x="4654727" y="99185"/>
                </a:lnTo>
                <a:lnTo>
                  <a:pt x="4620712" y="45785"/>
                </a:lnTo>
                <a:lnTo>
                  <a:pt x="4567316" y="11766"/>
                </a:lnTo>
                <a:lnTo>
                  <a:pt x="4512709" y="1470"/>
                </a:lnTo>
                <a:lnTo>
                  <a:pt x="4474178" y="183"/>
                </a:lnTo>
                <a:lnTo>
                  <a:pt x="44263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212990" y="3208677"/>
            <a:ext cx="4666615" cy="1047115"/>
          </a:xfrm>
          <a:custGeom>
            <a:avLst/>
            <a:gdLst/>
            <a:ahLst/>
            <a:cxnLst/>
            <a:rect l="l" t="t" r="r" b="b"/>
            <a:pathLst>
              <a:path w="4666615" h="1047114">
                <a:moveTo>
                  <a:pt x="240097" y="0"/>
                </a:moveTo>
                <a:lnTo>
                  <a:pt x="4426400" y="0"/>
                </a:lnTo>
                <a:lnTo>
                  <a:pt x="4474178" y="183"/>
                </a:lnTo>
                <a:lnTo>
                  <a:pt x="4512708" y="1470"/>
                </a:lnTo>
                <a:lnTo>
                  <a:pt x="4567312" y="11765"/>
                </a:lnTo>
                <a:lnTo>
                  <a:pt x="4620711" y="45785"/>
                </a:lnTo>
                <a:lnTo>
                  <a:pt x="4654731" y="99184"/>
                </a:lnTo>
                <a:lnTo>
                  <a:pt x="4665026" y="153788"/>
                </a:lnTo>
                <a:lnTo>
                  <a:pt x="4666312" y="192318"/>
                </a:lnTo>
                <a:lnTo>
                  <a:pt x="4666496" y="240097"/>
                </a:lnTo>
                <a:lnTo>
                  <a:pt x="4666496" y="806991"/>
                </a:lnTo>
                <a:lnTo>
                  <a:pt x="4666312" y="854769"/>
                </a:lnTo>
                <a:lnTo>
                  <a:pt x="4665026" y="893300"/>
                </a:lnTo>
                <a:lnTo>
                  <a:pt x="4654731" y="947904"/>
                </a:lnTo>
                <a:lnTo>
                  <a:pt x="4620711" y="1001303"/>
                </a:lnTo>
                <a:lnTo>
                  <a:pt x="4567312" y="1035322"/>
                </a:lnTo>
                <a:lnTo>
                  <a:pt x="4512708" y="1045617"/>
                </a:lnTo>
                <a:lnTo>
                  <a:pt x="4474178" y="1046904"/>
                </a:lnTo>
                <a:lnTo>
                  <a:pt x="4426400" y="1047088"/>
                </a:lnTo>
                <a:lnTo>
                  <a:pt x="240097" y="1047088"/>
                </a:lnTo>
                <a:lnTo>
                  <a:pt x="192318" y="1046904"/>
                </a:lnTo>
                <a:lnTo>
                  <a:pt x="153788" y="1045617"/>
                </a:lnTo>
                <a:lnTo>
                  <a:pt x="99184" y="1035322"/>
                </a:lnTo>
                <a:lnTo>
                  <a:pt x="45785" y="1001303"/>
                </a:lnTo>
                <a:lnTo>
                  <a:pt x="11765" y="947904"/>
                </a:lnTo>
                <a:lnTo>
                  <a:pt x="1470" y="893300"/>
                </a:lnTo>
                <a:lnTo>
                  <a:pt x="183" y="854769"/>
                </a:lnTo>
                <a:lnTo>
                  <a:pt x="0" y="806991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4896867" y="3451650"/>
            <a:ext cx="130746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55" dirty="0">
                <a:latin typeface="Microsoft JhengHei UI"/>
                <a:cs typeface="Microsoft JhengHei UI"/>
              </a:rPr>
              <a:t>可靠性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862184" y="4863077"/>
            <a:ext cx="4666615" cy="1047115"/>
          </a:xfrm>
          <a:custGeom>
            <a:avLst/>
            <a:gdLst/>
            <a:ahLst/>
            <a:cxnLst/>
            <a:rect l="l" t="t" r="r" b="b"/>
            <a:pathLst>
              <a:path w="4666615" h="1047114">
                <a:moveTo>
                  <a:pt x="4426399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0" y="11766"/>
                </a:lnTo>
                <a:lnTo>
                  <a:pt x="45783" y="45785"/>
                </a:lnTo>
                <a:lnTo>
                  <a:pt x="11769" y="99184"/>
                </a:lnTo>
                <a:lnTo>
                  <a:pt x="1471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806991"/>
                </a:lnTo>
                <a:lnTo>
                  <a:pt x="183" y="854769"/>
                </a:lnTo>
                <a:lnTo>
                  <a:pt x="1471" y="893300"/>
                </a:lnTo>
                <a:lnTo>
                  <a:pt x="11769" y="947904"/>
                </a:lnTo>
                <a:lnTo>
                  <a:pt x="45783" y="1001303"/>
                </a:lnTo>
                <a:lnTo>
                  <a:pt x="99180" y="1035322"/>
                </a:lnTo>
                <a:lnTo>
                  <a:pt x="153787" y="1045617"/>
                </a:lnTo>
                <a:lnTo>
                  <a:pt x="192318" y="1046904"/>
                </a:lnTo>
                <a:lnTo>
                  <a:pt x="240097" y="1047088"/>
                </a:lnTo>
                <a:lnTo>
                  <a:pt x="4426399" y="1047088"/>
                </a:lnTo>
                <a:lnTo>
                  <a:pt x="4474178" y="1046904"/>
                </a:lnTo>
                <a:lnTo>
                  <a:pt x="4512709" y="1045617"/>
                </a:lnTo>
                <a:lnTo>
                  <a:pt x="4567316" y="1035322"/>
                </a:lnTo>
                <a:lnTo>
                  <a:pt x="4620712" y="1001303"/>
                </a:lnTo>
                <a:lnTo>
                  <a:pt x="4654727" y="947904"/>
                </a:lnTo>
                <a:lnTo>
                  <a:pt x="4665025" y="893300"/>
                </a:lnTo>
                <a:lnTo>
                  <a:pt x="4666312" y="854769"/>
                </a:lnTo>
                <a:lnTo>
                  <a:pt x="4666496" y="806991"/>
                </a:lnTo>
                <a:lnTo>
                  <a:pt x="4666496" y="240097"/>
                </a:lnTo>
                <a:lnTo>
                  <a:pt x="4666312" y="192319"/>
                </a:lnTo>
                <a:lnTo>
                  <a:pt x="4665025" y="153788"/>
                </a:lnTo>
                <a:lnTo>
                  <a:pt x="4654727" y="99184"/>
                </a:lnTo>
                <a:lnTo>
                  <a:pt x="4620712" y="45785"/>
                </a:lnTo>
                <a:lnTo>
                  <a:pt x="4567316" y="11766"/>
                </a:lnTo>
                <a:lnTo>
                  <a:pt x="4512709" y="1470"/>
                </a:lnTo>
                <a:lnTo>
                  <a:pt x="4474178" y="183"/>
                </a:lnTo>
                <a:lnTo>
                  <a:pt x="44263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862184" y="4863077"/>
            <a:ext cx="4666615" cy="1047115"/>
          </a:xfrm>
          <a:custGeom>
            <a:avLst/>
            <a:gdLst/>
            <a:ahLst/>
            <a:cxnLst/>
            <a:rect l="l" t="t" r="r" b="b"/>
            <a:pathLst>
              <a:path w="4666615" h="1047114">
                <a:moveTo>
                  <a:pt x="240097" y="0"/>
                </a:moveTo>
                <a:lnTo>
                  <a:pt x="4426400" y="0"/>
                </a:lnTo>
                <a:lnTo>
                  <a:pt x="4474178" y="183"/>
                </a:lnTo>
                <a:lnTo>
                  <a:pt x="4512708" y="1470"/>
                </a:lnTo>
                <a:lnTo>
                  <a:pt x="4567312" y="11765"/>
                </a:lnTo>
                <a:lnTo>
                  <a:pt x="4620711" y="45785"/>
                </a:lnTo>
                <a:lnTo>
                  <a:pt x="4654731" y="99184"/>
                </a:lnTo>
                <a:lnTo>
                  <a:pt x="4665026" y="153788"/>
                </a:lnTo>
                <a:lnTo>
                  <a:pt x="4666312" y="192318"/>
                </a:lnTo>
                <a:lnTo>
                  <a:pt x="4666496" y="240097"/>
                </a:lnTo>
                <a:lnTo>
                  <a:pt x="4666496" y="806991"/>
                </a:lnTo>
                <a:lnTo>
                  <a:pt x="4666312" y="854769"/>
                </a:lnTo>
                <a:lnTo>
                  <a:pt x="4665026" y="893300"/>
                </a:lnTo>
                <a:lnTo>
                  <a:pt x="4654731" y="947904"/>
                </a:lnTo>
                <a:lnTo>
                  <a:pt x="4620711" y="1001303"/>
                </a:lnTo>
                <a:lnTo>
                  <a:pt x="4567312" y="1035322"/>
                </a:lnTo>
                <a:lnTo>
                  <a:pt x="4512708" y="1045617"/>
                </a:lnTo>
                <a:lnTo>
                  <a:pt x="4474178" y="1046904"/>
                </a:lnTo>
                <a:lnTo>
                  <a:pt x="4426400" y="1047088"/>
                </a:lnTo>
                <a:lnTo>
                  <a:pt x="240097" y="1047088"/>
                </a:lnTo>
                <a:lnTo>
                  <a:pt x="192318" y="1046904"/>
                </a:lnTo>
                <a:lnTo>
                  <a:pt x="153788" y="1045617"/>
                </a:lnTo>
                <a:lnTo>
                  <a:pt x="99184" y="1035322"/>
                </a:lnTo>
                <a:lnTo>
                  <a:pt x="45785" y="1001303"/>
                </a:lnTo>
                <a:lnTo>
                  <a:pt x="11765" y="947904"/>
                </a:lnTo>
                <a:lnTo>
                  <a:pt x="1470" y="893300"/>
                </a:lnTo>
                <a:lnTo>
                  <a:pt x="183" y="854769"/>
                </a:lnTo>
                <a:lnTo>
                  <a:pt x="0" y="806991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4264425" y="5106051"/>
            <a:ext cx="38703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50" dirty="0">
                <a:latin typeface="Microsoft JhengHei UI"/>
                <a:cs typeface="Microsoft JhengHei UI"/>
              </a:rPr>
              <a:t>可扩展性和可升级性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212990" y="6517477"/>
            <a:ext cx="4666615" cy="1047115"/>
          </a:xfrm>
          <a:custGeom>
            <a:avLst/>
            <a:gdLst/>
            <a:ahLst/>
            <a:cxnLst/>
            <a:rect l="l" t="t" r="r" b="b"/>
            <a:pathLst>
              <a:path w="4666615" h="1047115">
                <a:moveTo>
                  <a:pt x="4426399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0" y="11766"/>
                </a:lnTo>
                <a:lnTo>
                  <a:pt x="45783" y="45785"/>
                </a:lnTo>
                <a:lnTo>
                  <a:pt x="11769" y="99185"/>
                </a:lnTo>
                <a:lnTo>
                  <a:pt x="1471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806992"/>
                </a:lnTo>
                <a:lnTo>
                  <a:pt x="183" y="854770"/>
                </a:lnTo>
                <a:lnTo>
                  <a:pt x="1471" y="893300"/>
                </a:lnTo>
                <a:lnTo>
                  <a:pt x="11769" y="947904"/>
                </a:lnTo>
                <a:lnTo>
                  <a:pt x="45783" y="1001304"/>
                </a:lnTo>
                <a:lnTo>
                  <a:pt x="99180" y="1035323"/>
                </a:lnTo>
                <a:lnTo>
                  <a:pt x="153787" y="1045617"/>
                </a:lnTo>
                <a:lnTo>
                  <a:pt x="192318" y="1046904"/>
                </a:lnTo>
                <a:lnTo>
                  <a:pt x="240097" y="1047088"/>
                </a:lnTo>
                <a:lnTo>
                  <a:pt x="4426399" y="1047088"/>
                </a:lnTo>
                <a:lnTo>
                  <a:pt x="4474178" y="1046904"/>
                </a:lnTo>
                <a:lnTo>
                  <a:pt x="4512709" y="1045617"/>
                </a:lnTo>
                <a:lnTo>
                  <a:pt x="4567316" y="1035323"/>
                </a:lnTo>
                <a:lnTo>
                  <a:pt x="4620712" y="1001304"/>
                </a:lnTo>
                <a:lnTo>
                  <a:pt x="4654727" y="947904"/>
                </a:lnTo>
                <a:lnTo>
                  <a:pt x="4665025" y="893300"/>
                </a:lnTo>
                <a:lnTo>
                  <a:pt x="4666312" y="854770"/>
                </a:lnTo>
                <a:lnTo>
                  <a:pt x="4666496" y="806992"/>
                </a:lnTo>
                <a:lnTo>
                  <a:pt x="4666496" y="240097"/>
                </a:lnTo>
                <a:lnTo>
                  <a:pt x="4666312" y="192319"/>
                </a:lnTo>
                <a:lnTo>
                  <a:pt x="4665025" y="153788"/>
                </a:lnTo>
                <a:lnTo>
                  <a:pt x="4654727" y="99185"/>
                </a:lnTo>
                <a:lnTo>
                  <a:pt x="4620712" y="45785"/>
                </a:lnTo>
                <a:lnTo>
                  <a:pt x="4567316" y="11766"/>
                </a:lnTo>
                <a:lnTo>
                  <a:pt x="4512709" y="1470"/>
                </a:lnTo>
                <a:lnTo>
                  <a:pt x="4474178" y="183"/>
                </a:lnTo>
                <a:lnTo>
                  <a:pt x="44263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212990" y="6517476"/>
            <a:ext cx="4666615" cy="1047115"/>
          </a:xfrm>
          <a:custGeom>
            <a:avLst/>
            <a:gdLst/>
            <a:ahLst/>
            <a:cxnLst/>
            <a:rect l="l" t="t" r="r" b="b"/>
            <a:pathLst>
              <a:path w="4666615" h="1047115">
                <a:moveTo>
                  <a:pt x="240097" y="0"/>
                </a:moveTo>
                <a:lnTo>
                  <a:pt x="4426400" y="0"/>
                </a:lnTo>
                <a:lnTo>
                  <a:pt x="4474178" y="183"/>
                </a:lnTo>
                <a:lnTo>
                  <a:pt x="4512708" y="1470"/>
                </a:lnTo>
                <a:lnTo>
                  <a:pt x="4567312" y="11765"/>
                </a:lnTo>
                <a:lnTo>
                  <a:pt x="4620711" y="45785"/>
                </a:lnTo>
                <a:lnTo>
                  <a:pt x="4654731" y="99184"/>
                </a:lnTo>
                <a:lnTo>
                  <a:pt x="4665026" y="153788"/>
                </a:lnTo>
                <a:lnTo>
                  <a:pt x="4666312" y="192318"/>
                </a:lnTo>
                <a:lnTo>
                  <a:pt x="4666496" y="240097"/>
                </a:lnTo>
                <a:lnTo>
                  <a:pt x="4666496" y="806991"/>
                </a:lnTo>
                <a:lnTo>
                  <a:pt x="4666312" y="854769"/>
                </a:lnTo>
                <a:lnTo>
                  <a:pt x="4665026" y="893300"/>
                </a:lnTo>
                <a:lnTo>
                  <a:pt x="4654731" y="947904"/>
                </a:lnTo>
                <a:lnTo>
                  <a:pt x="4620711" y="1001303"/>
                </a:lnTo>
                <a:lnTo>
                  <a:pt x="4567312" y="1035322"/>
                </a:lnTo>
                <a:lnTo>
                  <a:pt x="4512708" y="1045617"/>
                </a:lnTo>
                <a:lnTo>
                  <a:pt x="4474178" y="1046904"/>
                </a:lnTo>
                <a:lnTo>
                  <a:pt x="4426400" y="1047088"/>
                </a:lnTo>
                <a:lnTo>
                  <a:pt x="240097" y="1047088"/>
                </a:lnTo>
                <a:lnTo>
                  <a:pt x="192318" y="1046904"/>
                </a:lnTo>
                <a:lnTo>
                  <a:pt x="153788" y="1045617"/>
                </a:lnTo>
                <a:lnTo>
                  <a:pt x="99184" y="1035322"/>
                </a:lnTo>
                <a:lnTo>
                  <a:pt x="45785" y="1001303"/>
                </a:lnTo>
                <a:lnTo>
                  <a:pt x="11765" y="947904"/>
                </a:lnTo>
                <a:lnTo>
                  <a:pt x="1470" y="893300"/>
                </a:lnTo>
                <a:lnTo>
                  <a:pt x="183" y="854769"/>
                </a:lnTo>
                <a:lnTo>
                  <a:pt x="0" y="806991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4042442" y="6760450"/>
            <a:ext cx="30162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50" dirty="0">
                <a:latin typeface="Microsoft JhengHei UI"/>
                <a:cs typeface="Microsoft JhengHei UI"/>
              </a:rPr>
              <a:t>易于管理和维护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77164" y="8266048"/>
            <a:ext cx="240503" cy="240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612363" y="2821903"/>
          <a:ext cx="12329159" cy="6762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2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68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0585">
                <a:tc gridSpan="2"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4100" spc="15" dirty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性能指标</a:t>
                      </a:r>
                      <a:endParaRPr sz="41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  <a:solidFill>
                      <a:srgbClr val="9A95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058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3300" spc="-5" dirty="0">
                          <a:latin typeface="Microsoft JhengHei UI"/>
                          <a:cs typeface="Microsoft JhengHei UI"/>
                        </a:rPr>
                        <a:t>带宽</a:t>
                      </a:r>
                      <a:endParaRPr sz="3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65735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BDBBB3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有两种含义：频率成分之差、数据传输速率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09550" marB="0">
                    <a:lnL w="12700">
                      <a:solidFill>
                        <a:srgbClr val="BDBBB3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58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3300" spc="-5" dirty="0">
                          <a:latin typeface="Microsoft JhengHei UI"/>
                          <a:cs typeface="Microsoft JhengHei UI"/>
                        </a:rPr>
                        <a:t>速率</a:t>
                      </a:r>
                      <a:endParaRPr sz="3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65735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BDBBB3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数据传输速率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09550" marB="0">
                    <a:lnL w="12700">
                      <a:solidFill>
                        <a:srgbClr val="BDBBB3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058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3300" spc="-5" dirty="0">
                          <a:latin typeface="Microsoft JhengHei UI"/>
                          <a:cs typeface="Microsoft JhengHei UI"/>
                        </a:rPr>
                        <a:t>吞吐量</a:t>
                      </a:r>
                      <a:endParaRPr sz="3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65735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BDBBB3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单位时间内通过⽹络、信道或接⼝的数据量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09550" marB="0">
                    <a:lnL w="12700">
                      <a:solidFill>
                        <a:srgbClr val="BDBBB3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058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3300" spc="-5" dirty="0">
                          <a:latin typeface="Microsoft JhengHei UI"/>
                          <a:cs typeface="Microsoft JhengHei UI"/>
                        </a:rPr>
                        <a:t>时延</a:t>
                      </a:r>
                      <a:endParaRPr sz="3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65735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BDBBB3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发送时延、处理时延、排队时延、传播时延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09550" marB="0">
                    <a:lnL w="12700">
                      <a:solidFill>
                        <a:srgbClr val="BDBBB3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327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3300" spc="-5" dirty="0">
                          <a:latin typeface="Microsoft JhengHei UI"/>
                          <a:cs typeface="Microsoft JhengHei UI"/>
                        </a:rPr>
                        <a:t>往返时延</a:t>
                      </a:r>
                      <a:endParaRPr sz="3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发送数据开始到收到确认的时间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78435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327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3300" spc="-5" dirty="0">
                          <a:latin typeface="Microsoft JhengHei UI"/>
                          <a:cs typeface="Microsoft JhengHei UI"/>
                        </a:rPr>
                        <a:t>时延带宽积</a:t>
                      </a:r>
                      <a:endParaRPr sz="3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传播时延</a:t>
                      </a:r>
                      <a:r>
                        <a:rPr sz="2850" spc="-1030" dirty="0">
                          <a:latin typeface="Segoe UI Emoji"/>
                          <a:cs typeface="Segoe UI Emoji"/>
                        </a:rPr>
                        <a:t>✖</a:t>
                      </a: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带宽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78435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327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3300" spc="-5" dirty="0">
                          <a:latin typeface="Microsoft JhengHei UI"/>
                          <a:cs typeface="Microsoft JhengHei UI"/>
                        </a:rPr>
                        <a:t>利⽤率</a:t>
                      </a:r>
                      <a:endParaRPr sz="3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信道利⽤率、⽹络利⽤率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78435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447116" y="715916"/>
            <a:ext cx="122174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100" dirty="0">
                <a:solidFill>
                  <a:srgbClr val="FFFFFF"/>
                </a:solidFill>
                <a:latin typeface="Microsoft JhengHei UI"/>
                <a:cs typeface="Microsoft JhengHei UI"/>
              </a:rPr>
              <a:t>⼩结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69077" y="2691128"/>
            <a:ext cx="3642995" cy="733996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01015" indent="-488315">
              <a:lnSpc>
                <a:spcPct val="100000"/>
              </a:lnSpc>
              <a:spcBef>
                <a:spcPts val="640"/>
              </a:spcBef>
              <a:buSzPct val="145714"/>
              <a:buFont typeface="Arial"/>
              <a:buChar char="•"/>
              <a:tabLst>
                <a:tab pos="501650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计算机⽹络概述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⽹络性能指标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信息的度量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⽹络速率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⽹络带宽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⽹络吞吐量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⽹络时延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利⽤率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solidFill>
                  <a:srgbClr val="FF2600"/>
                </a:solidFill>
                <a:latin typeface="Microsoft JhengHei UI"/>
                <a:cs typeface="Microsoft JhengHei UI"/>
              </a:rPr>
              <a:t>⾮性能指标</a:t>
            </a:r>
            <a:endParaRPr sz="35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01400"/>
            <a:ext cx="13549325" cy="9277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078352"/>
            <a:ext cx="12753975" cy="8481695"/>
          </a:xfrm>
          <a:custGeom>
            <a:avLst/>
            <a:gdLst/>
            <a:ahLst/>
            <a:cxnLst/>
            <a:rect l="l" t="t" r="r" b="b"/>
            <a:pathLst>
              <a:path w="12753975" h="8481695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8225138"/>
                </a:lnTo>
                <a:lnTo>
                  <a:pt x="196" y="8276136"/>
                </a:lnTo>
                <a:lnTo>
                  <a:pt x="1569" y="8317264"/>
                </a:lnTo>
                <a:lnTo>
                  <a:pt x="12558" y="8375548"/>
                </a:lnTo>
                <a:lnTo>
                  <a:pt x="48870" y="8432546"/>
                </a:lnTo>
                <a:lnTo>
                  <a:pt x="105869" y="8468858"/>
                </a:lnTo>
                <a:lnTo>
                  <a:pt x="164152" y="8479847"/>
                </a:lnTo>
                <a:lnTo>
                  <a:pt x="205280" y="8481221"/>
                </a:lnTo>
                <a:lnTo>
                  <a:pt x="256278" y="8481417"/>
                </a:lnTo>
                <a:lnTo>
                  <a:pt x="12497263" y="8481417"/>
                </a:lnTo>
                <a:lnTo>
                  <a:pt x="12548259" y="8481221"/>
                </a:lnTo>
                <a:lnTo>
                  <a:pt x="12589384" y="8479847"/>
                </a:lnTo>
                <a:lnTo>
                  <a:pt x="12647667" y="8468858"/>
                </a:lnTo>
                <a:lnTo>
                  <a:pt x="12704668" y="8432546"/>
                </a:lnTo>
                <a:lnTo>
                  <a:pt x="12740983" y="8375548"/>
                </a:lnTo>
                <a:lnTo>
                  <a:pt x="12751969" y="8317264"/>
                </a:lnTo>
                <a:lnTo>
                  <a:pt x="12753342" y="8276136"/>
                </a:lnTo>
                <a:lnTo>
                  <a:pt x="12753538" y="8225138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078352"/>
            <a:ext cx="12753975" cy="8481695"/>
          </a:xfrm>
          <a:custGeom>
            <a:avLst/>
            <a:gdLst/>
            <a:ahLst/>
            <a:cxnLst/>
            <a:rect l="l" t="t" r="r" b="b"/>
            <a:pathLst>
              <a:path w="12753975" h="8481695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8225139"/>
                </a:lnTo>
                <a:lnTo>
                  <a:pt x="12753342" y="8276136"/>
                </a:lnTo>
                <a:lnTo>
                  <a:pt x="12751969" y="8317264"/>
                </a:lnTo>
                <a:lnTo>
                  <a:pt x="12740983" y="8375548"/>
                </a:lnTo>
                <a:lnTo>
                  <a:pt x="12704668" y="8432546"/>
                </a:lnTo>
                <a:lnTo>
                  <a:pt x="12647667" y="8468858"/>
                </a:lnTo>
                <a:lnTo>
                  <a:pt x="12589384" y="8479847"/>
                </a:lnTo>
                <a:lnTo>
                  <a:pt x="12548259" y="8481220"/>
                </a:lnTo>
                <a:lnTo>
                  <a:pt x="12497263" y="8481417"/>
                </a:lnTo>
                <a:lnTo>
                  <a:pt x="256278" y="8481417"/>
                </a:lnTo>
                <a:lnTo>
                  <a:pt x="205280" y="8481220"/>
                </a:lnTo>
                <a:lnTo>
                  <a:pt x="164152" y="8479847"/>
                </a:lnTo>
                <a:lnTo>
                  <a:pt x="105869" y="8468858"/>
                </a:lnTo>
                <a:lnTo>
                  <a:pt x="48870" y="8432546"/>
                </a:lnTo>
                <a:lnTo>
                  <a:pt x="12558" y="8375548"/>
                </a:lnTo>
                <a:lnTo>
                  <a:pt x="1569" y="8317264"/>
                </a:lnTo>
                <a:lnTo>
                  <a:pt x="196" y="8276136"/>
                </a:lnTo>
                <a:lnTo>
                  <a:pt x="0" y="8225139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54574" y="714607"/>
            <a:ext cx="959548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计算机⽹络体系结构：为什么要分层</a:t>
            </a:r>
          </a:p>
        </p:txBody>
      </p:sp>
      <p:sp>
        <p:nvSpPr>
          <p:cNvPr id="6" name="object 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⽹络体系结构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分层的概念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各层的功能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分层的优缺点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协议三要素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89310" y="2748890"/>
            <a:ext cx="6540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法语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68806" y="2747135"/>
            <a:ext cx="12820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⻄班⽛语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38380" y="3191068"/>
            <a:ext cx="8636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经理</a:t>
            </a:r>
            <a:r>
              <a:rPr sz="2450" spc="10" dirty="0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398359" y="3211688"/>
            <a:ext cx="8636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经理</a:t>
            </a:r>
            <a:r>
              <a:rPr sz="2450" spc="10" dirty="0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89747" y="5519264"/>
            <a:ext cx="8636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助理</a:t>
            </a:r>
            <a:r>
              <a:rPr sz="2450" spc="10" dirty="0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476712" y="5496981"/>
            <a:ext cx="8636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助理</a:t>
            </a:r>
            <a:r>
              <a:rPr sz="2450" spc="10" dirty="0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93030" y="9139493"/>
            <a:ext cx="8636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⽂员</a:t>
            </a:r>
            <a:r>
              <a:rPr sz="2450" spc="10" dirty="0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526805" y="9163687"/>
            <a:ext cx="8636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⽂员</a:t>
            </a:r>
            <a:r>
              <a:rPr sz="2450" spc="10" dirty="0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463483" y="9607481"/>
            <a:ext cx="2356485" cy="0"/>
          </a:xfrm>
          <a:custGeom>
            <a:avLst/>
            <a:gdLst/>
            <a:ahLst/>
            <a:cxnLst/>
            <a:rect l="l" t="t" r="r" b="b"/>
            <a:pathLst>
              <a:path w="2356484">
                <a:moveTo>
                  <a:pt x="0" y="0"/>
                </a:moveTo>
                <a:lnTo>
                  <a:pt x="15706" y="0"/>
                </a:lnTo>
                <a:lnTo>
                  <a:pt x="2340335" y="0"/>
                </a:lnTo>
                <a:lnTo>
                  <a:pt x="2356041" y="0"/>
                </a:lnTo>
              </a:path>
            </a:pathLst>
          </a:custGeom>
          <a:ln w="31412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769266" y="9538373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34553" y="69107"/>
                </a:ln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375528" y="9538373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03661" y="69107"/>
                </a:lnTo>
                <a:lnTo>
                  <a:pt x="138215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314683" y="9139493"/>
            <a:ext cx="6540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传真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447619" y="7786224"/>
            <a:ext cx="2356485" cy="0"/>
          </a:xfrm>
          <a:custGeom>
            <a:avLst/>
            <a:gdLst/>
            <a:ahLst/>
            <a:cxnLst/>
            <a:rect l="l" t="t" r="r" b="b"/>
            <a:pathLst>
              <a:path w="2356484">
                <a:moveTo>
                  <a:pt x="0" y="0"/>
                </a:moveTo>
                <a:lnTo>
                  <a:pt x="15706" y="0"/>
                </a:lnTo>
                <a:lnTo>
                  <a:pt x="2340335" y="0"/>
                </a:lnTo>
                <a:lnTo>
                  <a:pt x="2356041" y="0"/>
                </a:lnTo>
              </a:path>
            </a:pathLst>
          </a:custGeom>
          <a:ln w="31412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753403" y="7717116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34553" y="69107"/>
                </a:ln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359664" y="7717116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03661" y="69107"/>
                </a:lnTo>
                <a:lnTo>
                  <a:pt x="138215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298809" y="7318237"/>
            <a:ext cx="6540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英语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394616" y="5964969"/>
            <a:ext cx="2356485" cy="0"/>
          </a:xfrm>
          <a:custGeom>
            <a:avLst/>
            <a:gdLst/>
            <a:ahLst/>
            <a:cxnLst/>
            <a:rect l="l" t="t" r="r" b="b"/>
            <a:pathLst>
              <a:path w="2356484">
                <a:moveTo>
                  <a:pt x="0" y="0"/>
                </a:moveTo>
                <a:lnTo>
                  <a:pt x="15706" y="0"/>
                </a:lnTo>
                <a:lnTo>
                  <a:pt x="2340335" y="0"/>
                </a:lnTo>
                <a:lnTo>
                  <a:pt x="2356041" y="0"/>
                </a:lnTo>
              </a:path>
            </a:pathLst>
          </a:custGeom>
          <a:ln w="31412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700388" y="5895861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34553" y="69107"/>
                </a:ln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306661" y="5895861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03661" y="69107"/>
                </a:lnTo>
                <a:lnTo>
                  <a:pt x="138215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2245806" y="5496981"/>
            <a:ext cx="6540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合同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345979" y="3873587"/>
            <a:ext cx="2356485" cy="0"/>
          </a:xfrm>
          <a:custGeom>
            <a:avLst/>
            <a:gdLst/>
            <a:ahLst/>
            <a:cxnLst/>
            <a:rect l="l" t="t" r="r" b="b"/>
            <a:pathLst>
              <a:path w="2356484">
                <a:moveTo>
                  <a:pt x="0" y="0"/>
                </a:moveTo>
                <a:lnTo>
                  <a:pt x="15706" y="0"/>
                </a:lnTo>
                <a:lnTo>
                  <a:pt x="2340335" y="0"/>
                </a:lnTo>
                <a:lnTo>
                  <a:pt x="2356041" y="0"/>
                </a:lnTo>
              </a:path>
            </a:pathLst>
          </a:custGeom>
          <a:ln w="31412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651762" y="380448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34553" y="69107"/>
                </a:ln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258023" y="380448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03661" y="69107"/>
                </a:lnTo>
                <a:lnTo>
                  <a:pt x="138215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2197169" y="3405599"/>
            <a:ext cx="6540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⽯油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989747" y="7362804"/>
            <a:ext cx="8636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翻译</a:t>
            </a:r>
            <a:r>
              <a:rPr sz="2450" spc="10" dirty="0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495079" y="7329378"/>
            <a:ext cx="8636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翻译</a:t>
            </a:r>
            <a:r>
              <a:rPr sz="2450" spc="10" dirty="0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022261" y="4293306"/>
            <a:ext cx="0" cy="596265"/>
          </a:xfrm>
          <a:custGeom>
            <a:avLst/>
            <a:gdLst/>
            <a:ahLst/>
            <a:cxnLst/>
            <a:rect l="l" t="t" r="r" b="b"/>
            <a:pathLst>
              <a:path h="596264">
                <a:moveTo>
                  <a:pt x="0" y="0"/>
                </a:moveTo>
                <a:lnTo>
                  <a:pt x="0" y="595816"/>
                </a:lnTo>
              </a:path>
            </a:pathLst>
          </a:custGeom>
          <a:ln w="62825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896610" y="4857710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251301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024816" y="6163466"/>
            <a:ext cx="0" cy="596265"/>
          </a:xfrm>
          <a:custGeom>
            <a:avLst/>
            <a:gdLst/>
            <a:ahLst/>
            <a:cxnLst/>
            <a:rect l="l" t="t" r="r" b="b"/>
            <a:pathLst>
              <a:path h="596265">
                <a:moveTo>
                  <a:pt x="0" y="0"/>
                </a:moveTo>
                <a:lnTo>
                  <a:pt x="0" y="595816"/>
                </a:lnTo>
              </a:path>
            </a:pathLst>
          </a:custGeom>
          <a:ln w="62825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899165" y="6727870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251301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022261" y="7909093"/>
            <a:ext cx="0" cy="596265"/>
          </a:xfrm>
          <a:custGeom>
            <a:avLst/>
            <a:gdLst/>
            <a:ahLst/>
            <a:cxnLst/>
            <a:rect l="l" t="t" r="r" b="b"/>
            <a:pathLst>
              <a:path h="596265">
                <a:moveTo>
                  <a:pt x="0" y="0"/>
                </a:moveTo>
                <a:lnTo>
                  <a:pt x="0" y="595816"/>
                </a:lnTo>
              </a:path>
            </a:pathLst>
          </a:custGeom>
          <a:ln w="62825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896610" y="8473496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251301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270612" y="4513195"/>
            <a:ext cx="0" cy="596265"/>
          </a:xfrm>
          <a:custGeom>
            <a:avLst/>
            <a:gdLst/>
            <a:ahLst/>
            <a:cxnLst/>
            <a:rect l="l" t="t" r="r" b="b"/>
            <a:pathLst>
              <a:path h="596264">
                <a:moveTo>
                  <a:pt x="0" y="0"/>
                </a:moveTo>
                <a:lnTo>
                  <a:pt x="0" y="595816"/>
                </a:lnTo>
              </a:path>
            </a:pathLst>
          </a:custGeom>
          <a:ln w="62825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144961" y="4293306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650" y="0"/>
                </a:moveTo>
                <a:lnTo>
                  <a:pt x="0" y="251301"/>
                </a:lnTo>
                <a:lnTo>
                  <a:pt x="251301" y="251301"/>
                </a:lnTo>
                <a:lnTo>
                  <a:pt x="12565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270612" y="6383355"/>
            <a:ext cx="0" cy="596265"/>
          </a:xfrm>
          <a:custGeom>
            <a:avLst/>
            <a:gdLst/>
            <a:ahLst/>
            <a:cxnLst/>
            <a:rect l="l" t="t" r="r" b="b"/>
            <a:pathLst>
              <a:path h="596265">
                <a:moveTo>
                  <a:pt x="0" y="0"/>
                </a:moveTo>
                <a:lnTo>
                  <a:pt x="0" y="595816"/>
                </a:lnTo>
              </a:path>
            </a:pathLst>
          </a:custGeom>
          <a:ln w="62825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144961" y="6163466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650" y="0"/>
                </a:moveTo>
                <a:lnTo>
                  <a:pt x="0" y="251301"/>
                </a:lnTo>
                <a:lnTo>
                  <a:pt x="251301" y="251301"/>
                </a:lnTo>
                <a:lnTo>
                  <a:pt x="12565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270612" y="8128982"/>
            <a:ext cx="0" cy="596265"/>
          </a:xfrm>
          <a:custGeom>
            <a:avLst/>
            <a:gdLst/>
            <a:ahLst/>
            <a:cxnLst/>
            <a:rect l="l" t="t" r="r" b="b"/>
            <a:pathLst>
              <a:path h="596265">
                <a:moveTo>
                  <a:pt x="0" y="0"/>
                </a:moveTo>
                <a:lnTo>
                  <a:pt x="0" y="595816"/>
                </a:lnTo>
              </a:path>
            </a:pathLst>
          </a:custGeom>
          <a:ln w="62825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144961" y="790909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125650" y="0"/>
                </a:moveTo>
                <a:lnTo>
                  <a:pt x="0" y="251301"/>
                </a:lnTo>
                <a:lnTo>
                  <a:pt x="251301" y="251301"/>
                </a:lnTo>
                <a:lnTo>
                  <a:pt x="12565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158488" y="8971350"/>
            <a:ext cx="746760" cy="0"/>
          </a:xfrm>
          <a:custGeom>
            <a:avLst/>
            <a:gdLst/>
            <a:ahLst/>
            <a:cxnLst/>
            <a:rect l="l" t="t" r="r" b="b"/>
            <a:pathLst>
              <a:path w="746759">
                <a:moveTo>
                  <a:pt x="0" y="0"/>
                </a:moveTo>
                <a:lnTo>
                  <a:pt x="714740" y="0"/>
                </a:lnTo>
                <a:lnTo>
                  <a:pt x="746152" y="0"/>
                </a:lnTo>
              </a:path>
            </a:pathLst>
          </a:custGeom>
          <a:ln w="62825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873231" y="8845699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580258" y="4798684"/>
            <a:ext cx="8555990" cy="0"/>
          </a:xfrm>
          <a:custGeom>
            <a:avLst/>
            <a:gdLst/>
            <a:ahLst/>
            <a:cxnLst/>
            <a:rect l="l" t="t" r="r" b="b"/>
            <a:pathLst>
              <a:path w="8555990">
                <a:moveTo>
                  <a:pt x="0" y="0"/>
                </a:moveTo>
                <a:lnTo>
                  <a:pt x="8555978" y="0"/>
                </a:lnTo>
              </a:path>
            </a:pathLst>
          </a:custGeom>
          <a:ln w="3141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80258" y="6557815"/>
            <a:ext cx="8555990" cy="0"/>
          </a:xfrm>
          <a:custGeom>
            <a:avLst/>
            <a:gdLst/>
            <a:ahLst/>
            <a:cxnLst/>
            <a:rect l="l" t="t" r="r" b="b"/>
            <a:pathLst>
              <a:path w="8555990">
                <a:moveTo>
                  <a:pt x="0" y="0"/>
                </a:moveTo>
                <a:lnTo>
                  <a:pt x="8555978" y="0"/>
                </a:lnTo>
              </a:path>
            </a:pathLst>
          </a:custGeom>
          <a:ln w="3141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580258" y="8316945"/>
            <a:ext cx="8555990" cy="0"/>
          </a:xfrm>
          <a:custGeom>
            <a:avLst/>
            <a:gdLst/>
            <a:ahLst/>
            <a:cxnLst/>
            <a:rect l="l" t="t" r="r" b="b"/>
            <a:pathLst>
              <a:path w="8555990">
                <a:moveTo>
                  <a:pt x="0" y="0"/>
                </a:moveTo>
                <a:lnTo>
                  <a:pt x="8555978" y="0"/>
                </a:lnTo>
              </a:path>
            </a:pathLst>
          </a:custGeom>
          <a:ln w="3141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886091" y="6866004"/>
            <a:ext cx="1141326" cy="11413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305072" y="6866004"/>
            <a:ext cx="1141326" cy="11413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940439" y="2938945"/>
            <a:ext cx="1032630" cy="11590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183348" y="2826063"/>
            <a:ext cx="1384774" cy="13847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811360" y="5118439"/>
            <a:ext cx="1290786" cy="1290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4230342" y="5118439"/>
            <a:ext cx="1290786" cy="1290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346901" y="8746625"/>
            <a:ext cx="1057666" cy="10576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927921" y="8746625"/>
            <a:ext cx="1057666" cy="10576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549325" cy="4641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753975" cy="3845560"/>
          </a:xfrm>
          <a:custGeom>
            <a:avLst/>
            <a:gdLst/>
            <a:ahLst/>
            <a:cxnLst/>
            <a:rect l="l" t="t" r="r" b="b"/>
            <a:pathLst>
              <a:path w="12753975" h="3845560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3589106"/>
                </a:lnTo>
                <a:lnTo>
                  <a:pt x="196" y="3640104"/>
                </a:lnTo>
                <a:lnTo>
                  <a:pt x="1569" y="3681232"/>
                </a:lnTo>
                <a:lnTo>
                  <a:pt x="12558" y="3739516"/>
                </a:lnTo>
                <a:lnTo>
                  <a:pt x="48870" y="3796514"/>
                </a:lnTo>
                <a:lnTo>
                  <a:pt x="105869" y="3832826"/>
                </a:lnTo>
                <a:lnTo>
                  <a:pt x="164152" y="3843815"/>
                </a:lnTo>
                <a:lnTo>
                  <a:pt x="205280" y="3845189"/>
                </a:lnTo>
                <a:lnTo>
                  <a:pt x="256278" y="3845385"/>
                </a:lnTo>
                <a:lnTo>
                  <a:pt x="12497263" y="3845385"/>
                </a:lnTo>
                <a:lnTo>
                  <a:pt x="12548259" y="3845189"/>
                </a:lnTo>
                <a:lnTo>
                  <a:pt x="12589384" y="3843815"/>
                </a:lnTo>
                <a:lnTo>
                  <a:pt x="12647667" y="3832826"/>
                </a:lnTo>
                <a:lnTo>
                  <a:pt x="12704668" y="3796514"/>
                </a:lnTo>
                <a:lnTo>
                  <a:pt x="12740983" y="3739516"/>
                </a:lnTo>
                <a:lnTo>
                  <a:pt x="12751969" y="3681232"/>
                </a:lnTo>
                <a:lnTo>
                  <a:pt x="12753342" y="3640104"/>
                </a:lnTo>
                <a:lnTo>
                  <a:pt x="12753538" y="3589106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753975" cy="3845560"/>
          </a:xfrm>
          <a:custGeom>
            <a:avLst/>
            <a:gdLst/>
            <a:ahLst/>
            <a:cxnLst/>
            <a:rect l="l" t="t" r="r" b="b"/>
            <a:pathLst>
              <a:path w="12753975" h="3845560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3589106"/>
                </a:lnTo>
                <a:lnTo>
                  <a:pt x="12753342" y="3640104"/>
                </a:lnTo>
                <a:lnTo>
                  <a:pt x="12751969" y="3681232"/>
                </a:lnTo>
                <a:lnTo>
                  <a:pt x="12740983" y="3739516"/>
                </a:lnTo>
                <a:lnTo>
                  <a:pt x="12704668" y="3796514"/>
                </a:lnTo>
                <a:lnTo>
                  <a:pt x="12647667" y="3832826"/>
                </a:lnTo>
                <a:lnTo>
                  <a:pt x="12589384" y="3843815"/>
                </a:lnTo>
                <a:lnTo>
                  <a:pt x="12548259" y="3845189"/>
                </a:lnTo>
                <a:lnTo>
                  <a:pt x="12497263" y="3845385"/>
                </a:lnTo>
                <a:lnTo>
                  <a:pt x="256278" y="3845385"/>
                </a:lnTo>
                <a:lnTo>
                  <a:pt x="205280" y="3845189"/>
                </a:lnTo>
                <a:lnTo>
                  <a:pt x="164152" y="3843815"/>
                </a:lnTo>
                <a:lnTo>
                  <a:pt x="105869" y="3832826"/>
                </a:lnTo>
                <a:lnTo>
                  <a:pt x="48870" y="3796514"/>
                </a:lnTo>
                <a:lnTo>
                  <a:pt x="12558" y="3739516"/>
                </a:lnTo>
                <a:lnTo>
                  <a:pt x="1569" y="3681232"/>
                </a:lnTo>
                <a:lnTo>
                  <a:pt x="196" y="3640104"/>
                </a:lnTo>
                <a:lnTo>
                  <a:pt x="0" y="3589106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54574" y="714607"/>
            <a:ext cx="959548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计算机⽹络体系结构：为什么要分层</a:t>
            </a:r>
          </a:p>
        </p:txBody>
      </p:sp>
      <p:sp>
        <p:nvSpPr>
          <p:cNvPr id="6" name="object 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⽹络体系结构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分层的概念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各层的功能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分层的优缺点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协议三要素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2083" y="264680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54741" y="2587563"/>
            <a:ext cx="55232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计算机⽹络是个⾮常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复杂的系统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76210" y="3262494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76210" y="4517849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68868" y="3015351"/>
            <a:ext cx="10531475" cy="25361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sz="2850" spc="30" dirty="0">
                <a:latin typeface="Microsoft JhengHei UI"/>
                <a:cs typeface="Microsoft JhengHei UI"/>
              </a:rPr>
              <a:t>相互通信的两个计算机系统必须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⾼度协调</a:t>
            </a:r>
            <a:r>
              <a:rPr sz="2850" spc="30" dirty="0">
                <a:latin typeface="Microsoft JhengHei UI"/>
                <a:cs typeface="Microsoft JhengHei UI"/>
              </a:rPr>
              <a:t>⼯作才⾏，⽽这种</a:t>
            </a:r>
            <a:r>
              <a:rPr sz="2850" spc="5" dirty="0">
                <a:latin typeface="Arial"/>
                <a:cs typeface="Arial"/>
              </a:rPr>
              <a:t>“</a:t>
            </a:r>
            <a:r>
              <a:rPr sz="2850" spc="30" dirty="0">
                <a:latin typeface="Microsoft JhengHei UI"/>
                <a:cs typeface="Microsoft JhengHei UI"/>
              </a:rPr>
              <a:t>协调</a:t>
            </a:r>
            <a:r>
              <a:rPr sz="2850" spc="5" dirty="0">
                <a:latin typeface="Arial"/>
                <a:cs typeface="Arial"/>
              </a:rPr>
              <a:t>” </a:t>
            </a:r>
            <a:r>
              <a:rPr sz="2850" spc="30" dirty="0">
                <a:latin typeface="Microsoft JhengHei UI"/>
                <a:cs typeface="Microsoft JhengHei UI"/>
              </a:rPr>
              <a:t>是相当复杂的；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4500"/>
              </a:lnSpc>
            </a:pPr>
            <a:r>
              <a:rPr sz="2850" spc="5" dirty="0">
                <a:latin typeface="Arial"/>
                <a:cs typeface="Arial"/>
              </a:rPr>
              <a:t>“</a:t>
            </a:r>
            <a:r>
              <a:rPr sz="2850" spc="30" dirty="0">
                <a:latin typeface="Microsoft JhengHei UI"/>
                <a:cs typeface="Microsoft JhengHei UI"/>
              </a:rPr>
              <a:t>分层</a:t>
            </a:r>
            <a:r>
              <a:rPr sz="2850" spc="5" dirty="0">
                <a:latin typeface="Arial"/>
                <a:cs typeface="Arial"/>
              </a:rPr>
              <a:t>”</a:t>
            </a:r>
            <a:r>
              <a:rPr sz="2850" spc="30" dirty="0">
                <a:latin typeface="Microsoft JhengHei UI"/>
                <a:cs typeface="Microsoft JhengHei UI"/>
              </a:rPr>
              <a:t>可将庞⼤⽽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复杂</a:t>
            </a:r>
            <a:r>
              <a:rPr sz="2850" spc="30" dirty="0">
                <a:latin typeface="Microsoft JhengHei UI"/>
                <a:cs typeface="Microsoft JhengHei UI"/>
              </a:rPr>
              <a:t>的问题，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转化</a:t>
            </a:r>
            <a:r>
              <a:rPr sz="2850" spc="30" dirty="0">
                <a:latin typeface="Microsoft JhengHei UI"/>
                <a:cs typeface="Microsoft JhengHei UI"/>
              </a:rPr>
              <a:t>为若⼲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较⼩的局部问题</a:t>
            </a:r>
            <a:r>
              <a:rPr sz="2850" spc="25" dirty="0">
                <a:latin typeface="Microsoft JhengHei UI"/>
                <a:cs typeface="Microsoft JhengHei UI"/>
              </a:rPr>
              <a:t>，⽽这 </a:t>
            </a:r>
            <a:r>
              <a:rPr sz="2850" spc="30" dirty="0">
                <a:latin typeface="Microsoft JhengHei UI"/>
                <a:cs typeface="Microsoft JhengHei UI"/>
              </a:rPr>
              <a:t>些较⼩的局部问题就⽐较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易于研究和处理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83584" y="6466890"/>
            <a:ext cx="13549325" cy="32471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81478" y="6843841"/>
            <a:ext cx="12753975" cy="2451735"/>
          </a:xfrm>
          <a:custGeom>
            <a:avLst/>
            <a:gdLst/>
            <a:ahLst/>
            <a:cxnLst/>
            <a:rect l="l" t="t" r="r" b="b"/>
            <a:pathLst>
              <a:path w="12753975" h="2451734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2195060"/>
                </a:lnTo>
                <a:lnTo>
                  <a:pt x="196" y="2246059"/>
                </a:lnTo>
                <a:lnTo>
                  <a:pt x="1569" y="2287187"/>
                </a:lnTo>
                <a:lnTo>
                  <a:pt x="12558" y="2345470"/>
                </a:lnTo>
                <a:lnTo>
                  <a:pt x="48870" y="2402469"/>
                </a:lnTo>
                <a:lnTo>
                  <a:pt x="105869" y="2438781"/>
                </a:lnTo>
                <a:lnTo>
                  <a:pt x="164152" y="2449770"/>
                </a:lnTo>
                <a:lnTo>
                  <a:pt x="205280" y="2451143"/>
                </a:lnTo>
                <a:lnTo>
                  <a:pt x="256278" y="2451340"/>
                </a:lnTo>
                <a:lnTo>
                  <a:pt x="12497263" y="2451340"/>
                </a:lnTo>
                <a:lnTo>
                  <a:pt x="12548259" y="2451143"/>
                </a:lnTo>
                <a:lnTo>
                  <a:pt x="12589384" y="2449770"/>
                </a:lnTo>
                <a:lnTo>
                  <a:pt x="12647667" y="2438781"/>
                </a:lnTo>
                <a:lnTo>
                  <a:pt x="12704668" y="2402469"/>
                </a:lnTo>
                <a:lnTo>
                  <a:pt x="12740983" y="2345470"/>
                </a:lnTo>
                <a:lnTo>
                  <a:pt x="12751969" y="2287187"/>
                </a:lnTo>
                <a:lnTo>
                  <a:pt x="12753342" y="2246059"/>
                </a:lnTo>
                <a:lnTo>
                  <a:pt x="12753538" y="2195060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81478" y="6843841"/>
            <a:ext cx="12753975" cy="2451735"/>
          </a:xfrm>
          <a:custGeom>
            <a:avLst/>
            <a:gdLst/>
            <a:ahLst/>
            <a:cxnLst/>
            <a:rect l="l" t="t" r="r" b="b"/>
            <a:pathLst>
              <a:path w="12753975" h="2451734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2195060"/>
                </a:lnTo>
                <a:lnTo>
                  <a:pt x="12753342" y="2246059"/>
                </a:lnTo>
                <a:lnTo>
                  <a:pt x="12751969" y="2287186"/>
                </a:lnTo>
                <a:lnTo>
                  <a:pt x="12740983" y="2345469"/>
                </a:lnTo>
                <a:lnTo>
                  <a:pt x="12704668" y="2402468"/>
                </a:lnTo>
                <a:lnTo>
                  <a:pt x="12647667" y="2438780"/>
                </a:lnTo>
                <a:lnTo>
                  <a:pt x="12589384" y="2449769"/>
                </a:lnTo>
                <a:lnTo>
                  <a:pt x="12548259" y="2451142"/>
                </a:lnTo>
                <a:lnTo>
                  <a:pt x="12497263" y="2451338"/>
                </a:lnTo>
                <a:lnTo>
                  <a:pt x="256278" y="2451338"/>
                </a:lnTo>
                <a:lnTo>
                  <a:pt x="205280" y="2451142"/>
                </a:lnTo>
                <a:lnTo>
                  <a:pt x="164152" y="2449769"/>
                </a:lnTo>
                <a:lnTo>
                  <a:pt x="105869" y="2438780"/>
                </a:lnTo>
                <a:lnTo>
                  <a:pt x="48870" y="2402468"/>
                </a:lnTo>
                <a:lnTo>
                  <a:pt x="12558" y="2345469"/>
                </a:lnTo>
                <a:lnTo>
                  <a:pt x="1569" y="2287186"/>
                </a:lnTo>
                <a:lnTo>
                  <a:pt x="196" y="2246059"/>
                </a:lnTo>
                <a:lnTo>
                  <a:pt x="0" y="2195060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062083" y="726581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54741" y="7206575"/>
            <a:ext cx="369062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按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功能</a:t>
            </a:r>
            <a:r>
              <a:rPr sz="2850" spc="30" dirty="0">
                <a:latin typeface="Microsoft JhengHei UI"/>
                <a:cs typeface="Microsoft JhengHei UI"/>
              </a:rPr>
              <a:t>进⾏抽象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分层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76210" y="7646352"/>
            <a:ext cx="8847455" cy="125730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405130" indent="-392430">
              <a:lnSpc>
                <a:spcPct val="100000"/>
              </a:lnSpc>
              <a:spcBef>
                <a:spcPts val="1520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30" dirty="0">
                <a:latin typeface="Microsoft JhengHei UI"/>
                <a:cs typeface="Microsoft JhengHei UI"/>
              </a:rPr>
              <a:t>定义层间接⼝和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提供什么服务</a:t>
            </a:r>
            <a:r>
              <a:rPr sz="2850" spc="30" dirty="0">
                <a:latin typeface="Microsoft JhengHei UI"/>
                <a:cs typeface="Microsoft JhengHei UI"/>
              </a:rPr>
              <a:t>，层间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如何调⽤服务</a:t>
            </a:r>
            <a:r>
              <a:rPr sz="2850" spc="30" dirty="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405130" indent="-392430">
              <a:lnSpc>
                <a:spcPct val="100000"/>
              </a:lnSpc>
              <a:spcBef>
                <a:spcPts val="1425"/>
              </a:spcBef>
              <a:buClr>
                <a:srgbClr val="000000"/>
              </a:buClr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对等层间的必须遵循的规则（协议）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549325" cy="4084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753975" cy="3288665"/>
          </a:xfrm>
          <a:custGeom>
            <a:avLst/>
            <a:gdLst/>
            <a:ahLst/>
            <a:cxnLst/>
            <a:rect l="l" t="t" r="r" b="b"/>
            <a:pathLst>
              <a:path w="12753975" h="3288665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3032148"/>
                </a:lnTo>
                <a:lnTo>
                  <a:pt x="196" y="3083146"/>
                </a:lnTo>
                <a:lnTo>
                  <a:pt x="1569" y="3124274"/>
                </a:lnTo>
                <a:lnTo>
                  <a:pt x="12558" y="3182558"/>
                </a:lnTo>
                <a:lnTo>
                  <a:pt x="48870" y="3239556"/>
                </a:lnTo>
                <a:lnTo>
                  <a:pt x="105869" y="3275868"/>
                </a:lnTo>
                <a:lnTo>
                  <a:pt x="164152" y="3286857"/>
                </a:lnTo>
                <a:lnTo>
                  <a:pt x="205280" y="3288231"/>
                </a:lnTo>
                <a:lnTo>
                  <a:pt x="256278" y="3288427"/>
                </a:lnTo>
                <a:lnTo>
                  <a:pt x="12497263" y="3288427"/>
                </a:lnTo>
                <a:lnTo>
                  <a:pt x="12548259" y="3288231"/>
                </a:lnTo>
                <a:lnTo>
                  <a:pt x="12589384" y="3286857"/>
                </a:lnTo>
                <a:lnTo>
                  <a:pt x="12647667" y="3275868"/>
                </a:lnTo>
                <a:lnTo>
                  <a:pt x="12704668" y="3239556"/>
                </a:lnTo>
                <a:lnTo>
                  <a:pt x="12740983" y="3182558"/>
                </a:lnTo>
                <a:lnTo>
                  <a:pt x="12751969" y="3124274"/>
                </a:lnTo>
                <a:lnTo>
                  <a:pt x="12753342" y="3083146"/>
                </a:lnTo>
                <a:lnTo>
                  <a:pt x="12753538" y="3032148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753975" cy="3288665"/>
          </a:xfrm>
          <a:custGeom>
            <a:avLst/>
            <a:gdLst/>
            <a:ahLst/>
            <a:cxnLst/>
            <a:rect l="l" t="t" r="r" b="b"/>
            <a:pathLst>
              <a:path w="12753975" h="3288665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3032148"/>
                </a:lnTo>
                <a:lnTo>
                  <a:pt x="12753342" y="3083146"/>
                </a:lnTo>
                <a:lnTo>
                  <a:pt x="12751969" y="3124274"/>
                </a:lnTo>
                <a:lnTo>
                  <a:pt x="12740983" y="3182558"/>
                </a:lnTo>
                <a:lnTo>
                  <a:pt x="12704668" y="3239556"/>
                </a:lnTo>
                <a:lnTo>
                  <a:pt x="12647667" y="3275868"/>
                </a:lnTo>
                <a:lnTo>
                  <a:pt x="12589384" y="3286857"/>
                </a:lnTo>
                <a:lnTo>
                  <a:pt x="12548259" y="3288231"/>
                </a:lnTo>
                <a:lnTo>
                  <a:pt x="12497263" y="3288427"/>
                </a:lnTo>
                <a:lnTo>
                  <a:pt x="256278" y="3288427"/>
                </a:lnTo>
                <a:lnTo>
                  <a:pt x="205280" y="3288231"/>
                </a:lnTo>
                <a:lnTo>
                  <a:pt x="164152" y="3286857"/>
                </a:lnTo>
                <a:lnTo>
                  <a:pt x="105869" y="3275868"/>
                </a:lnTo>
                <a:lnTo>
                  <a:pt x="48870" y="3239556"/>
                </a:lnTo>
                <a:lnTo>
                  <a:pt x="12558" y="3182558"/>
                </a:lnTo>
                <a:lnTo>
                  <a:pt x="1569" y="3124274"/>
                </a:lnTo>
                <a:lnTo>
                  <a:pt x="196" y="3083146"/>
                </a:lnTo>
                <a:lnTo>
                  <a:pt x="0" y="3032148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719" y="714607"/>
            <a:ext cx="780097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计算机⽹络的体系结构的形成</a:t>
            </a:r>
          </a:p>
        </p:txBody>
      </p:sp>
      <p:sp>
        <p:nvSpPr>
          <p:cNvPr id="6" name="object 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⽹络体系结构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分层的概念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各层的功能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分层的优缺点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协议三要素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2083" y="2574853"/>
            <a:ext cx="10795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98646" y="2527065"/>
            <a:ext cx="56800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⼚商标准（相同⼚商的产品可以互联）</a:t>
            </a:r>
            <a:r>
              <a:rPr sz="2450" spc="15" dirty="0">
                <a:latin typeface="Microsoft JhengHei UI"/>
                <a:cs typeface="Microsoft JhengHei UI"/>
              </a:rPr>
              <a:t>：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76210" y="3640596"/>
            <a:ext cx="10795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76210" y="2893740"/>
            <a:ext cx="9926320" cy="110172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1390"/>
              </a:spcBef>
              <a:buSzPct val="75510"/>
              <a:buChar char="•"/>
              <a:tabLst>
                <a:tab pos="348615" algn="l"/>
                <a:tab pos="349885" algn="l"/>
              </a:tabLst>
            </a:pPr>
            <a:r>
              <a:rPr sz="2450" spc="5" dirty="0">
                <a:latin typeface="Arial"/>
                <a:cs typeface="Arial"/>
              </a:rPr>
              <a:t>1974</a:t>
            </a:r>
            <a:r>
              <a:rPr sz="2450" spc="15" dirty="0">
                <a:latin typeface="Microsoft JhengHei UI"/>
                <a:cs typeface="Microsoft JhengHei UI"/>
              </a:rPr>
              <a:t>年</a:t>
            </a:r>
            <a:r>
              <a:rPr sz="2450" spc="10" dirty="0">
                <a:latin typeface="Microsoft JhengHei UI"/>
                <a:cs typeface="Microsoft JhengHei UI"/>
              </a:rPr>
              <a:t>，</a:t>
            </a:r>
            <a:r>
              <a:rPr sz="2450" spc="10" dirty="0">
                <a:latin typeface="Arial"/>
                <a:cs typeface="Arial"/>
              </a:rPr>
              <a:t>IBM</a:t>
            </a:r>
            <a:r>
              <a:rPr sz="2450" spc="15" dirty="0">
                <a:latin typeface="Microsoft JhengHei UI"/>
                <a:cs typeface="Microsoft JhengHei UI"/>
              </a:rPr>
              <a:t>公司的</a:t>
            </a:r>
            <a:r>
              <a:rPr sz="2450" spc="10" dirty="0">
                <a:latin typeface="Arial"/>
                <a:cs typeface="Arial"/>
              </a:rPr>
              <a:t>SNA</a:t>
            </a:r>
            <a:r>
              <a:rPr sz="2450" spc="10" dirty="0">
                <a:latin typeface="Microsoft JhengHei UI"/>
                <a:cs typeface="Microsoft JhengHei UI"/>
              </a:rPr>
              <a:t>（</a:t>
            </a:r>
            <a:r>
              <a:rPr sz="2450" spc="15" dirty="0">
                <a:latin typeface="Microsoft JhengHei UI"/>
                <a:cs typeface="Microsoft JhengHei UI"/>
              </a:rPr>
              <a:t>系统⽹络体系结构，⾯向集中型⽹络）；</a:t>
            </a:r>
            <a:endParaRPr sz="2450">
              <a:latin typeface="Microsoft JhengHei UI"/>
              <a:cs typeface="Microsoft JhengHei UI"/>
            </a:endParaRPr>
          </a:p>
          <a:p>
            <a:pPr marL="349250">
              <a:lnSpc>
                <a:spcPct val="100000"/>
              </a:lnSpc>
              <a:spcBef>
                <a:spcPts val="1295"/>
              </a:spcBef>
            </a:pPr>
            <a:r>
              <a:rPr sz="2450" spc="5" dirty="0">
                <a:latin typeface="Arial"/>
                <a:cs typeface="Arial"/>
              </a:rPr>
              <a:t>1975</a:t>
            </a:r>
            <a:r>
              <a:rPr sz="2450" spc="15" dirty="0">
                <a:latin typeface="Microsoft JhengHei UI"/>
                <a:cs typeface="Microsoft JhengHei UI"/>
              </a:rPr>
              <a:t>年</a:t>
            </a:r>
            <a:r>
              <a:rPr sz="2450" spc="10" dirty="0">
                <a:latin typeface="Microsoft JhengHei UI"/>
                <a:cs typeface="Microsoft JhengHei UI"/>
              </a:rPr>
              <a:t>，</a:t>
            </a:r>
            <a:r>
              <a:rPr sz="2450" spc="10" dirty="0">
                <a:latin typeface="Arial"/>
                <a:cs typeface="Arial"/>
              </a:rPr>
              <a:t>DEC</a:t>
            </a:r>
            <a:r>
              <a:rPr sz="2450" spc="15" dirty="0">
                <a:latin typeface="Microsoft JhengHei UI"/>
                <a:cs typeface="Microsoft JhengHei UI"/>
              </a:rPr>
              <a:t>公司的</a:t>
            </a:r>
            <a:r>
              <a:rPr sz="2450" spc="10" dirty="0">
                <a:latin typeface="Arial"/>
                <a:cs typeface="Arial"/>
              </a:rPr>
              <a:t>DNA</a:t>
            </a:r>
            <a:r>
              <a:rPr sz="2450" spc="10" dirty="0">
                <a:latin typeface="Microsoft JhengHei UI"/>
                <a:cs typeface="Microsoft JhengHei UI"/>
              </a:rPr>
              <a:t>（</a:t>
            </a:r>
            <a:r>
              <a:rPr sz="2450" spc="15" dirty="0">
                <a:latin typeface="Microsoft JhengHei UI"/>
                <a:cs typeface="Microsoft JhengHei UI"/>
              </a:rPr>
              <a:t>数字⽹络体系结构，⾯向分布型⽹络）；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76210" y="4178604"/>
            <a:ext cx="10795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76210" y="4716614"/>
            <a:ext cx="10795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12773" y="3969760"/>
            <a:ext cx="6362065" cy="110172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2450" spc="5" dirty="0">
                <a:latin typeface="Arial"/>
                <a:cs typeface="Arial"/>
              </a:rPr>
              <a:t>Univac</a:t>
            </a:r>
            <a:r>
              <a:rPr sz="2450" spc="15" dirty="0">
                <a:latin typeface="Microsoft JhengHei UI"/>
                <a:cs typeface="Microsoft JhengHei UI"/>
              </a:rPr>
              <a:t>公司</a:t>
            </a:r>
            <a:r>
              <a:rPr sz="2450" spc="55" dirty="0">
                <a:latin typeface="Microsoft JhengHei UI"/>
                <a:cs typeface="Microsoft JhengHei UI"/>
              </a:rPr>
              <a:t> </a:t>
            </a:r>
            <a:r>
              <a:rPr sz="2450" spc="5" dirty="0">
                <a:latin typeface="Arial"/>
                <a:cs typeface="Arial"/>
              </a:rPr>
              <a:t>DCA</a:t>
            </a:r>
            <a:r>
              <a:rPr sz="2450" spc="-135" dirty="0">
                <a:latin typeface="Arial"/>
                <a:cs typeface="Arial"/>
              </a:rPr>
              <a:t> </a:t>
            </a:r>
            <a:r>
              <a:rPr sz="2450" spc="15" dirty="0">
                <a:latin typeface="Microsoft JhengHei UI"/>
                <a:cs typeface="Microsoft JhengHei UI"/>
              </a:rPr>
              <a:t>（数据通信体系结构）；</a:t>
            </a:r>
            <a:endParaRPr sz="24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450" spc="5" dirty="0">
                <a:latin typeface="Arial"/>
                <a:cs typeface="Arial"/>
              </a:rPr>
              <a:t>Burroughs</a:t>
            </a:r>
            <a:r>
              <a:rPr sz="2450" spc="15" dirty="0">
                <a:latin typeface="Microsoft JhengHei UI"/>
                <a:cs typeface="Microsoft JhengHei UI"/>
              </a:rPr>
              <a:t>公司</a:t>
            </a:r>
            <a:r>
              <a:rPr sz="2450" spc="40" dirty="0">
                <a:latin typeface="Microsoft JhengHei UI"/>
                <a:cs typeface="Microsoft JhengHei UI"/>
              </a:rPr>
              <a:t> </a:t>
            </a:r>
            <a:r>
              <a:rPr sz="2450" spc="10" dirty="0">
                <a:latin typeface="Arial"/>
                <a:cs typeface="Arial"/>
              </a:rPr>
              <a:t>BNA</a:t>
            </a:r>
            <a:r>
              <a:rPr sz="2450" spc="-155" dirty="0">
                <a:latin typeface="Arial"/>
                <a:cs typeface="Arial"/>
              </a:rPr>
              <a:t> </a:t>
            </a:r>
            <a:r>
              <a:rPr sz="2450" spc="15" dirty="0">
                <a:latin typeface="Microsoft JhengHei UI"/>
                <a:cs typeface="Microsoft JhengHei UI"/>
              </a:rPr>
              <a:t>（宝来⽹络体系结构）。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83584" y="5629802"/>
            <a:ext cx="13549325" cy="52776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81478" y="6006754"/>
            <a:ext cx="12753975" cy="4482465"/>
          </a:xfrm>
          <a:custGeom>
            <a:avLst/>
            <a:gdLst/>
            <a:ahLst/>
            <a:cxnLst/>
            <a:rect l="l" t="t" r="r" b="b"/>
            <a:pathLst>
              <a:path w="12753975" h="4482465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79"/>
                </a:lnTo>
                <a:lnTo>
                  <a:pt x="0" y="256278"/>
                </a:lnTo>
                <a:lnTo>
                  <a:pt x="0" y="4225618"/>
                </a:lnTo>
                <a:lnTo>
                  <a:pt x="196" y="4276617"/>
                </a:lnTo>
                <a:lnTo>
                  <a:pt x="1569" y="4317744"/>
                </a:lnTo>
                <a:lnTo>
                  <a:pt x="12558" y="4376028"/>
                </a:lnTo>
                <a:lnTo>
                  <a:pt x="48870" y="4433026"/>
                </a:lnTo>
                <a:lnTo>
                  <a:pt x="105869" y="4469338"/>
                </a:lnTo>
                <a:lnTo>
                  <a:pt x="164152" y="4480327"/>
                </a:lnTo>
                <a:lnTo>
                  <a:pt x="205280" y="4481701"/>
                </a:lnTo>
                <a:lnTo>
                  <a:pt x="256278" y="4481897"/>
                </a:lnTo>
                <a:lnTo>
                  <a:pt x="12497263" y="4481897"/>
                </a:lnTo>
                <a:lnTo>
                  <a:pt x="12548259" y="4481701"/>
                </a:lnTo>
                <a:lnTo>
                  <a:pt x="12589384" y="4480327"/>
                </a:lnTo>
                <a:lnTo>
                  <a:pt x="12647667" y="4469338"/>
                </a:lnTo>
                <a:lnTo>
                  <a:pt x="12704668" y="4433026"/>
                </a:lnTo>
                <a:lnTo>
                  <a:pt x="12740983" y="4376028"/>
                </a:lnTo>
                <a:lnTo>
                  <a:pt x="12751969" y="4317744"/>
                </a:lnTo>
                <a:lnTo>
                  <a:pt x="12753342" y="4276617"/>
                </a:lnTo>
                <a:lnTo>
                  <a:pt x="12753538" y="4225618"/>
                </a:lnTo>
                <a:lnTo>
                  <a:pt x="12753538" y="256278"/>
                </a:lnTo>
                <a:lnTo>
                  <a:pt x="12753342" y="205279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81478" y="6006754"/>
            <a:ext cx="12753975" cy="4482465"/>
          </a:xfrm>
          <a:custGeom>
            <a:avLst/>
            <a:gdLst/>
            <a:ahLst/>
            <a:cxnLst/>
            <a:rect l="l" t="t" r="r" b="b"/>
            <a:pathLst>
              <a:path w="12753975" h="4482465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4225618"/>
                </a:lnTo>
                <a:lnTo>
                  <a:pt x="12753342" y="4276617"/>
                </a:lnTo>
                <a:lnTo>
                  <a:pt x="12751969" y="4317745"/>
                </a:lnTo>
                <a:lnTo>
                  <a:pt x="12740983" y="4376029"/>
                </a:lnTo>
                <a:lnTo>
                  <a:pt x="12704668" y="4433027"/>
                </a:lnTo>
                <a:lnTo>
                  <a:pt x="12647667" y="4469339"/>
                </a:lnTo>
                <a:lnTo>
                  <a:pt x="12589384" y="4480328"/>
                </a:lnTo>
                <a:lnTo>
                  <a:pt x="12548259" y="4481701"/>
                </a:lnTo>
                <a:lnTo>
                  <a:pt x="12497263" y="4481898"/>
                </a:lnTo>
                <a:lnTo>
                  <a:pt x="256278" y="4481898"/>
                </a:lnTo>
                <a:lnTo>
                  <a:pt x="205280" y="4481701"/>
                </a:lnTo>
                <a:lnTo>
                  <a:pt x="164152" y="4480328"/>
                </a:lnTo>
                <a:lnTo>
                  <a:pt x="105869" y="4469339"/>
                </a:lnTo>
                <a:lnTo>
                  <a:pt x="48870" y="4433027"/>
                </a:lnTo>
                <a:lnTo>
                  <a:pt x="12558" y="4376029"/>
                </a:lnTo>
                <a:lnTo>
                  <a:pt x="1569" y="4317745"/>
                </a:lnTo>
                <a:lnTo>
                  <a:pt x="196" y="4276617"/>
                </a:lnTo>
                <a:lnTo>
                  <a:pt x="0" y="4225618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062083" y="6361193"/>
            <a:ext cx="163830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spc="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两种标准</a:t>
            </a:r>
            <a:r>
              <a:rPr sz="2450" spc="15" dirty="0">
                <a:latin typeface="Microsoft JhengHei UI"/>
                <a:cs typeface="Microsoft JhengHei UI"/>
              </a:rPr>
              <a:t>：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62083" y="7524477"/>
            <a:ext cx="11112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0" dirty="0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62083" y="6740091"/>
            <a:ext cx="9408795" cy="1152525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360045" indent="-347345">
              <a:lnSpc>
                <a:spcPct val="100000"/>
              </a:lnSpc>
              <a:spcBef>
                <a:spcPts val="1475"/>
              </a:spcBef>
              <a:buSzPct val="74509"/>
              <a:buChar char="•"/>
              <a:tabLst>
                <a:tab pos="360045" algn="l"/>
                <a:tab pos="360680" algn="l"/>
              </a:tabLst>
            </a:pPr>
            <a:r>
              <a:rPr sz="2550" dirty="0">
                <a:latin typeface="Arial"/>
                <a:cs typeface="Arial"/>
              </a:rPr>
              <a:t>1983</a:t>
            </a:r>
            <a:r>
              <a:rPr sz="2550" dirty="0">
                <a:latin typeface="Microsoft JhengHei UI"/>
                <a:cs typeface="Microsoft JhengHei UI"/>
              </a:rPr>
              <a:t>，</a:t>
            </a:r>
            <a:r>
              <a:rPr sz="2550" dirty="0">
                <a:latin typeface="Arial"/>
                <a:cs typeface="Arial"/>
              </a:rPr>
              <a:t>Internet</a:t>
            </a:r>
            <a:r>
              <a:rPr sz="2550" spc="0" dirty="0">
                <a:latin typeface="Microsoft JhengHei UI"/>
                <a:cs typeface="Microsoft JhengHei UI"/>
              </a:rPr>
              <a:t>采⽤</a:t>
            </a:r>
            <a:r>
              <a:rPr sz="2550" dirty="0">
                <a:latin typeface="Arial"/>
                <a:cs typeface="Arial"/>
              </a:rPr>
              <a:t>TCP/IP</a:t>
            </a:r>
            <a:r>
              <a:rPr sz="2550" spc="0" dirty="0">
                <a:latin typeface="Microsoft JhengHei UI"/>
                <a:cs typeface="Microsoft JhengHei UI"/>
              </a:rPr>
              <a:t>协议集（事实标准）。</a:t>
            </a:r>
            <a:endParaRPr sz="2550">
              <a:latin typeface="Microsoft JhengHei UI"/>
              <a:cs typeface="Microsoft JhengHei UI"/>
            </a:endParaRPr>
          </a:p>
          <a:p>
            <a:pPr marL="360045">
              <a:lnSpc>
                <a:spcPct val="100000"/>
              </a:lnSpc>
              <a:spcBef>
                <a:spcPts val="1375"/>
              </a:spcBef>
            </a:pPr>
            <a:r>
              <a:rPr sz="2550" dirty="0">
                <a:latin typeface="Arial"/>
                <a:cs typeface="Arial"/>
              </a:rPr>
              <a:t>1984</a:t>
            </a:r>
            <a:r>
              <a:rPr sz="2550" spc="0" dirty="0">
                <a:latin typeface="Microsoft JhengHei UI"/>
                <a:cs typeface="Microsoft JhengHei UI"/>
              </a:rPr>
              <a:t>年</a:t>
            </a:r>
            <a:r>
              <a:rPr sz="2550" dirty="0">
                <a:latin typeface="Microsoft JhengHei UI"/>
                <a:cs typeface="Microsoft JhengHei UI"/>
              </a:rPr>
              <a:t>，</a:t>
            </a:r>
            <a:r>
              <a:rPr sz="2550" dirty="0">
                <a:latin typeface="Arial"/>
                <a:cs typeface="Arial"/>
              </a:rPr>
              <a:t>ISO-OSI/RM</a:t>
            </a:r>
            <a:r>
              <a:rPr sz="2550" dirty="0">
                <a:latin typeface="Microsoft JhengHei UI"/>
                <a:cs typeface="Microsoft JhengHei UI"/>
              </a:rPr>
              <a:t>，</a:t>
            </a:r>
            <a:r>
              <a:rPr sz="2550" spc="0" dirty="0">
                <a:latin typeface="Microsoft JhengHei UI"/>
                <a:cs typeface="Microsoft JhengHei UI"/>
              </a:rPr>
              <a:t>开放系统互联参考模型（国际标准）：</a:t>
            </a:r>
            <a:endParaRPr sz="255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76210" y="8640822"/>
            <a:ext cx="11112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0" dirty="0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76210" y="9193684"/>
            <a:ext cx="11112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0" dirty="0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76210" y="9746547"/>
            <a:ext cx="11112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0" dirty="0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76210" y="7877674"/>
            <a:ext cx="5567045" cy="2237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045" marR="5080" indent="-347345">
              <a:lnSpc>
                <a:spcPct val="142300"/>
              </a:lnSpc>
              <a:spcBef>
                <a:spcPts val="95"/>
              </a:spcBef>
              <a:buSzPct val="74509"/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2550" spc="0" dirty="0">
                <a:latin typeface="Microsoft JhengHei UI"/>
                <a:cs typeface="Microsoft JhengHei UI"/>
              </a:rPr>
              <a:t>糟糕的技术（模型和协议都有缺陷） 糟糕的策略（政府和组织的官僚）  糟糕的时机（太晚）</a:t>
            </a:r>
            <a:endParaRPr sz="2550">
              <a:latin typeface="Microsoft JhengHei UI"/>
              <a:cs typeface="Microsoft JhengHei UI"/>
            </a:endParaRPr>
          </a:p>
          <a:p>
            <a:pPr marL="360045">
              <a:lnSpc>
                <a:spcPct val="100000"/>
              </a:lnSpc>
              <a:spcBef>
                <a:spcPts val="1295"/>
              </a:spcBef>
            </a:pPr>
            <a:r>
              <a:rPr sz="2550" spc="0" dirty="0">
                <a:latin typeface="Microsoft JhengHei UI"/>
                <a:cs typeface="Microsoft JhengHei UI"/>
              </a:rPr>
              <a:t>糟糕的实现（庞⼤，笨拙，缓慢）</a:t>
            </a:r>
            <a:endParaRPr sz="255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886414" y="4186868"/>
            <a:ext cx="5847049" cy="29736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113047" y="4413505"/>
            <a:ext cx="5354917" cy="24815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113047" y="4413505"/>
            <a:ext cx="5354955" cy="2481580"/>
          </a:xfrm>
          <a:custGeom>
            <a:avLst/>
            <a:gdLst/>
            <a:ahLst/>
            <a:cxnLst/>
            <a:rect l="l" t="t" r="r" b="b"/>
            <a:pathLst>
              <a:path w="5354955" h="2481579">
                <a:moveTo>
                  <a:pt x="0" y="0"/>
                </a:moveTo>
                <a:lnTo>
                  <a:pt x="5354917" y="0"/>
                </a:lnTo>
                <a:lnTo>
                  <a:pt x="5354917" y="2481546"/>
                </a:lnTo>
                <a:lnTo>
                  <a:pt x="0" y="248154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3B6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3702746" y="8502217"/>
            <a:ext cx="4178300" cy="905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5"/>
              </a:spcBef>
            </a:pPr>
            <a:r>
              <a:rPr sz="245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由于⽹络体系结构的</a:t>
            </a:r>
            <a:r>
              <a:rPr sz="24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不同</a:t>
            </a:r>
            <a:r>
              <a:rPr sz="245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，不 同公司的设备很难</a:t>
            </a:r>
            <a:r>
              <a:rPr sz="24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互相连通</a:t>
            </a:r>
            <a:r>
              <a:rPr sz="2450" spc="15" dirty="0">
                <a:latin typeface="Microsoft JhengHei UI"/>
                <a:cs typeface="Microsoft JhengHei UI"/>
              </a:rPr>
              <a:t>。</a:t>
            </a:r>
            <a:endParaRPr sz="24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549325" cy="4837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753975" cy="4042410"/>
          </a:xfrm>
          <a:custGeom>
            <a:avLst/>
            <a:gdLst/>
            <a:ahLst/>
            <a:cxnLst/>
            <a:rect l="l" t="t" r="r" b="b"/>
            <a:pathLst>
              <a:path w="12753975" h="4042410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3785908"/>
                </a:lnTo>
                <a:lnTo>
                  <a:pt x="196" y="3836906"/>
                </a:lnTo>
                <a:lnTo>
                  <a:pt x="1569" y="3878034"/>
                </a:lnTo>
                <a:lnTo>
                  <a:pt x="12558" y="3936317"/>
                </a:lnTo>
                <a:lnTo>
                  <a:pt x="48870" y="3993315"/>
                </a:lnTo>
                <a:lnTo>
                  <a:pt x="105869" y="4029628"/>
                </a:lnTo>
                <a:lnTo>
                  <a:pt x="164152" y="4040617"/>
                </a:lnTo>
                <a:lnTo>
                  <a:pt x="205280" y="4041990"/>
                </a:lnTo>
                <a:lnTo>
                  <a:pt x="256278" y="4042186"/>
                </a:lnTo>
                <a:lnTo>
                  <a:pt x="12497263" y="4042186"/>
                </a:lnTo>
                <a:lnTo>
                  <a:pt x="12548259" y="4041990"/>
                </a:lnTo>
                <a:lnTo>
                  <a:pt x="12589384" y="4040617"/>
                </a:lnTo>
                <a:lnTo>
                  <a:pt x="12647667" y="4029628"/>
                </a:lnTo>
                <a:lnTo>
                  <a:pt x="12704668" y="3993315"/>
                </a:lnTo>
                <a:lnTo>
                  <a:pt x="12740983" y="3936317"/>
                </a:lnTo>
                <a:lnTo>
                  <a:pt x="12751969" y="3878034"/>
                </a:lnTo>
                <a:lnTo>
                  <a:pt x="12753342" y="3836906"/>
                </a:lnTo>
                <a:lnTo>
                  <a:pt x="12753538" y="3785908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753975" cy="4042410"/>
          </a:xfrm>
          <a:custGeom>
            <a:avLst/>
            <a:gdLst/>
            <a:ahLst/>
            <a:cxnLst/>
            <a:rect l="l" t="t" r="r" b="b"/>
            <a:pathLst>
              <a:path w="12753975" h="4042410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3785908"/>
                </a:lnTo>
                <a:lnTo>
                  <a:pt x="12753342" y="3836906"/>
                </a:lnTo>
                <a:lnTo>
                  <a:pt x="12751969" y="3878034"/>
                </a:lnTo>
                <a:lnTo>
                  <a:pt x="12740983" y="3936317"/>
                </a:lnTo>
                <a:lnTo>
                  <a:pt x="12704668" y="3993315"/>
                </a:lnTo>
                <a:lnTo>
                  <a:pt x="12647667" y="4029628"/>
                </a:lnTo>
                <a:lnTo>
                  <a:pt x="12589384" y="4040617"/>
                </a:lnTo>
                <a:lnTo>
                  <a:pt x="12548259" y="4041990"/>
                </a:lnTo>
                <a:lnTo>
                  <a:pt x="12497263" y="4042186"/>
                </a:lnTo>
                <a:lnTo>
                  <a:pt x="256278" y="4042186"/>
                </a:lnTo>
                <a:lnTo>
                  <a:pt x="205280" y="4041990"/>
                </a:lnTo>
                <a:lnTo>
                  <a:pt x="164152" y="4040617"/>
                </a:lnTo>
                <a:lnTo>
                  <a:pt x="105869" y="4029628"/>
                </a:lnTo>
                <a:lnTo>
                  <a:pt x="48870" y="3993315"/>
                </a:lnTo>
                <a:lnTo>
                  <a:pt x="12558" y="3936317"/>
                </a:lnTo>
                <a:lnTo>
                  <a:pt x="1569" y="3878034"/>
                </a:lnTo>
                <a:lnTo>
                  <a:pt x="196" y="3836906"/>
                </a:lnTo>
                <a:lnTo>
                  <a:pt x="0" y="3785908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46010" y="714607"/>
            <a:ext cx="421259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协议与划分层次</a:t>
            </a:r>
          </a:p>
        </p:txBody>
      </p:sp>
      <p:sp>
        <p:nvSpPr>
          <p:cNvPr id="6" name="object 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62083" y="2718559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98646" y="2659315"/>
            <a:ext cx="882142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计算机⽹络中的数据交换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必须遵守事先约定好的规则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76210" y="457761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76210" y="3111081"/>
            <a:ext cx="11092815" cy="25006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49250" marR="107950" indent="-336550">
              <a:lnSpc>
                <a:spcPct val="1418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348615" algn="l"/>
                <a:tab pos="349885" algn="l"/>
              </a:tabLst>
            </a:pPr>
            <a:r>
              <a:rPr sz="2850" spc="30" dirty="0">
                <a:latin typeface="Microsoft JhengHei UI"/>
                <a:cs typeface="Microsoft JhengHei UI"/>
              </a:rPr>
              <a:t>这些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规则明确规定了</a:t>
            </a:r>
            <a:r>
              <a:rPr sz="2850" spc="30" dirty="0">
                <a:latin typeface="Microsoft JhengHei UI"/>
                <a:cs typeface="Microsoft JhengHei UI"/>
              </a:rPr>
              <a:t>所交换的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数据的格式</a:t>
            </a:r>
            <a:r>
              <a:rPr sz="2850" spc="30" dirty="0">
                <a:latin typeface="Microsoft JhengHei UI"/>
                <a:cs typeface="Microsoft JhengHei UI"/>
              </a:rPr>
              <a:t>以及有关的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同步问题</a:t>
            </a:r>
            <a:r>
              <a:rPr sz="2850" spc="25" dirty="0">
                <a:latin typeface="Microsoft JhengHei UI"/>
                <a:cs typeface="Microsoft JhengHei UI"/>
              </a:rPr>
              <a:t>（同 </a:t>
            </a:r>
            <a:r>
              <a:rPr sz="2850" spc="30" dirty="0">
                <a:latin typeface="Microsoft JhengHei UI"/>
                <a:cs typeface="Microsoft JhengHei UI"/>
              </a:rPr>
              <a:t>步含有时序的意思）；</a:t>
            </a:r>
            <a:endParaRPr sz="2850">
              <a:latin typeface="Microsoft JhengHei UI"/>
              <a:cs typeface="Microsoft JhengHei UI"/>
            </a:endParaRPr>
          </a:p>
          <a:p>
            <a:pPr marL="349250" marR="5080">
              <a:lnSpc>
                <a:spcPts val="4940"/>
              </a:lnSpc>
              <a:spcBef>
                <a:spcPts val="32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⽹络协议</a:t>
            </a:r>
            <a:r>
              <a:rPr sz="2850" spc="40" dirty="0">
                <a:latin typeface="Microsoft JhengHei UI"/>
                <a:cs typeface="Microsoft JhengHei UI"/>
              </a:rPr>
              <a:t> </a:t>
            </a:r>
            <a:r>
              <a:rPr sz="2850" spc="10" dirty="0">
                <a:latin typeface="Arial"/>
                <a:cs typeface="Arial"/>
              </a:rPr>
              <a:t>(network</a:t>
            </a:r>
            <a:r>
              <a:rPr sz="2850" spc="-35" dirty="0">
                <a:latin typeface="Arial"/>
                <a:cs typeface="Arial"/>
              </a:rPr>
              <a:t> </a:t>
            </a:r>
            <a:r>
              <a:rPr sz="2850" spc="10" dirty="0">
                <a:latin typeface="Arial"/>
                <a:cs typeface="Arial"/>
              </a:rPr>
              <a:t>protocol)</a:t>
            </a:r>
            <a:r>
              <a:rPr sz="2850" spc="10" dirty="0">
                <a:latin typeface="Microsoft JhengHei UI"/>
                <a:cs typeface="Microsoft JhengHei UI"/>
              </a:rPr>
              <a:t>，</a:t>
            </a:r>
            <a:r>
              <a:rPr sz="2850" spc="30" dirty="0">
                <a:latin typeface="Microsoft JhengHei UI"/>
                <a:cs typeface="Microsoft JhengHei UI"/>
              </a:rPr>
              <a:t>简称为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r>
              <a:rPr sz="2850" spc="30" dirty="0">
                <a:latin typeface="Microsoft JhengHei UI"/>
                <a:cs typeface="Microsoft JhengHei UI"/>
              </a:rPr>
              <a:t>，是为进⾏⽹络中的数据 交换⽽建⽴的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规则、标准或约定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⽹络体系结构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分层的概念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协议的概念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协议三要素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各层的功能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分层的优缺点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83584" y="6438711"/>
            <a:ext cx="13549325" cy="44907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81478" y="6815663"/>
            <a:ext cx="12753975" cy="3695065"/>
          </a:xfrm>
          <a:custGeom>
            <a:avLst/>
            <a:gdLst/>
            <a:ahLst/>
            <a:cxnLst/>
            <a:rect l="l" t="t" r="r" b="b"/>
            <a:pathLst>
              <a:path w="12753975" h="3695065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3438724"/>
                </a:lnTo>
                <a:lnTo>
                  <a:pt x="196" y="3489722"/>
                </a:lnTo>
                <a:lnTo>
                  <a:pt x="1569" y="3530850"/>
                </a:lnTo>
                <a:lnTo>
                  <a:pt x="12558" y="3589133"/>
                </a:lnTo>
                <a:lnTo>
                  <a:pt x="48870" y="3646132"/>
                </a:lnTo>
                <a:lnTo>
                  <a:pt x="105869" y="3682444"/>
                </a:lnTo>
                <a:lnTo>
                  <a:pt x="164152" y="3693433"/>
                </a:lnTo>
                <a:lnTo>
                  <a:pt x="205280" y="3694806"/>
                </a:lnTo>
                <a:lnTo>
                  <a:pt x="256278" y="3695002"/>
                </a:lnTo>
                <a:lnTo>
                  <a:pt x="12497263" y="3695002"/>
                </a:lnTo>
                <a:lnTo>
                  <a:pt x="12548259" y="3694806"/>
                </a:lnTo>
                <a:lnTo>
                  <a:pt x="12589384" y="3693433"/>
                </a:lnTo>
                <a:lnTo>
                  <a:pt x="12647667" y="3682444"/>
                </a:lnTo>
                <a:lnTo>
                  <a:pt x="12704668" y="3646132"/>
                </a:lnTo>
                <a:lnTo>
                  <a:pt x="12740983" y="3589133"/>
                </a:lnTo>
                <a:lnTo>
                  <a:pt x="12751969" y="3530850"/>
                </a:lnTo>
                <a:lnTo>
                  <a:pt x="12753342" y="3489722"/>
                </a:lnTo>
                <a:lnTo>
                  <a:pt x="12753538" y="3438724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81478" y="6815663"/>
            <a:ext cx="12753975" cy="3695065"/>
          </a:xfrm>
          <a:custGeom>
            <a:avLst/>
            <a:gdLst/>
            <a:ahLst/>
            <a:cxnLst/>
            <a:rect l="l" t="t" r="r" b="b"/>
            <a:pathLst>
              <a:path w="12753975" h="3695065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3438724"/>
                </a:lnTo>
                <a:lnTo>
                  <a:pt x="12753342" y="3489722"/>
                </a:lnTo>
                <a:lnTo>
                  <a:pt x="12751969" y="3530850"/>
                </a:lnTo>
                <a:lnTo>
                  <a:pt x="12740983" y="3589133"/>
                </a:lnTo>
                <a:lnTo>
                  <a:pt x="12704668" y="3646132"/>
                </a:lnTo>
                <a:lnTo>
                  <a:pt x="12647667" y="3682443"/>
                </a:lnTo>
                <a:lnTo>
                  <a:pt x="12589384" y="3693432"/>
                </a:lnTo>
                <a:lnTo>
                  <a:pt x="12548259" y="3694806"/>
                </a:lnTo>
                <a:lnTo>
                  <a:pt x="12497263" y="3695002"/>
                </a:lnTo>
                <a:lnTo>
                  <a:pt x="256278" y="3695002"/>
                </a:lnTo>
                <a:lnTo>
                  <a:pt x="205280" y="3694806"/>
                </a:lnTo>
                <a:lnTo>
                  <a:pt x="164152" y="3693432"/>
                </a:lnTo>
                <a:lnTo>
                  <a:pt x="105869" y="3682443"/>
                </a:lnTo>
                <a:lnTo>
                  <a:pt x="48870" y="3646132"/>
                </a:lnTo>
                <a:lnTo>
                  <a:pt x="12558" y="3589133"/>
                </a:lnTo>
                <a:lnTo>
                  <a:pt x="1569" y="3530850"/>
                </a:lnTo>
                <a:lnTo>
                  <a:pt x="196" y="3489722"/>
                </a:lnTo>
                <a:lnTo>
                  <a:pt x="0" y="3438724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062083" y="722557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98646" y="7166333"/>
            <a:ext cx="112522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例如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76210" y="845695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76210" y="907264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76210" y="968832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76210" y="7606110"/>
            <a:ext cx="5504180" cy="248856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360045" indent="-347345">
              <a:lnSpc>
                <a:spcPct val="100000"/>
              </a:lnSpc>
              <a:spcBef>
                <a:spcPts val="1520"/>
              </a:spcBef>
              <a:buSzPct val="75438"/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2850" spc="30" dirty="0">
                <a:latin typeface="Microsoft JhengHei UI"/>
                <a:cs typeface="Microsoft JhengHei UI"/>
              </a:rPr>
              <a:t>传统教学遵循的教学秩序；</a:t>
            </a:r>
            <a:endParaRPr sz="2850">
              <a:latin typeface="Microsoft JhengHei UI"/>
              <a:cs typeface="Microsoft JhengHei UI"/>
            </a:endParaRPr>
          </a:p>
          <a:p>
            <a:pPr marL="360045" marR="5080">
              <a:lnSpc>
                <a:spcPts val="4850"/>
              </a:lnSpc>
              <a:spcBef>
                <a:spcPts val="395"/>
              </a:spcBef>
            </a:pPr>
            <a:r>
              <a:rPr sz="2850" spc="25" dirty="0">
                <a:latin typeface="Microsoft JhengHei UI"/>
                <a:cs typeface="Microsoft JhengHei UI"/>
              </a:rPr>
              <a:t>⼈类社会⽣活遵循的法律法规； </a:t>
            </a:r>
            <a:r>
              <a:rPr sz="2850" spc="30" dirty="0">
                <a:latin typeface="Microsoft JhengHei UI"/>
                <a:cs typeface="Microsoft JhengHei UI"/>
              </a:rPr>
              <a:t>国际关系的基本准则；</a:t>
            </a:r>
            <a:endParaRPr sz="2850">
              <a:latin typeface="Microsoft JhengHei UI"/>
              <a:cs typeface="Microsoft JhengHei UI"/>
            </a:endParaRPr>
          </a:p>
          <a:p>
            <a:pPr marL="360045">
              <a:lnSpc>
                <a:spcPct val="100000"/>
              </a:lnSpc>
              <a:spcBef>
                <a:spcPts val="1030"/>
              </a:spcBef>
            </a:pPr>
            <a:r>
              <a:rPr sz="2850" spc="30" dirty="0">
                <a:latin typeface="Microsoft JhengHei UI"/>
                <a:cs typeface="Microsoft JhengHei UI"/>
              </a:rPr>
              <a:t>⼈与⼈之间交流的基本礼仪等。</a:t>
            </a:r>
            <a:endParaRPr sz="2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335" y="6686840"/>
            <a:ext cx="11946599" cy="3973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87229" y="7063792"/>
            <a:ext cx="11151235" cy="3177540"/>
          </a:xfrm>
          <a:custGeom>
            <a:avLst/>
            <a:gdLst/>
            <a:ahLst/>
            <a:cxnLst/>
            <a:rect l="l" t="t" r="r" b="b"/>
            <a:pathLst>
              <a:path w="11151235" h="3177540">
                <a:moveTo>
                  <a:pt x="10883106" y="0"/>
                </a:moveTo>
                <a:lnTo>
                  <a:pt x="267709" y="0"/>
                </a:lnTo>
                <a:lnTo>
                  <a:pt x="214436" y="204"/>
                </a:lnTo>
                <a:lnTo>
                  <a:pt x="171474" y="1639"/>
                </a:lnTo>
                <a:lnTo>
                  <a:pt x="110591" y="13118"/>
                </a:lnTo>
                <a:lnTo>
                  <a:pt x="51050" y="51050"/>
                </a:lnTo>
                <a:lnTo>
                  <a:pt x="13118" y="110591"/>
                </a:lnTo>
                <a:lnTo>
                  <a:pt x="1639" y="171475"/>
                </a:lnTo>
                <a:lnTo>
                  <a:pt x="204" y="214437"/>
                </a:lnTo>
                <a:lnTo>
                  <a:pt x="0" y="267710"/>
                </a:lnTo>
                <a:lnTo>
                  <a:pt x="0" y="2909787"/>
                </a:lnTo>
                <a:lnTo>
                  <a:pt x="204" y="2963060"/>
                </a:lnTo>
                <a:lnTo>
                  <a:pt x="1639" y="3006022"/>
                </a:lnTo>
                <a:lnTo>
                  <a:pt x="13118" y="3066905"/>
                </a:lnTo>
                <a:lnTo>
                  <a:pt x="51050" y="3126446"/>
                </a:lnTo>
                <a:lnTo>
                  <a:pt x="110591" y="3164377"/>
                </a:lnTo>
                <a:lnTo>
                  <a:pt x="171474" y="3175857"/>
                </a:lnTo>
                <a:lnTo>
                  <a:pt x="214436" y="3177291"/>
                </a:lnTo>
                <a:lnTo>
                  <a:pt x="267709" y="3177496"/>
                </a:lnTo>
                <a:lnTo>
                  <a:pt x="10883106" y="3177496"/>
                </a:lnTo>
                <a:lnTo>
                  <a:pt x="10936376" y="3177291"/>
                </a:lnTo>
                <a:lnTo>
                  <a:pt x="10979337" y="3175857"/>
                </a:lnTo>
                <a:lnTo>
                  <a:pt x="11040221" y="3164377"/>
                </a:lnTo>
                <a:lnTo>
                  <a:pt x="11099760" y="3126446"/>
                </a:lnTo>
                <a:lnTo>
                  <a:pt x="11137695" y="3066905"/>
                </a:lnTo>
                <a:lnTo>
                  <a:pt x="11149175" y="3006022"/>
                </a:lnTo>
                <a:lnTo>
                  <a:pt x="11150610" y="2963060"/>
                </a:lnTo>
                <a:lnTo>
                  <a:pt x="11150815" y="2909787"/>
                </a:lnTo>
                <a:lnTo>
                  <a:pt x="11150815" y="267710"/>
                </a:lnTo>
                <a:lnTo>
                  <a:pt x="11150610" y="214437"/>
                </a:lnTo>
                <a:lnTo>
                  <a:pt x="11149175" y="171475"/>
                </a:lnTo>
                <a:lnTo>
                  <a:pt x="11137695" y="110591"/>
                </a:lnTo>
                <a:lnTo>
                  <a:pt x="11099760" y="51050"/>
                </a:lnTo>
                <a:lnTo>
                  <a:pt x="11040221" y="13118"/>
                </a:lnTo>
                <a:lnTo>
                  <a:pt x="10979337" y="1639"/>
                </a:lnTo>
                <a:lnTo>
                  <a:pt x="10936376" y="204"/>
                </a:lnTo>
                <a:lnTo>
                  <a:pt x="108831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87229" y="7063792"/>
            <a:ext cx="11151235" cy="3177540"/>
          </a:xfrm>
          <a:custGeom>
            <a:avLst/>
            <a:gdLst/>
            <a:ahLst/>
            <a:cxnLst/>
            <a:rect l="l" t="t" r="r" b="b"/>
            <a:pathLst>
              <a:path w="11151235" h="3177540">
                <a:moveTo>
                  <a:pt x="267709" y="0"/>
                </a:moveTo>
                <a:lnTo>
                  <a:pt x="10883103" y="0"/>
                </a:lnTo>
                <a:lnTo>
                  <a:pt x="10936377" y="204"/>
                </a:lnTo>
                <a:lnTo>
                  <a:pt x="10979338" y="1639"/>
                </a:lnTo>
                <a:lnTo>
                  <a:pt x="11040218" y="13118"/>
                </a:lnTo>
                <a:lnTo>
                  <a:pt x="11099765" y="51050"/>
                </a:lnTo>
                <a:lnTo>
                  <a:pt x="11137692" y="110591"/>
                </a:lnTo>
                <a:lnTo>
                  <a:pt x="11149172" y="171474"/>
                </a:lnTo>
                <a:lnTo>
                  <a:pt x="11150607" y="214436"/>
                </a:lnTo>
                <a:lnTo>
                  <a:pt x="11150812" y="267709"/>
                </a:lnTo>
                <a:lnTo>
                  <a:pt x="11150812" y="2909786"/>
                </a:lnTo>
                <a:lnTo>
                  <a:pt x="11150607" y="2963060"/>
                </a:lnTo>
                <a:lnTo>
                  <a:pt x="11149172" y="3006022"/>
                </a:lnTo>
                <a:lnTo>
                  <a:pt x="11137692" y="3066905"/>
                </a:lnTo>
                <a:lnTo>
                  <a:pt x="11099765" y="3126446"/>
                </a:lnTo>
                <a:lnTo>
                  <a:pt x="11040218" y="3164377"/>
                </a:lnTo>
                <a:lnTo>
                  <a:pt x="10979338" y="3175857"/>
                </a:lnTo>
                <a:lnTo>
                  <a:pt x="10936377" y="3177291"/>
                </a:lnTo>
                <a:lnTo>
                  <a:pt x="10883103" y="3177496"/>
                </a:lnTo>
                <a:lnTo>
                  <a:pt x="267709" y="3177496"/>
                </a:lnTo>
                <a:lnTo>
                  <a:pt x="214436" y="3177291"/>
                </a:lnTo>
                <a:lnTo>
                  <a:pt x="171474" y="3175857"/>
                </a:lnTo>
                <a:lnTo>
                  <a:pt x="110591" y="3164377"/>
                </a:lnTo>
                <a:lnTo>
                  <a:pt x="51050" y="3126446"/>
                </a:lnTo>
                <a:lnTo>
                  <a:pt x="13118" y="3066905"/>
                </a:lnTo>
                <a:lnTo>
                  <a:pt x="1639" y="3006022"/>
                </a:lnTo>
                <a:lnTo>
                  <a:pt x="204" y="2963060"/>
                </a:lnTo>
                <a:lnTo>
                  <a:pt x="0" y="2909786"/>
                </a:lnTo>
                <a:lnTo>
                  <a:pt x="0" y="267709"/>
                </a:lnTo>
                <a:lnTo>
                  <a:pt x="204" y="214436"/>
                </a:lnTo>
                <a:lnTo>
                  <a:pt x="1639" y="171474"/>
                </a:lnTo>
                <a:lnTo>
                  <a:pt x="13118" y="110591"/>
                </a:lnTo>
                <a:lnTo>
                  <a:pt x="51050" y="51050"/>
                </a:lnTo>
                <a:lnTo>
                  <a:pt x="110591" y="13118"/>
                </a:lnTo>
                <a:lnTo>
                  <a:pt x="171474" y="1639"/>
                </a:lnTo>
                <a:lnTo>
                  <a:pt x="214436" y="204"/>
                </a:lnTo>
                <a:lnTo>
                  <a:pt x="267709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7270" y="1935298"/>
            <a:ext cx="17869560" cy="4811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15164" y="2312250"/>
            <a:ext cx="17073880" cy="4016375"/>
          </a:xfrm>
          <a:custGeom>
            <a:avLst/>
            <a:gdLst/>
            <a:ahLst/>
            <a:cxnLst/>
            <a:rect l="l" t="t" r="r" b="b"/>
            <a:pathLst>
              <a:path w="17073880" h="4016375">
                <a:moveTo>
                  <a:pt x="16806057" y="0"/>
                </a:moveTo>
                <a:lnTo>
                  <a:pt x="267710" y="0"/>
                </a:lnTo>
                <a:lnTo>
                  <a:pt x="214437" y="204"/>
                </a:lnTo>
                <a:lnTo>
                  <a:pt x="171475" y="1639"/>
                </a:lnTo>
                <a:lnTo>
                  <a:pt x="137350" y="5534"/>
                </a:lnTo>
                <a:lnTo>
                  <a:pt x="110591" y="13118"/>
                </a:lnTo>
                <a:lnTo>
                  <a:pt x="51050" y="51051"/>
                </a:lnTo>
                <a:lnTo>
                  <a:pt x="13118" y="110591"/>
                </a:lnTo>
                <a:lnTo>
                  <a:pt x="1639" y="171475"/>
                </a:lnTo>
                <a:lnTo>
                  <a:pt x="204" y="214437"/>
                </a:lnTo>
                <a:lnTo>
                  <a:pt x="0" y="267710"/>
                </a:lnTo>
                <a:lnTo>
                  <a:pt x="0" y="3748296"/>
                </a:lnTo>
                <a:lnTo>
                  <a:pt x="204" y="3801569"/>
                </a:lnTo>
                <a:lnTo>
                  <a:pt x="1639" y="3844532"/>
                </a:lnTo>
                <a:lnTo>
                  <a:pt x="13118" y="3905415"/>
                </a:lnTo>
                <a:lnTo>
                  <a:pt x="51050" y="3964956"/>
                </a:lnTo>
                <a:lnTo>
                  <a:pt x="110591" y="4002887"/>
                </a:lnTo>
                <a:lnTo>
                  <a:pt x="171475" y="4014366"/>
                </a:lnTo>
                <a:lnTo>
                  <a:pt x="214437" y="4015801"/>
                </a:lnTo>
                <a:lnTo>
                  <a:pt x="267710" y="4016006"/>
                </a:lnTo>
                <a:lnTo>
                  <a:pt x="16806057" y="4016006"/>
                </a:lnTo>
                <a:lnTo>
                  <a:pt x="16859333" y="4015801"/>
                </a:lnTo>
                <a:lnTo>
                  <a:pt x="16902298" y="4014366"/>
                </a:lnTo>
                <a:lnTo>
                  <a:pt x="16963184" y="4002887"/>
                </a:lnTo>
                <a:lnTo>
                  <a:pt x="17022721" y="3964956"/>
                </a:lnTo>
                <a:lnTo>
                  <a:pt x="17060647" y="3905415"/>
                </a:lnTo>
                <a:lnTo>
                  <a:pt x="17072127" y="3844532"/>
                </a:lnTo>
                <a:lnTo>
                  <a:pt x="17073562" y="3801569"/>
                </a:lnTo>
                <a:lnTo>
                  <a:pt x="17073767" y="3748296"/>
                </a:lnTo>
                <a:lnTo>
                  <a:pt x="17073767" y="267710"/>
                </a:lnTo>
                <a:lnTo>
                  <a:pt x="17073562" y="214437"/>
                </a:lnTo>
                <a:lnTo>
                  <a:pt x="17072127" y="171475"/>
                </a:lnTo>
                <a:lnTo>
                  <a:pt x="17060647" y="110591"/>
                </a:lnTo>
                <a:lnTo>
                  <a:pt x="17022721" y="51051"/>
                </a:lnTo>
                <a:lnTo>
                  <a:pt x="16963184" y="13118"/>
                </a:lnTo>
                <a:lnTo>
                  <a:pt x="16902298" y="1639"/>
                </a:lnTo>
                <a:lnTo>
                  <a:pt x="16859333" y="204"/>
                </a:lnTo>
                <a:lnTo>
                  <a:pt x="168060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5164" y="2312249"/>
            <a:ext cx="17073880" cy="4016375"/>
          </a:xfrm>
          <a:custGeom>
            <a:avLst/>
            <a:gdLst/>
            <a:ahLst/>
            <a:cxnLst/>
            <a:rect l="l" t="t" r="r" b="b"/>
            <a:pathLst>
              <a:path w="17073880" h="4016375">
                <a:moveTo>
                  <a:pt x="267709" y="0"/>
                </a:moveTo>
                <a:lnTo>
                  <a:pt x="16806064" y="0"/>
                </a:lnTo>
                <a:lnTo>
                  <a:pt x="16859334" y="204"/>
                </a:lnTo>
                <a:lnTo>
                  <a:pt x="16902295" y="1639"/>
                </a:lnTo>
                <a:lnTo>
                  <a:pt x="16963179" y="13118"/>
                </a:lnTo>
                <a:lnTo>
                  <a:pt x="17022718" y="51050"/>
                </a:lnTo>
                <a:lnTo>
                  <a:pt x="17060653" y="110591"/>
                </a:lnTo>
                <a:lnTo>
                  <a:pt x="17072133" y="171474"/>
                </a:lnTo>
                <a:lnTo>
                  <a:pt x="17073568" y="214436"/>
                </a:lnTo>
                <a:lnTo>
                  <a:pt x="17073773" y="267709"/>
                </a:lnTo>
                <a:lnTo>
                  <a:pt x="17073773" y="3748296"/>
                </a:lnTo>
                <a:lnTo>
                  <a:pt x="17073568" y="3801569"/>
                </a:lnTo>
                <a:lnTo>
                  <a:pt x="17072133" y="3844531"/>
                </a:lnTo>
                <a:lnTo>
                  <a:pt x="17060653" y="3905415"/>
                </a:lnTo>
                <a:lnTo>
                  <a:pt x="17022718" y="3964955"/>
                </a:lnTo>
                <a:lnTo>
                  <a:pt x="16963179" y="4002887"/>
                </a:lnTo>
                <a:lnTo>
                  <a:pt x="16902295" y="4014366"/>
                </a:lnTo>
                <a:lnTo>
                  <a:pt x="16859334" y="4015801"/>
                </a:lnTo>
                <a:lnTo>
                  <a:pt x="16806064" y="4016006"/>
                </a:lnTo>
                <a:lnTo>
                  <a:pt x="267709" y="4016006"/>
                </a:lnTo>
                <a:lnTo>
                  <a:pt x="214436" y="4015801"/>
                </a:lnTo>
                <a:lnTo>
                  <a:pt x="171474" y="4014366"/>
                </a:lnTo>
                <a:lnTo>
                  <a:pt x="110591" y="4002887"/>
                </a:lnTo>
                <a:lnTo>
                  <a:pt x="51050" y="3964955"/>
                </a:lnTo>
                <a:lnTo>
                  <a:pt x="13118" y="3905415"/>
                </a:lnTo>
                <a:lnTo>
                  <a:pt x="1639" y="3844531"/>
                </a:lnTo>
                <a:lnTo>
                  <a:pt x="204" y="3801569"/>
                </a:lnTo>
                <a:lnTo>
                  <a:pt x="0" y="3748296"/>
                </a:lnTo>
                <a:lnTo>
                  <a:pt x="0" y="267709"/>
                </a:lnTo>
                <a:lnTo>
                  <a:pt x="204" y="214436"/>
                </a:lnTo>
                <a:lnTo>
                  <a:pt x="1639" y="171474"/>
                </a:lnTo>
                <a:lnTo>
                  <a:pt x="13118" y="110591"/>
                </a:lnTo>
                <a:lnTo>
                  <a:pt x="51050" y="51050"/>
                </a:lnTo>
                <a:lnTo>
                  <a:pt x="110591" y="13118"/>
                </a:lnTo>
                <a:lnTo>
                  <a:pt x="171474" y="1639"/>
                </a:lnTo>
                <a:lnTo>
                  <a:pt x="214436" y="204"/>
                </a:lnTo>
                <a:lnTo>
                  <a:pt x="267709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85877" y="2835484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85877" y="3463161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85877" y="409084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5877" y="532221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44878" y="2588341"/>
            <a:ext cx="15351760" cy="3140075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语法</a:t>
            </a:r>
            <a:r>
              <a:rPr sz="2850" spc="80" dirty="0">
                <a:latin typeface="Microsoft JhengHei UI"/>
                <a:cs typeface="Microsoft JhengHei UI"/>
              </a:rPr>
              <a:t>：数据与控制信息的结构或格式，解决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交换信息的格式</a:t>
            </a:r>
            <a:r>
              <a:rPr sz="2850" spc="30" dirty="0">
                <a:latin typeface="Microsoft JhengHei UI"/>
                <a:cs typeface="Microsoft JhengHei UI"/>
              </a:rPr>
              <a:t>问题。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语义</a:t>
            </a:r>
            <a:r>
              <a:rPr sz="2850" spc="80" dirty="0">
                <a:latin typeface="Microsoft JhengHei UI"/>
                <a:cs typeface="Microsoft JhengHei UI"/>
              </a:rPr>
              <a:t>：需要发出何种控制信息，完成何种动作以及做出何种响应。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解决做什么</a:t>
            </a:r>
            <a:r>
              <a:rPr sz="2850" spc="30" dirty="0">
                <a:latin typeface="Microsoft JhengHei UI"/>
                <a:cs typeface="Microsoft JhengHei UI"/>
              </a:rPr>
              <a:t>的问题。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1800"/>
              </a:lnSpc>
              <a:spcBef>
                <a:spcPts val="95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同步</a:t>
            </a:r>
            <a:r>
              <a:rPr sz="2850" spc="80" dirty="0">
                <a:latin typeface="Microsoft JhengHei UI"/>
                <a:cs typeface="Microsoft JhengHei UI"/>
              </a:rPr>
              <a:t>：事件实现顺序的详细说明。什么时间什么条件下做某⼀特定操作的规定，解决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先做什么 后做什么</a:t>
            </a:r>
            <a:r>
              <a:rPr sz="2850" spc="30" dirty="0">
                <a:latin typeface="Microsoft JhengHei UI"/>
                <a:cs typeface="Microsoft JhengHei UI"/>
              </a:rPr>
              <a:t>的问题。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注意很多条件是</a:t>
            </a:r>
            <a:r>
              <a:rPr sz="2850" spc="30" dirty="0">
                <a:latin typeface="Microsoft JhengHei UI"/>
                <a:cs typeface="Microsoft JhengHei UI"/>
              </a:rPr>
              <a:t>不可预测</a:t>
            </a:r>
            <a:r>
              <a:rPr sz="2850" spc="80" dirty="0">
                <a:latin typeface="Microsoft JhengHei UI"/>
                <a:cs typeface="Microsoft JhengHei UI"/>
              </a:rPr>
              <a:t>的，不可能有⼗全⼗美的协议。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764911" y="7994834"/>
            <a:ext cx="3795395" cy="1198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165" marR="5080" indent="-419100">
              <a:lnSpc>
                <a:spcPct val="116599"/>
              </a:lnSpc>
              <a:spcBef>
                <a:spcPts val="100"/>
              </a:spcBef>
            </a:pPr>
            <a:r>
              <a:rPr sz="3300" spc="-5" dirty="0">
                <a:latin typeface="Microsoft JhengHei UI"/>
                <a:cs typeface="Microsoft JhengHei UI"/>
              </a:rPr>
              <a:t>什么时间，什么形式 做什么固定操作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45911" y="7541004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38569" y="7481761"/>
            <a:ext cx="259080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例如课堂上课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60038" y="877238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60038" y="938806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60038" y="7921538"/>
            <a:ext cx="9946640" cy="18726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5130" marR="737870" indent="-392430">
              <a:lnSpc>
                <a:spcPct val="1418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25" dirty="0">
                <a:latin typeface="Microsoft JhengHei UI"/>
                <a:cs typeface="Microsoft JhengHei UI"/>
              </a:rPr>
              <a:t>语法：中⽂授课，教师与学⽣按中⽂语法结构交换信息 </a:t>
            </a:r>
            <a:r>
              <a:rPr sz="2850" spc="30" dirty="0">
                <a:latin typeface="Microsoft JhengHei UI"/>
                <a:cs typeface="Microsoft JhengHei UI"/>
              </a:rPr>
              <a:t>语义：交换的信息中各字段的含义</a:t>
            </a:r>
            <a:endParaRPr sz="2850">
              <a:latin typeface="Microsoft JhengHei UI"/>
              <a:cs typeface="Microsoft JhengHei UI"/>
            </a:endParaRPr>
          </a:p>
          <a:p>
            <a:pPr marL="405130">
              <a:lnSpc>
                <a:spcPct val="100000"/>
              </a:lnSpc>
              <a:spcBef>
                <a:spcPts val="1430"/>
              </a:spcBef>
            </a:pPr>
            <a:r>
              <a:rPr sz="2850" spc="30" dirty="0">
                <a:latin typeface="Microsoft JhengHei UI"/>
                <a:cs typeface="Microsoft JhengHei UI"/>
              </a:rPr>
              <a:t>同步：教师讲，学⽣听；教师问，学⽣答；学⽣问教师答。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665992" y="714607"/>
            <a:ext cx="1677225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⽹络协议（计算机⽹络的不可缺少的组成部分）的三个组成要素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549325" cy="45155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753975" cy="3719829"/>
          </a:xfrm>
          <a:custGeom>
            <a:avLst/>
            <a:gdLst/>
            <a:ahLst/>
            <a:cxnLst/>
            <a:rect l="l" t="t" r="r" b="b"/>
            <a:pathLst>
              <a:path w="12753975" h="3719829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3463461"/>
                </a:lnTo>
                <a:lnTo>
                  <a:pt x="196" y="3514459"/>
                </a:lnTo>
                <a:lnTo>
                  <a:pt x="1569" y="3555586"/>
                </a:lnTo>
                <a:lnTo>
                  <a:pt x="12558" y="3613870"/>
                </a:lnTo>
                <a:lnTo>
                  <a:pt x="48870" y="3670868"/>
                </a:lnTo>
                <a:lnTo>
                  <a:pt x="105869" y="3707180"/>
                </a:lnTo>
                <a:lnTo>
                  <a:pt x="164152" y="3718169"/>
                </a:lnTo>
                <a:lnTo>
                  <a:pt x="205280" y="3719542"/>
                </a:lnTo>
                <a:lnTo>
                  <a:pt x="256278" y="3719739"/>
                </a:lnTo>
                <a:lnTo>
                  <a:pt x="12497263" y="3719739"/>
                </a:lnTo>
                <a:lnTo>
                  <a:pt x="12548259" y="3719542"/>
                </a:lnTo>
                <a:lnTo>
                  <a:pt x="12589384" y="3718169"/>
                </a:lnTo>
                <a:lnTo>
                  <a:pt x="12647667" y="3707180"/>
                </a:lnTo>
                <a:lnTo>
                  <a:pt x="12704668" y="3670868"/>
                </a:lnTo>
                <a:lnTo>
                  <a:pt x="12740983" y="3613870"/>
                </a:lnTo>
                <a:lnTo>
                  <a:pt x="12751969" y="3555586"/>
                </a:lnTo>
                <a:lnTo>
                  <a:pt x="12753342" y="3514459"/>
                </a:lnTo>
                <a:lnTo>
                  <a:pt x="12753538" y="3463461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753975" cy="3719829"/>
          </a:xfrm>
          <a:custGeom>
            <a:avLst/>
            <a:gdLst/>
            <a:ahLst/>
            <a:cxnLst/>
            <a:rect l="l" t="t" r="r" b="b"/>
            <a:pathLst>
              <a:path w="12753975" h="3719829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3463461"/>
                </a:lnTo>
                <a:lnTo>
                  <a:pt x="12753342" y="3514459"/>
                </a:lnTo>
                <a:lnTo>
                  <a:pt x="12751969" y="3555586"/>
                </a:lnTo>
                <a:lnTo>
                  <a:pt x="12740983" y="3613870"/>
                </a:lnTo>
                <a:lnTo>
                  <a:pt x="12704668" y="3670868"/>
                </a:lnTo>
                <a:lnTo>
                  <a:pt x="12647667" y="3707180"/>
                </a:lnTo>
                <a:lnTo>
                  <a:pt x="12589384" y="3718169"/>
                </a:lnTo>
                <a:lnTo>
                  <a:pt x="12548259" y="3719542"/>
                </a:lnTo>
                <a:lnTo>
                  <a:pt x="12497263" y="3719739"/>
                </a:lnTo>
                <a:lnTo>
                  <a:pt x="256278" y="3719739"/>
                </a:lnTo>
                <a:lnTo>
                  <a:pt x="205280" y="3719542"/>
                </a:lnTo>
                <a:lnTo>
                  <a:pt x="164152" y="3718169"/>
                </a:lnTo>
                <a:lnTo>
                  <a:pt x="105869" y="3707180"/>
                </a:lnTo>
                <a:lnTo>
                  <a:pt x="48870" y="3670868"/>
                </a:lnTo>
                <a:lnTo>
                  <a:pt x="12558" y="3613870"/>
                </a:lnTo>
                <a:lnTo>
                  <a:pt x="1569" y="3555586"/>
                </a:lnTo>
                <a:lnTo>
                  <a:pt x="196" y="3514459"/>
                </a:lnTo>
                <a:lnTo>
                  <a:pt x="0" y="3463461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46010" y="714607"/>
            <a:ext cx="421259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协议的两种形式</a:t>
            </a:r>
          </a:p>
        </p:txBody>
      </p:sp>
      <p:sp>
        <p:nvSpPr>
          <p:cNvPr id="6" name="object 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62083" y="2751349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2083" y="3454993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62083" y="4158636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54741" y="2490080"/>
            <a:ext cx="10915650" cy="284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17775">
              <a:lnSpc>
                <a:spcPct val="139900"/>
              </a:lnSpc>
              <a:spcBef>
                <a:spcPts val="100"/>
              </a:spcBef>
            </a:pPr>
            <a:r>
              <a:rPr sz="3300" spc="-5" dirty="0">
                <a:latin typeface="Microsoft JhengHei UI"/>
                <a:cs typeface="Microsoft JhengHei UI"/>
              </a:rPr>
              <a:t>⼀种是使⽤便于⼈来阅读和理解的</a:t>
            </a: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⽂字描述</a:t>
            </a:r>
            <a:r>
              <a:rPr sz="3300" spc="-5" dirty="0">
                <a:latin typeface="Microsoft JhengHei UI"/>
                <a:cs typeface="Microsoft JhengHei UI"/>
              </a:rPr>
              <a:t>。 另⼀种是使⽤让计算机能够理解的程序代码。</a:t>
            </a:r>
            <a:endParaRPr sz="3300">
              <a:latin typeface="Microsoft JhengHei UI"/>
              <a:cs typeface="Microsoft JhengHei UI"/>
            </a:endParaRPr>
          </a:p>
          <a:p>
            <a:pPr marL="12700" marR="5080">
              <a:lnSpc>
                <a:spcPct val="139900"/>
              </a:lnSpc>
            </a:pPr>
            <a:r>
              <a:rPr sz="3300" spc="-5" dirty="0">
                <a:latin typeface="Microsoft JhengHei UI"/>
                <a:cs typeface="Microsoft JhengHei UI"/>
              </a:rPr>
              <a:t>这两种不同形式的协议都必须能够对⽹络上信息交换过程做 出</a:t>
            </a: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精确的解释</a:t>
            </a:r>
            <a:r>
              <a:rPr sz="3300" spc="-5" dirty="0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9077" y="2690343"/>
            <a:ext cx="4027170" cy="67195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⽹络体系结构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分层的概念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协议三要素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协议的形式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各层的功能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分层的优缺点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5905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5110480"/>
          </a:xfrm>
          <a:custGeom>
            <a:avLst/>
            <a:gdLst/>
            <a:ahLst/>
            <a:cxnLst/>
            <a:rect l="l" t="t" r="r" b="b"/>
            <a:pathLst>
              <a:path w="12963525" h="511048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851908"/>
                </a:lnTo>
                <a:lnTo>
                  <a:pt x="197" y="4903278"/>
                </a:lnTo>
                <a:lnTo>
                  <a:pt x="1581" y="4944705"/>
                </a:lnTo>
                <a:lnTo>
                  <a:pt x="12649" y="5003414"/>
                </a:lnTo>
                <a:lnTo>
                  <a:pt x="49226" y="5060827"/>
                </a:lnTo>
                <a:lnTo>
                  <a:pt x="106640" y="5097403"/>
                </a:lnTo>
                <a:lnTo>
                  <a:pt x="165348" y="5108472"/>
                </a:lnTo>
                <a:lnTo>
                  <a:pt x="206776" y="5109856"/>
                </a:lnTo>
                <a:lnTo>
                  <a:pt x="258146" y="5110053"/>
                </a:lnTo>
                <a:lnTo>
                  <a:pt x="12705299" y="5110053"/>
                </a:lnTo>
                <a:lnTo>
                  <a:pt x="12756671" y="5109856"/>
                </a:lnTo>
                <a:lnTo>
                  <a:pt x="12798099" y="5108472"/>
                </a:lnTo>
                <a:lnTo>
                  <a:pt x="12856802" y="5097403"/>
                </a:lnTo>
                <a:lnTo>
                  <a:pt x="12914218" y="5060827"/>
                </a:lnTo>
                <a:lnTo>
                  <a:pt x="12950799" y="5003414"/>
                </a:lnTo>
                <a:lnTo>
                  <a:pt x="12961867" y="4944705"/>
                </a:lnTo>
                <a:lnTo>
                  <a:pt x="12963250" y="4903278"/>
                </a:lnTo>
                <a:lnTo>
                  <a:pt x="12963448" y="485190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5110480"/>
          </a:xfrm>
          <a:custGeom>
            <a:avLst/>
            <a:gdLst/>
            <a:ahLst/>
            <a:cxnLst/>
            <a:rect l="l" t="t" r="r" b="b"/>
            <a:pathLst>
              <a:path w="12963525" h="511048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851908"/>
                </a:lnTo>
                <a:lnTo>
                  <a:pt x="12963250" y="4903278"/>
                </a:lnTo>
                <a:lnTo>
                  <a:pt x="12961867" y="4944705"/>
                </a:lnTo>
                <a:lnTo>
                  <a:pt x="12950799" y="5003414"/>
                </a:lnTo>
                <a:lnTo>
                  <a:pt x="12914218" y="5060827"/>
                </a:lnTo>
                <a:lnTo>
                  <a:pt x="12856802" y="5097403"/>
                </a:lnTo>
                <a:lnTo>
                  <a:pt x="12798099" y="5108472"/>
                </a:lnTo>
                <a:lnTo>
                  <a:pt x="12756671" y="5109856"/>
                </a:lnTo>
                <a:lnTo>
                  <a:pt x="12705299" y="5110053"/>
                </a:lnTo>
                <a:lnTo>
                  <a:pt x="258145" y="5110053"/>
                </a:lnTo>
                <a:lnTo>
                  <a:pt x="206775" y="5109856"/>
                </a:lnTo>
                <a:lnTo>
                  <a:pt x="165348" y="5108472"/>
                </a:lnTo>
                <a:lnTo>
                  <a:pt x="106640" y="5097403"/>
                </a:lnTo>
                <a:lnTo>
                  <a:pt x="49226" y="5060827"/>
                </a:lnTo>
                <a:lnTo>
                  <a:pt x="12650" y="5003414"/>
                </a:lnTo>
                <a:lnTo>
                  <a:pt x="1581" y="4944705"/>
                </a:lnTo>
                <a:lnTo>
                  <a:pt x="197" y="4903278"/>
                </a:lnTo>
                <a:lnTo>
                  <a:pt x="0" y="485190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86048" y="2777962"/>
            <a:ext cx="13017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dirty="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78706" y="2716034"/>
            <a:ext cx="945959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65" dirty="0">
                <a:latin typeface="Arial"/>
                <a:cs typeface="Arial"/>
              </a:rPr>
              <a:t>1974</a:t>
            </a:r>
            <a:r>
              <a:rPr sz="3100" spc="80" dirty="0">
                <a:latin typeface="Microsoft JhengHei UI"/>
                <a:cs typeface="Microsoft JhengHei UI"/>
              </a:rPr>
              <a:t>年，⽹际互联协议</a:t>
            </a:r>
            <a:r>
              <a:rPr sz="3100" spc="65" dirty="0">
                <a:solidFill>
                  <a:srgbClr val="FF2600"/>
                </a:solidFill>
                <a:latin typeface="Arial"/>
                <a:cs typeface="Arial"/>
              </a:rPr>
              <a:t>IP</a:t>
            </a:r>
            <a:r>
              <a:rPr sz="310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和传输控制协议</a:t>
            </a:r>
            <a:r>
              <a:rPr sz="3100" spc="75" dirty="0">
                <a:solidFill>
                  <a:srgbClr val="FF2600"/>
                </a:solidFill>
                <a:latin typeface="Arial"/>
                <a:cs typeface="Arial"/>
              </a:rPr>
              <a:t>TCP</a:t>
            </a:r>
            <a:r>
              <a:rPr sz="3100" spc="80" dirty="0">
                <a:latin typeface="Microsoft JhengHei UI"/>
                <a:cs typeface="Microsoft JhengHei UI"/>
              </a:rPr>
              <a:t>问世：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00174" y="3456927"/>
            <a:ext cx="13017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dirty="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0174" y="4814858"/>
            <a:ext cx="13017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dirty="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92832" y="3193507"/>
            <a:ext cx="10749280" cy="27412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3700"/>
              </a:lnSpc>
              <a:spcBef>
                <a:spcPts val="90"/>
              </a:spcBef>
            </a:pPr>
            <a:r>
              <a:rPr sz="3100" spc="65" dirty="0">
                <a:latin typeface="Arial"/>
                <a:cs typeface="Arial"/>
              </a:rPr>
              <a:t>1972</a:t>
            </a:r>
            <a:r>
              <a:rPr sz="3100" spc="25" dirty="0">
                <a:latin typeface="Microsoft JhengHei UI"/>
                <a:cs typeface="Microsoft JhengHei UI"/>
              </a:rPr>
              <a:t>年</a:t>
            </a:r>
            <a:r>
              <a:rPr sz="3100" spc="250" dirty="0">
                <a:latin typeface="Microsoft JhengHei UI"/>
                <a:cs typeface="Microsoft JhengHei UI"/>
              </a:rPr>
              <a:t> </a:t>
            </a:r>
            <a:r>
              <a:rPr sz="3100" spc="55" dirty="0">
                <a:latin typeface="Arial"/>
                <a:cs typeface="Arial"/>
              </a:rPr>
              <a:t>Robert</a:t>
            </a:r>
            <a:r>
              <a:rPr sz="3100" spc="155" dirty="0">
                <a:latin typeface="Arial"/>
                <a:cs typeface="Arial"/>
              </a:rPr>
              <a:t> </a:t>
            </a:r>
            <a:r>
              <a:rPr sz="3100" spc="75" dirty="0">
                <a:latin typeface="Arial"/>
                <a:cs typeface="Arial"/>
              </a:rPr>
              <a:t>Kahn</a:t>
            </a:r>
            <a:r>
              <a:rPr sz="3100" spc="80" dirty="0">
                <a:latin typeface="Microsoft JhengHei UI"/>
                <a:cs typeface="Microsoft JhengHei UI"/>
              </a:rPr>
              <a:t>来</a:t>
            </a:r>
            <a:r>
              <a:rPr sz="3100" spc="25" dirty="0">
                <a:latin typeface="Microsoft JhengHei UI"/>
                <a:cs typeface="Microsoft JhengHei UI"/>
              </a:rPr>
              <a:t>到</a:t>
            </a:r>
            <a:r>
              <a:rPr sz="3100" spc="65" dirty="0">
                <a:latin typeface="Microsoft JhengHei UI"/>
                <a:cs typeface="Microsoft JhengHei UI"/>
              </a:rPr>
              <a:t> </a:t>
            </a:r>
            <a:r>
              <a:rPr sz="3100" spc="0" dirty="0">
                <a:latin typeface="Arial"/>
                <a:cs typeface="Arial"/>
              </a:rPr>
              <a:t>ARPA</a:t>
            </a:r>
            <a:r>
              <a:rPr sz="3100" spc="-15" dirty="0">
                <a:latin typeface="Arial"/>
                <a:cs typeface="Arial"/>
              </a:rPr>
              <a:t> </a:t>
            </a:r>
            <a:r>
              <a:rPr sz="3100" spc="80" dirty="0">
                <a:latin typeface="Microsoft JhengHei UI"/>
                <a:cs typeface="Microsoft JhengHei UI"/>
              </a:rPr>
              <a:t>，提出了开放式⽹络框架，  出</a:t>
            </a:r>
            <a:r>
              <a:rPr sz="3100" spc="25" dirty="0">
                <a:latin typeface="Microsoft JhengHei UI"/>
                <a:cs typeface="Microsoft JhengHei UI"/>
              </a:rPr>
              <a:t>现</a:t>
            </a:r>
            <a:r>
              <a:rPr sz="3100" spc="150" dirty="0">
                <a:latin typeface="Microsoft JhengHei UI"/>
                <a:cs typeface="Microsoft JhengHei UI"/>
              </a:rPr>
              <a:t> </a:t>
            </a:r>
            <a:r>
              <a:rPr sz="3100" spc="60" dirty="0">
                <a:latin typeface="Arial"/>
                <a:cs typeface="Arial"/>
              </a:rPr>
              <a:t>TCP/IP</a:t>
            </a:r>
            <a:r>
              <a:rPr sz="3100" spc="60" dirty="0">
                <a:latin typeface="Microsoft JhengHei UI"/>
                <a:cs typeface="Microsoft JhengHei UI"/>
              </a:rPr>
              <a:t>；</a:t>
            </a:r>
            <a:endParaRPr sz="3100">
              <a:latin typeface="Microsoft JhengHei UI"/>
              <a:cs typeface="Microsoft JhengHei UI"/>
            </a:endParaRPr>
          </a:p>
          <a:p>
            <a:pPr marL="12700" marR="29209">
              <a:lnSpc>
                <a:spcPct val="143700"/>
              </a:lnSpc>
              <a:spcBef>
                <a:spcPts val="5"/>
              </a:spcBef>
            </a:pPr>
            <a:r>
              <a:rPr sz="3100" spc="80" dirty="0">
                <a:latin typeface="Microsoft JhengHei UI"/>
                <a:cs typeface="Microsoft JhengHei UI"/>
              </a:rPr>
              <a:t>温顿</a:t>
            </a:r>
            <a:r>
              <a:rPr sz="3100" spc="60" dirty="0">
                <a:latin typeface="Arial"/>
                <a:cs typeface="Arial"/>
              </a:rPr>
              <a:t>•</a:t>
            </a:r>
            <a:r>
              <a:rPr sz="3100" spc="80" dirty="0">
                <a:latin typeface="Microsoft JhengHei UI"/>
                <a:cs typeface="Microsoft JhengHei UI"/>
              </a:rPr>
              <a:t>瑟夫提出的想法：在每个⽹络内部各⾃使⽤⾃⼰的通讯 协议，在和其它⽹络通信时使</a:t>
            </a:r>
            <a:r>
              <a:rPr sz="3100" spc="25" dirty="0">
                <a:latin typeface="Microsoft JhengHei UI"/>
                <a:cs typeface="Microsoft JhengHei UI"/>
              </a:rPr>
              <a:t>⽤</a:t>
            </a:r>
            <a:r>
              <a:rPr sz="3100" spc="155" dirty="0">
                <a:latin typeface="Microsoft JhengHei UI"/>
                <a:cs typeface="Microsoft JhengHei UI"/>
              </a:rPr>
              <a:t> </a:t>
            </a:r>
            <a:r>
              <a:rPr sz="3100" spc="65" dirty="0">
                <a:latin typeface="Arial"/>
                <a:cs typeface="Arial"/>
              </a:rPr>
              <a:t>TCP/IP</a:t>
            </a:r>
            <a:r>
              <a:rPr sz="3100" spc="80" dirty="0">
                <a:latin typeface="Microsoft JhengHei UI"/>
                <a:cs typeface="Microsoft JhengHei UI"/>
              </a:rPr>
              <a:t>协</a:t>
            </a:r>
            <a:r>
              <a:rPr sz="3100" spc="25" dirty="0">
                <a:latin typeface="Microsoft JhengHei UI"/>
                <a:cs typeface="Microsoft JhengHei UI"/>
              </a:rPr>
              <a:t>议</a:t>
            </a:r>
            <a:r>
              <a:rPr sz="3100" spc="215" dirty="0">
                <a:latin typeface="Microsoft JhengHei UI"/>
                <a:cs typeface="Microsoft JhengHei UI"/>
              </a:rPr>
              <a:t> </a:t>
            </a:r>
            <a:r>
              <a:rPr sz="3100" spc="25" dirty="0">
                <a:latin typeface="Microsoft JhengHei UI"/>
                <a:cs typeface="Microsoft JhengHei UI"/>
              </a:rPr>
              <a:t>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86048" y="6172789"/>
            <a:ext cx="13017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dirty="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78706" y="6110861"/>
            <a:ext cx="827278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65" dirty="0">
                <a:latin typeface="Arial"/>
                <a:cs typeface="Arial"/>
              </a:rPr>
              <a:t>1983</a:t>
            </a:r>
            <a:r>
              <a:rPr sz="3100" spc="80" dirty="0">
                <a:latin typeface="Microsoft JhengHei UI"/>
                <a:cs typeface="Microsoft JhengHei UI"/>
              </a:rPr>
              <a:t>年</a:t>
            </a:r>
            <a:r>
              <a:rPr sz="3100" spc="25" dirty="0">
                <a:latin typeface="Microsoft JhengHei UI"/>
                <a:cs typeface="Microsoft JhengHei UI"/>
              </a:rPr>
              <a:t>，</a:t>
            </a:r>
            <a:r>
              <a:rPr sz="3100" spc="25" dirty="0">
                <a:latin typeface="Arial"/>
                <a:cs typeface="Arial"/>
              </a:rPr>
              <a:t>ARPA</a:t>
            </a:r>
            <a:r>
              <a:rPr sz="3100" spc="80" dirty="0">
                <a:latin typeface="Microsoft JhengHei UI"/>
                <a:cs typeface="Microsoft JhengHei UI"/>
              </a:rPr>
              <a:t>从</a:t>
            </a:r>
            <a:r>
              <a:rPr sz="3100" spc="75" dirty="0">
                <a:solidFill>
                  <a:srgbClr val="FF2600"/>
                </a:solidFill>
                <a:latin typeface="Arial"/>
                <a:cs typeface="Arial"/>
              </a:rPr>
              <a:t>NCP</a:t>
            </a:r>
            <a:r>
              <a:rPr sz="310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协议换成</a:t>
            </a:r>
            <a:r>
              <a:rPr sz="3100" spc="65" dirty="0">
                <a:solidFill>
                  <a:srgbClr val="FF2600"/>
                </a:solidFill>
                <a:latin typeface="Arial"/>
                <a:cs typeface="Arial"/>
              </a:rPr>
              <a:t>TCP/IP</a:t>
            </a:r>
            <a:r>
              <a:rPr sz="310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r>
              <a:rPr sz="3100" spc="25" dirty="0">
                <a:latin typeface="Microsoft JhengHei UI"/>
                <a:cs typeface="Microsoft JhengHei UI"/>
              </a:rPr>
              <a:t>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591923" y="706985"/>
            <a:ext cx="1292034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互联⽹络发展史第⼀阶段</a:t>
            </a:r>
            <a:r>
              <a:rPr spc="-25" dirty="0"/>
              <a:t>：</a:t>
            </a:r>
            <a:r>
              <a:rPr spc="-25" dirty="0">
                <a:latin typeface="Lucida Sans"/>
                <a:cs typeface="Lucida Sans"/>
              </a:rPr>
              <a:t>ARPAnet</a:t>
            </a:r>
            <a:r>
              <a:rPr spc="100" dirty="0"/>
              <a:t>变为</a:t>
            </a:r>
            <a:r>
              <a:rPr spc="-80" dirty="0">
                <a:latin typeface="Lucida Sans"/>
                <a:cs typeface="Lucida Sans"/>
              </a:rPr>
              <a:t>Internet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787372" y="7761603"/>
            <a:ext cx="11474450" cy="137604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50" spc="5" dirty="0">
                <a:solidFill>
                  <a:srgbClr val="333333"/>
                </a:solidFill>
                <a:latin typeface="Arial"/>
                <a:cs typeface="Arial"/>
              </a:rPr>
              <a:t>1974</a:t>
            </a:r>
            <a:r>
              <a:rPr sz="2450" spc="15" dirty="0">
                <a:solidFill>
                  <a:srgbClr val="333333"/>
                </a:solidFill>
                <a:latin typeface="Microsoft JhengHei UI"/>
                <a:cs typeface="Microsoft JhengHei UI"/>
              </a:rPr>
              <a:t>年</a:t>
            </a:r>
            <a:r>
              <a:rPr sz="2450" spc="5" dirty="0">
                <a:solidFill>
                  <a:srgbClr val="333333"/>
                </a:solidFill>
                <a:latin typeface="Arial"/>
                <a:cs typeface="Arial"/>
              </a:rPr>
              <a:t>12</a:t>
            </a:r>
            <a:r>
              <a:rPr sz="2450" spc="15" dirty="0">
                <a:solidFill>
                  <a:srgbClr val="333333"/>
                </a:solidFill>
                <a:latin typeface="Microsoft JhengHei UI"/>
                <a:cs typeface="Microsoft JhengHei UI"/>
              </a:rPr>
              <a:t>⽉，</a:t>
            </a:r>
            <a:r>
              <a:rPr sz="24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卡恩与瑟夫</a:t>
            </a:r>
            <a:r>
              <a:rPr sz="2450" spc="15" dirty="0">
                <a:solidFill>
                  <a:srgbClr val="333333"/>
                </a:solidFill>
                <a:latin typeface="Microsoft JhengHei UI"/>
                <a:cs typeface="Microsoft JhengHei UI"/>
              </a:rPr>
              <a:t>正式发表了</a:t>
            </a:r>
            <a:r>
              <a:rPr sz="2450" spc="5" dirty="0">
                <a:solidFill>
                  <a:srgbClr val="333333"/>
                </a:solidFill>
                <a:latin typeface="Arial"/>
                <a:cs typeface="Arial"/>
              </a:rPr>
              <a:t>TCP/IP</a:t>
            </a:r>
            <a:r>
              <a:rPr sz="2450" spc="15" dirty="0">
                <a:solidFill>
                  <a:srgbClr val="333333"/>
                </a:solidFill>
                <a:latin typeface="Microsoft JhengHei UI"/>
                <a:cs typeface="Microsoft JhengHei UI"/>
              </a:rPr>
              <a:t>协议并对其进⾏了详细的说明，</a:t>
            </a:r>
            <a:endParaRPr sz="24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20500"/>
              </a:lnSpc>
            </a:pPr>
            <a:r>
              <a:rPr sz="2450" spc="15" dirty="0">
                <a:solidFill>
                  <a:srgbClr val="333333"/>
                </a:solidFill>
                <a:latin typeface="Microsoft JhengHei UI"/>
                <a:cs typeface="Microsoft JhengHei UI"/>
              </a:rPr>
              <a:t>使⼀个数据包由⼀端发出，在经过近</a:t>
            </a:r>
            <a:r>
              <a:rPr sz="2450" spc="5" dirty="0">
                <a:solidFill>
                  <a:srgbClr val="333333"/>
                </a:solidFill>
                <a:latin typeface="Arial"/>
                <a:cs typeface="Arial"/>
              </a:rPr>
              <a:t>10</a:t>
            </a:r>
            <a:r>
              <a:rPr sz="2450" spc="15" dirty="0">
                <a:solidFill>
                  <a:srgbClr val="333333"/>
                </a:solidFill>
                <a:latin typeface="Microsoft JhengHei UI"/>
                <a:cs typeface="Microsoft JhengHei UI"/>
              </a:rPr>
              <a:t>万</a:t>
            </a:r>
            <a:r>
              <a:rPr sz="2450" spc="10" dirty="0">
                <a:solidFill>
                  <a:srgbClr val="333333"/>
                </a:solidFill>
                <a:latin typeface="Arial"/>
                <a:cs typeface="Arial"/>
              </a:rPr>
              <a:t>km</a:t>
            </a:r>
            <a:r>
              <a:rPr sz="2450" spc="15" dirty="0">
                <a:solidFill>
                  <a:srgbClr val="333333"/>
                </a:solidFill>
                <a:latin typeface="Microsoft JhengHei UI"/>
                <a:cs typeface="Microsoft JhengHei UI"/>
              </a:rPr>
              <a:t>的旅程后到达服务端。在这次传输中，  </a:t>
            </a:r>
            <a:r>
              <a:rPr sz="24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数据包没有丢失⼀个字节</a:t>
            </a:r>
            <a:r>
              <a:rPr sz="2450" spc="15" dirty="0">
                <a:solidFill>
                  <a:srgbClr val="333333"/>
                </a:solidFill>
                <a:latin typeface="Microsoft JhengHei UI"/>
                <a:cs typeface="Microsoft JhengHei UI"/>
              </a:rPr>
              <a:t>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9077" y="2760119"/>
            <a:ext cx="3754754" cy="4787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12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615440" lvl="2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⾥程碑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769427" y="2999908"/>
          <a:ext cx="12043409" cy="689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3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6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23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层次适度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36220" marB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30250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层次少，层次功能多，实现困难；层次多，层次功能少，开销⼤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36220" marB="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3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功能确定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36220" marB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201420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每个层次有⾃⼰的分⼯，并且有确定的⽅式完成这些⼯作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36220" marB="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23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层次独⽴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36220" marB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30250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每个层次的⼯作，不影响其他层次，层次变化也不影响其他层次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36220" marB="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3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层次关联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36220" marB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771775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相邻层次间存在⼀种⼯作上的联系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36220" marB="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23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层次分合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36220" marB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515745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层次按实际需求划分，可以合并，分解，也可以取消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36220" marB="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23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层次对等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36220" marB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双⽅要有完成相同功能的对等层次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36220" marB="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900">
                        <a:latin typeface="Times New Roman"/>
                        <a:cs typeface="Times New Roman"/>
                      </a:endParaRPr>
                    </a:p>
                    <a:p>
                      <a:pPr marL="756920" marR="732790">
                        <a:lnSpc>
                          <a:spcPct val="116500"/>
                        </a:lnSpc>
                        <a:spcBef>
                          <a:spcPts val="5"/>
                        </a:spcBef>
                      </a:pPr>
                      <a:r>
                        <a:rPr sz="2950" dirty="0">
                          <a:latin typeface="Microsoft JhengHei UI"/>
                          <a:cs typeface="Microsoft JhengHei UI"/>
                        </a:rPr>
                        <a:t>两个系统间通信 需要满⾜的条件</a:t>
                      </a:r>
                      <a:endParaRPr sz="29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0" marB="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23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层次协议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36220" marB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对等层次要遵守⼀系列共同的规约（协议）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36220" marB="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623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层次接⼝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36220" marB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相邻层次间通过接⼝交互信息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36220" marB="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44107" y="714607"/>
            <a:ext cx="301625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分层的原则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69077" y="2690343"/>
            <a:ext cx="4027170" cy="67195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⽹络体系结构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分层的概念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协议三要素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协议的形式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分层的原则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分层的优缺点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69077" y="2690343"/>
            <a:ext cx="4027170" cy="67195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⽹络体系结构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分层的概念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协议三要素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协议的形式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分层的原则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分层的优缺点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549325" cy="5263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753975" cy="4467860"/>
          </a:xfrm>
          <a:custGeom>
            <a:avLst/>
            <a:gdLst/>
            <a:ahLst/>
            <a:cxnLst/>
            <a:rect l="l" t="t" r="r" b="b"/>
            <a:pathLst>
              <a:path w="12753975" h="4467859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4211378"/>
                </a:lnTo>
                <a:lnTo>
                  <a:pt x="196" y="4262377"/>
                </a:lnTo>
                <a:lnTo>
                  <a:pt x="1569" y="4303504"/>
                </a:lnTo>
                <a:lnTo>
                  <a:pt x="12558" y="4361788"/>
                </a:lnTo>
                <a:lnTo>
                  <a:pt x="48870" y="4418786"/>
                </a:lnTo>
                <a:lnTo>
                  <a:pt x="105869" y="4455098"/>
                </a:lnTo>
                <a:lnTo>
                  <a:pt x="164152" y="4466087"/>
                </a:lnTo>
                <a:lnTo>
                  <a:pt x="205280" y="4467461"/>
                </a:lnTo>
                <a:lnTo>
                  <a:pt x="256278" y="4467657"/>
                </a:lnTo>
                <a:lnTo>
                  <a:pt x="12497263" y="4467657"/>
                </a:lnTo>
                <a:lnTo>
                  <a:pt x="12548259" y="4467461"/>
                </a:lnTo>
                <a:lnTo>
                  <a:pt x="12589384" y="4466087"/>
                </a:lnTo>
                <a:lnTo>
                  <a:pt x="12647667" y="4455098"/>
                </a:lnTo>
                <a:lnTo>
                  <a:pt x="12704668" y="4418786"/>
                </a:lnTo>
                <a:lnTo>
                  <a:pt x="12740983" y="4361788"/>
                </a:lnTo>
                <a:lnTo>
                  <a:pt x="12751969" y="4303504"/>
                </a:lnTo>
                <a:lnTo>
                  <a:pt x="12753342" y="4262377"/>
                </a:lnTo>
                <a:lnTo>
                  <a:pt x="12753538" y="4211378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753975" cy="4467860"/>
          </a:xfrm>
          <a:custGeom>
            <a:avLst/>
            <a:gdLst/>
            <a:ahLst/>
            <a:cxnLst/>
            <a:rect l="l" t="t" r="r" b="b"/>
            <a:pathLst>
              <a:path w="12753975" h="4467859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4211378"/>
                </a:lnTo>
                <a:lnTo>
                  <a:pt x="12753342" y="4262377"/>
                </a:lnTo>
                <a:lnTo>
                  <a:pt x="12751969" y="4303504"/>
                </a:lnTo>
                <a:lnTo>
                  <a:pt x="12740983" y="4361788"/>
                </a:lnTo>
                <a:lnTo>
                  <a:pt x="12704668" y="4418786"/>
                </a:lnTo>
                <a:lnTo>
                  <a:pt x="12647667" y="4455098"/>
                </a:lnTo>
                <a:lnTo>
                  <a:pt x="12589384" y="4466087"/>
                </a:lnTo>
                <a:lnTo>
                  <a:pt x="12548259" y="4467461"/>
                </a:lnTo>
                <a:lnTo>
                  <a:pt x="12497263" y="4467657"/>
                </a:lnTo>
                <a:lnTo>
                  <a:pt x="256278" y="4467657"/>
                </a:lnTo>
                <a:lnTo>
                  <a:pt x="205280" y="4467461"/>
                </a:lnTo>
                <a:lnTo>
                  <a:pt x="164152" y="4466087"/>
                </a:lnTo>
                <a:lnTo>
                  <a:pt x="105869" y="4455098"/>
                </a:lnTo>
                <a:lnTo>
                  <a:pt x="48870" y="4418786"/>
                </a:lnTo>
                <a:lnTo>
                  <a:pt x="12558" y="4361788"/>
                </a:lnTo>
                <a:lnTo>
                  <a:pt x="1569" y="4303504"/>
                </a:lnTo>
                <a:lnTo>
                  <a:pt x="196" y="4262377"/>
                </a:lnTo>
                <a:lnTo>
                  <a:pt x="0" y="4211378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62083" y="269973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54741" y="2640487"/>
            <a:ext cx="112522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优点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76210" y="3879799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76210" y="449548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76210" y="511117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76210" y="573885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76210" y="3028956"/>
            <a:ext cx="10680065" cy="3115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5130" marR="2936875" indent="-392430" algn="just">
              <a:lnSpc>
                <a:spcPct val="1418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405765" algn="l"/>
              </a:tabLst>
            </a:pPr>
            <a:r>
              <a:rPr sz="2850" spc="25" dirty="0">
                <a:latin typeface="Microsoft JhengHei UI"/>
                <a:cs typeface="Microsoft JhengHei UI"/>
              </a:rPr>
              <a:t>各层之间是独⽴的，不⽤关⼼其他层次内容； 灵活性好，任何⼀层发⽣变化不影响上下层； 结构上可分割开，各层可⽤最好的技术实现； </a:t>
            </a:r>
            <a:r>
              <a:rPr sz="2850" spc="30" dirty="0">
                <a:latin typeface="Microsoft JhengHei UI"/>
                <a:cs typeface="Microsoft JhengHei UI"/>
              </a:rPr>
              <a:t>易于实现和维护，仅需维护独⽴的⼦系统</a:t>
            </a:r>
            <a:r>
              <a:rPr sz="2850" spc="55" dirty="0">
                <a:latin typeface="Microsoft JhengHei UI"/>
                <a:cs typeface="Microsoft JhengHei UI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405130">
              <a:lnSpc>
                <a:spcPct val="100000"/>
              </a:lnSpc>
              <a:spcBef>
                <a:spcPts val="1520"/>
              </a:spcBef>
            </a:pPr>
            <a:r>
              <a:rPr sz="2850" spc="30" dirty="0">
                <a:latin typeface="Microsoft JhengHei UI"/>
                <a:cs typeface="Microsoft JhengHei UI"/>
              </a:rPr>
              <a:t>能促进标准化⼯作，每层的功能、提供的服务有了精确的说明。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83584" y="7034050"/>
            <a:ext cx="13549325" cy="3505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81478" y="7411002"/>
            <a:ext cx="12753975" cy="2710180"/>
          </a:xfrm>
          <a:custGeom>
            <a:avLst/>
            <a:gdLst/>
            <a:ahLst/>
            <a:cxnLst/>
            <a:rect l="l" t="t" r="r" b="b"/>
            <a:pathLst>
              <a:path w="12753975" h="2710179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9"/>
                </a:lnTo>
                <a:lnTo>
                  <a:pt x="0" y="2453280"/>
                </a:lnTo>
                <a:lnTo>
                  <a:pt x="196" y="2504278"/>
                </a:lnTo>
                <a:lnTo>
                  <a:pt x="1569" y="2545405"/>
                </a:lnTo>
                <a:lnTo>
                  <a:pt x="12558" y="2603689"/>
                </a:lnTo>
                <a:lnTo>
                  <a:pt x="48870" y="2660687"/>
                </a:lnTo>
                <a:lnTo>
                  <a:pt x="105869" y="2696999"/>
                </a:lnTo>
                <a:lnTo>
                  <a:pt x="164152" y="2707988"/>
                </a:lnTo>
                <a:lnTo>
                  <a:pt x="205280" y="2709362"/>
                </a:lnTo>
                <a:lnTo>
                  <a:pt x="256278" y="2709558"/>
                </a:lnTo>
                <a:lnTo>
                  <a:pt x="12497263" y="2709558"/>
                </a:lnTo>
                <a:lnTo>
                  <a:pt x="12548259" y="2709362"/>
                </a:lnTo>
                <a:lnTo>
                  <a:pt x="12589384" y="2707988"/>
                </a:lnTo>
                <a:lnTo>
                  <a:pt x="12647667" y="2696999"/>
                </a:lnTo>
                <a:lnTo>
                  <a:pt x="12704668" y="2660687"/>
                </a:lnTo>
                <a:lnTo>
                  <a:pt x="12740983" y="2603689"/>
                </a:lnTo>
                <a:lnTo>
                  <a:pt x="12751969" y="2545405"/>
                </a:lnTo>
                <a:lnTo>
                  <a:pt x="12753342" y="2504278"/>
                </a:lnTo>
                <a:lnTo>
                  <a:pt x="12753538" y="2453280"/>
                </a:lnTo>
                <a:lnTo>
                  <a:pt x="12753538" y="256279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81478" y="7411002"/>
            <a:ext cx="12753975" cy="2710180"/>
          </a:xfrm>
          <a:custGeom>
            <a:avLst/>
            <a:gdLst/>
            <a:ahLst/>
            <a:cxnLst/>
            <a:rect l="l" t="t" r="r" b="b"/>
            <a:pathLst>
              <a:path w="12753975" h="2710179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2453279"/>
                </a:lnTo>
                <a:lnTo>
                  <a:pt x="12753342" y="2504277"/>
                </a:lnTo>
                <a:lnTo>
                  <a:pt x="12751969" y="2545405"/>
                </a:lnTo>
                <a:lnTo>
                  <a:pt x="12740983" y="2603689"/>
                </a:lnTo>
                <a:lnTo>
                  <a:pt x="12704668" y="2660687"/>
                </a:lnTo>
                <a:lnTo>
                  <a:pt x="12647667" y="2696999"/>
                </a:lnTo>
                <a:lnTo>
                  <a:pt x="12589384" y="2707988"/>
                </a:lnTo>
                <a:lnTo>
                  <a:pt x="12548259" y="2709362"/>
                </a:lnTo>
                <a:lnTo>
                  <a:pt x="12497263" y="2709558"/>
                </a:lnTo>
                <a:lnTo>
                  <a:pt x="256278" y="2709558"/>
                </a:lnTo>
                <a:lnTo>
                  <a:pt x="205280" y="2709362"/>
                </a:lnTo>
                <a:lnTo>
                  <a:pt x="164152" y="2707988"/>
                </a:lnTo>
                <a:lnTo>
                  <a:pt x="105869" y="2696999"/>
                </a:lnTo>
                <a:lnTo>
                  <a:pt x="48870" y="2660687"/>
                </a:lnTo>
                <a:lnTo>
                  <a:pt x="12558" y="2603689"/>
                </a:lnTo>
                <a:lnTo>
                  <a:pt x="1569" y="2545405"/>
                </a:lnTo>
                <a:lnTo>
                  <a:pt x="196" y="2504277"/>
                </a:lnTo>
                <a:lnTo>
                  <a:pt x="0" y="2453279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062083" y="796208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54741" y="7902845"/>
            <a:ext cx="112522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缺点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76210" y="919346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76210" y="8342622"/>
            <a:ext cx="10313670" cy="125730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405130" indent="-392430">
              <a:lnSpc>
                <a:spcPct val="100000"/>
              </a:lnSpc>
              <a:spcBef>
                <a:spcPts val="1520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30" dirty="0">
                <a:latin typeface="Microsoft JhengHei UI"/>
                <a:cs typeface="Microsoft JhengHei UI"/>
              </a:rPr>
              <a:t>降低效率；</a:t>
            </a:r>
            <a:endParaRPr sz="2850">
              <a:latin typeface="Microsoft JhengHei UI"/>
              <a:cs typeface="Microsoft JhengHei UI"/>
            </a:endParaRPr>
          </a:p>
          <a:p>
            <a:pPr marL="405130">
              <a:lnSpc>
                <a:spcPct val="100000"/>
              </a:lnSpc>
              <a:spcBef>
                <a:spcPts val="142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有些功能会在不同的层次中重复出现，因⽽产⽣了额外开销。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7646961" y="706985"/>
            <a:ext cx="481076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分层的优点与缺点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69077" y="2690343"/>
            <a:ext cx="4027170" cy="75806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⽹络体系结构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分层的概念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协议三要素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协议的形式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分层的原则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分层的优缺点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各层主要⼯能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549325" cy="6941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753975" cy="6146165"/>
          </a:xfrm>
          <a:custGeom>
            <a:avLst/>
            <a:gdLst/>
            <a:ahLst/>
            <a:cxnLst/>
            <a:rect l="l" t="t" r="r" b="b"/>
            <a:pathLst>
              <a:path w="12753975" h="6146165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5889321"/>
                </a:lnTo>
                <a:lnTo>
                  <a:pt x="196" y="5940319"/>
                </a:lnTo>
                <a:lnTo>
                  <a:pt x="1569" y="5981446"/>
                </a:lnTo>
                <a:lnTo>
                  <a:pt x="12558" y="6039730"/>
                </a:lnTo>
                <a:lnTo>
                  <a:pt x="48870" y="6096728"/>
                </a:lnTo>
                <a:lnTo>
                  <a:pt x="105869" y="6133040"/>
                </a:lnTo>
                <a:lnTo>
                  <a:pt x="164152" y="6144029"/>
                </a:lnTo>
                <a:lnTo>
                  <a:pt x="205280" y="6145403"/>
                </a:lnTo>
                <a:lnTo>
                  <a:pt x="256278" y="6145599"/>
                </a:lnTo>
                <a:lnTo>
                  <a:pt x="12497263" y="6145599"/>
                </a:lnTo>
                <a:lnTo>
                  <a:pt x="12548259" y="6145403"/>
                </a:lnTo>
                <a:lnTo>
                  <a:pt x="12589384" y="6144029"/>
                </a:lnTo>
                <a:lnTo>
                  <a:pt x="12647667" y="6133040"/>
                </a:lnTo>
                <a:lnTo>
                  <a:pt x="12704668" y="6096728"/>
                </a:lnTo>
                <a:lnTo>
                  <a:pt x="12740983" y="6039730"/>
                </a:lnTo>
                <a:lnTo>
                  <a:pt x="12751969" y="5981446"/>
                </a:lnTo>
                <a:lnTo>
                  <a:pt x="12753342" y="5940319"/>
                </a:lnTo>
                <a:lnTo>
                  <a:pt x="12753538" y="5889321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753975" cy="6146165"/>
          </a:xfrm>
          <a:custGeom>
            <a:avLst/>
            <a:gdLst/>
            <a:ahLst/>
            <a:cxnLst/>
            <a:rect l="l" t="t" r="r" b="b"/>
            <a:pathLst>
              <a:path w="12753975" h="6146165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5889321"/>
                </a:lnTo>
                <a:lnTo>
                  <a:pt x="12753342" y="5940319"/>
                </a:lnTo>
                <a:lnTo>
                  <a:pt x="12751969" y="5981446"/>
                </a:lnTo>
                <a:lnTo>
                  <a:pt x="12740983" y="6039730"/>
                </a:lnTo>
                <a:lnTo>
                  <a:pt x="12704668" y="6096728"/>
                </a:lnTo>
                <a:lnTo>
                  <a:pt x="12647667" y="6133040"/>
                </a:lnTo>
                <a:lnTo>
                  <a:pt x="12589384" y="6144029"/>
                </a:lnTo>
                <a:lnTo>
                  <a:pt x="12548259" y="6145403"/>
                </a:lnTo>
                <a:lnTo>
                  <a:pt x="12497263" y="6145599"/>
                </a:lnTo>
                <a:lnTo>
                  <a:pt x="256278" y="6145599"/>
                </a:lnTo>
                <a:lnTo>
                  <a:pt x="205280" y="6145403"/>
                </a:lnTo>
                <a:lnTo>
                  <a:pt x="164152" y="6144029"/>
                </a:lnTo>
                <a:lnTo>
                  <a:pt x="105869" y="6133040"/>
                </a:lnTo>
                <a:lnTo>
                  <a:pt x="48870" y="6096728"/>
                </a:lnTo>
                <a:lnTo>
                  <a:pt x="12558" y="6039730"/>
                </a:lnTo>
                <a:lnTo>
                  <a:pt x="1569" y="5981446"/>
                </a:lnTo>
                <a:lnTo>
                  <a:pt x="196" y="5940319"/>
                </a:lnTo>
                <a:lnTo>
                  <a:pt x="0" y="5889321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62083" y="2891364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2083" y="350705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62083" y="4122741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2083" y="536610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62083" y="659748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54741" y="2656211"/>
            <a:ext cx="11122025" cy="496316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差错控制</a:t>
            </a:r>
            <a:r>
              <a:rPr sz="2850" spc="30" dirty="0">
                <a:latin typeface="Microsoft JhengHei UI"/>
                <a:cs typeface="Microsoft JhengHei UI"/>
              </a:rPr>
              <a:t>：使相应层次对等⽅的通信更加可靠。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ts val="4850"/>
              </a:lnSpc>
              <a:spcBef>
                <a:spcPts val="395"/>
              </a:spcBef>
            </a:pP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流量控制</a:t>
            </a:r>
            <a:r>
              <a:rPr sz="2850" spc="30" dirty="0">
                <a:latin typeface="Microsoft JhengHei UI"/>
                <a:cs typeface="Microsoft JhengHei UI"/>
              </a:rPr>
              <a:t>：发送端的发送速率必须使接收端来得及接收，不要太快。 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分段和重装</a:t>
            </a:r>
            <a:r>
              <a:rPr sz="2850" spc="0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：发送端将要发送的数据块划分为更⼩的单位，在接收端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将其还原。</a:t>
            </a:r>
            <a:endParaRPr sz="2850">
              <a:latin typeface="Microsoft JhengHei UI"/>
              <a:cs typeface="Microsoft JhengHei UI"/>
            </a:endParaRPr>
          </a:p>
          <a:p>
            <a:pPr marL="12700" marR="106680">
              <a:lnSpc>
                <a:spcPts val="4850"/>
              </a:lnSpc>
              <a:spcBef>
                <a:spcPts val="395"/>
              </a:spcBef>
            </a:pP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复⽤和分⽤</a:t>
            </a:r>
            <a:r>
              <a:rPr sz="2850" spc="25" dirty="0">
                <a:latin typeface="Microsoft JhengHei UI"/>
                <a:cs typeface="Microsoft JhengHei UI"/>
              </a:rPr>
              <a:t>：发送端⼏个⾼层会话复⽤⼀条低层的连接，在接收端再 </a:t>
            </a:r>
            <a:r>
              <a:rPr sz="2850" spc="30" dirty="0">
                <a:latin typeface="Microsoft JhengHei UI"/>
                <a:cs typeface="Microsoft JhengHei UI"/>
              </a:rPr>
              <a:t>进⾏分⽤。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连接建⽴和释放</a:t>
            </a:r>
            <a:r>
              <a:rPr sz="2850" spc="30" dirty="0">
                <a:latin typeface="Microsoft JhengHei UI"/>
                <a:cs typeface="Microsoft JhengHei UI"/>
              </a:rPr>
              <a:t>：交换数据前先建⽴⼀条逻辑连接，数据传送结束后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850" spc="30" dirty="0">
                <a:latin typeface="Microsoft JhengHei UI"/>
                <a:cs typeface="Microsoft JhengHei UI"/>
              </a:rPr>
              <a:t>释放连接。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347913" y="706985"/>
            <a:ext cx="540829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各层完成的主要功能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47913" y="706985"/>
            <a:ext cx="540829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计算机⽹络体系结构</a:t>
            </a:r>
          </a:p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549325" cy="71133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753975" cy="6317615"/>
          </a:xfrm>
          <a:custGeom>
            <a:avLst/>
            <a:gdLst/>
            <a:ahLst/>
            <a:cxnLst/>
            <a:rect l="l" t="t" r="r" b="b"/>
            <a:pathLst>
              <a:path w="12753975" h="6317615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6061242"/>
                </a:lnTo>
                <a:lnTo>
                  <a:pt x="196" y="6112241"/>
                </a:lnTo>
                <a:lnTo>
                  <a:pt x="1569" y="6153368"/>
                </a:lnTo>
                <a:lnTo>
                  <a:pt x="12558" y="6211652"/>
                </a:lnTo>
                <a:lnTo>
                  <a:pt x="48870" y="6268650"/>
                </a:lnTo>
                <a:lnTo>
                  <a:pt x="105869" y="6304962"/>
                </a:lnTo>
                <a:lnTo>
                  <a:pt x="164152" y="6315951"/>
                </a:lnTo>
                <a:lnTo>
                  <a:pt x="205280" y="6317325"/>
                </a:lnTo>
                <a:lnTo>
                  <a:pt x="256278" y="6317521"/>
                </a:lnTo>
                <a:lnTo>
                  <a:pt x="12497263" y="6317521"/>
                </a:lnTo>
                <a:lnTo>
                  <a:pt x="12548259" y="6317325"/>
                </a:lnTo>
                <a:lnTo>
                  <a:pt x="12589384" y="6315951"/>
                </a:lnTo>
                <a:lnTo>
                  <a:pt x="12647667" y="6304962"/>
                </a:lnTo>
                <a:lnTo>
                  <a:pt x="12704668" y="6268650"/>
                </a:lnTo>
                <a:lnTo>
                  <a:pt x="12740983" y="6211652"/>
                </a:lnTo>
                <a:lnTo>
                  <a:pt x="12751969" y="6153368"/>
                </a:lnTo>
                <a:lnTo>
                  <a:pt x="12753342" y="6112241"/>
                </a:lnTo>
                <a:lnTo>
                  <a:pt x="12753538" y="6061242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753975" cy="6317615"/>
          </a:xfrm>
          <a:custGeom>
            <a:avLst/>
            <a:gdLst/>
            <a:ahLst/>
            <a:cxnLst/>
            <a:rect l="l" t="t" r="r" b="b"/>
            <a:pathLst>
              <a:path w="12753975" h="6317615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6061242"/>
                </a:lnTo>
                <a:lnTo>
                  <a:pt x="12753342" y="6112241"/>
                </a:lnTo>
                <a:lnTo>
                  <a:pt x="12751969" y="6153368"/>
                </a:lnTo>
                <a:lnTo>
                  <a:pt x="12740983" y="6211652"/>
                </a:lnTo>
                <a:lnTo>
                  <a:pt x="12704668" y="6268650"/>
                </a:lnTo>
                <a:lnTo>
                  <a:pt x="12647667" y="6304962"/>
                </a:lnTo>
                <a:lnTo>
                  <a:pt x="12589384" y="6315951"/>
                </a:lnTo>
                <a:lnTo>
                  <a:pt x="12548259" y="6317325"/>
                </a:lnTo>
                <a:lnTo>
                  <a:pt x="12497263" y="6317521"/>
                </a:lnTo>
                <a:lnTo>
                  <a:pt x="256278" y="6317521"/>
                </a:lnTo>
                <a:lnTo>
                  <a:pt x="205280" y="6317325"/>
                </a:lnTo>
                <a:lnTo>
                  <a:pt x="164152" y="6315951"/>
                </a:lnTo>
                <a:lnTo>
                  <a:pt x="105869" y="6304962"/>
                </a:lnTo>
                <a:lnTo>
                  <a:pt x="48870" y="6268650"/>
                </a:lnTo>
                <a:lnTo>
                  <a:pt x="12558" y="6211652"/>
                </a:lnTo>
                <a:lnTo>
                  <a:pt x="1569" y="6153368"/>
                </a:lnTo>
                <a:lnTo>
                  <a:pt x="196" y="6112241"/>
                </a:lnTo>
                <a:lnTo>
                  <a:pt x="0" y="6061242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62083" y="296533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54741" y="2718193"/>
            <a:ext cx="11183620" cy="12807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sz="2850" spc="30" dirty="0">
                <a:latin typeface="Microsoft JhengHei UI"/>
                <a:cs typeface="Microsoft JhengHei UI"/>
              </a:rPr>
              <a:t>计算机⽹络的体系结构</a:t>
            </a:r>
            <a:r>
              <a:rPr sz="2850" spc="55" dirty="0">
                <a:latin typeface="Microsoft JhengHei UI"/>
                <a:cs typeface="Microsoft JhengHei UI"/>
              </a:rPr>
              <a:t> </a:t>
            </a:r>
            <a:r>
              <a:rPr sz="2850" spc="5" dirty="0">
                <a:latin typeface="Arial"/>
                <a:cs typeface="Arial"/>
              </a:rPr>
              <a:t>(architecture)</a:t>
            </a:r>
            <a:r>
              <a:rPr sz="2850" spc="-20" dirty="0">
                <a:latin typeface="Arial"/>
                <a:cs typeface="Arial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是计算机⽹络的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各层及其协议的 集合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76210" y="545206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76210" y="669543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76210" y="3985536"/>
            <a:ext cx="11047095" cy="37318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5130" marR="372110" indent="-392430">
              <a:lnSpc>
                <a:spcPct val="1418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30" dirty="0">
                <a:latin typeface="Microsoft JhengHei UI"/>
                <a:cs typeface="Microsoft JhengHei UI"/>
              </a:rPr>
              <a:t>体系结构就是这个计算机⽹络及其部件</a:t>
            </a:r>
            <a:r>
              <a:rPr sz="285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所应完成的功能的精确定 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义</a:t>
            </a:r>
            <a:r>
              <a:rPr sz="2850" spc="30" dirty="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405130" marR="5080">
              <a:lnSpc>
                <a:spcPts val="4940"/>
              </a:lnSpc>
              <a:spcBef>
                <a:spcPts val="325"/>
              </a:spcBef>
            </a:pP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实现</a:t>
            </a:r>
            <a:r>
              <a:rPr sz="2850" spc="35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2850" spc="10" dirty="0">
                <a:solidFill>
                  <a:srgbClr val="FF2600"/>
                </a:solidFill>
                <a:latin typeface="Arial"/>
                <a:cs typeface="Arial"/>
              </a:rPr>
              <a:t>(implementation)</a:t>
            </a:r>
            <a:r>
              <a:rPr sz="2850" spc="-4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是遵循这种体系结构的前提下⽤何种硬件或 软件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完成这些功能的问题</a:t>
            </a:r>
            <a:r>
              <a:rPr sz="2850" spc="30" dirty="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405130">
              <a:lnSpc>
                <a:spcPct val="100000"/>
              </a:lnSpc>
              <a:spcBef>
                <a:spcPts val="101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体系结构是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抽象</a:t>
            </a:r>
            <a:r>
              <a:rPr sz="2850" spc="30" dirty="0">
                <a:latin typeface="Microsoft JhengHei UI"/>
                <a:cs typeface="Microsoft JhengHei UI"/>
              </a:rPr>
              <a:t>的，⽽实现则是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具体</a:t>
            </a:r>
            <a:r>
              <a:rPr sz="2850" spc="30" dirty="0">
                <a:latin typeface="Microsoft JhengHei UI"/>
                <a:cs typeface="Microsoft JhengHei UI"/>
              </a:rPr>
              <a:t>的，是真正在运⾏的计算机硬</a:t>
            </a:r>
            <a:endParaRPr sz="2850">
              <a:latin typeface="Microsoft JhengHei UI"/>
              <a:cs typeface="Microsoft JhengHei UI"/>
            </a:endParaRPr>
          </a:p>
          <a:p>
            <a:pPr marL="405130">
              <a:lnSpc>
                <a:spcPct val="100000"/>
              </a:lnSpc>
              <a:spcBef>
                <a:spcPts val="142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件和软件。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0343"/>
            <a:ext cx="4027170" cy="75806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⽹络体系结构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分层的概念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协议三要素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协议的形式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分层的原则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分层的优缺点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各层主要⼯能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47116" y="715916"/>
            <a:ext cx="122174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⼩结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69077" y="2690343"/>
            <a:ext cx="4027170" cy="75806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⽹络体系结构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分层的概念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协议三要素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协议的形式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分层的原则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分层的优缺点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各层主要⼯能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83584" y="1790521"/>
            <a:ext cx="13549325" cy="54515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753975" cy="4655820"/>
          </a:xfrm>
          <a:custGeom>
            <a:avLst/>
            <a:gdLst/>
            <a:ahLst/>
            <a:cxnLst/>
            <a:rect l="l" t="t" r="r" b="b"/>
            <a:pathLst>
              <a:path w="12753975" h="4655820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4399495"/>
                </a:lnTo>
                <a:lnTo>
                  <a:pt x="196" y="4450493"/>
                </a:lnTo>
                <a:lnTo>
                  <a:pt x="1569" y="4491621"/>
                </a:lnTo>
                <a:lnTo>
                  <a:pt x="12558" y="4549905"/>
                </a:lnTo>
                <a:lnTo>
                  <a:pt x="48870" y="4606903"/>
                </a:lnTo>
                <a:lnTo>
                  <a:pt x="105869" y="4643215"/>
                </a:lnTo>
                <a:lnTo>
                  <a:pt x="164152" y="4654204"/>
                </a:lnTo>
                <a:lnTo>
                  <a:pt x="205280" y="4655578"/>
                </a:lnTo>
                <a:lnTo>
                  <a:pt x="256278" y="4655774"/>
                </a:lnTo>
                <a:lnTo>
                  <a:pt x="12497263" y="4655774"/>
                </a:lnTo>
                <a:lnTo>
                  <a:pt x="12548259" y="4655578"/>
                </a:lnTo>
                <a:lnTo>
                  <a:pt x="12589384" y="4654204"/>
                </a:lnTo>
                <a:lnTo>
                  <a:pt x="12647667" y="4643215"/>
                </a:lnTo>
                <a:lnTo>
                  <a:pt x="12704668" y="4606903"/>
                </a:lnTo>
                <a:lnTo>
                  <a:pt x="12740983" y="4549905"/>
                </a:lnTo>
                <a:lnTo>
                  <a:pt x="12751969" y="4491621"/>
                </a:lnTo>
                <a:lnTo>
                  <a:pt x="12753342" y="4450493"/>
                </a:lnTo>
                <a:lnTo>
                  <a:pt x="12753538" y="4399495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753975" cy="4655820"/>
          </a:xfrm>
          <a:custGeom>
            <a:avLst/>
            <a:gdLst/>
            <a:ahLst/>
            <a:cxnLst/>
            <a:rect l="l" t="t" r="r" b="b"/>
            <a:pathLst>
              <a:path w="12753975" h="4655820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4399495"/>
                </a:lnTo>
                <a:lnTo>
                  <a:pt x="12753342" y="4450493"/>
                </a:lnTo>
                <a:lnTo>
                  <a:pt x="12751969" y="4491621"/>
                </a:lnTo>
                <a:lnTo>
                  <a:pt x="12740983" y="4549905"/>
                </a:lnTo>
                <a:lnTo>
                  <a:pt x="12704668" y="4606903"/>
                </a:lnTo>
                <a:lnTo>
                  <a:pt x="12647667" y="4643215"/>
                </a:lnTo>
                <a:lnTo>
                  <a:pt x="12589384" y="4654204"/>
                </a:lnTo>
                <a:lnTo>
                  <a:pt x="12548259" y="4655578"/>
                </a:lnTo>
                <a:lnTo>
                  <a:pt x="12497263" y="4655774"/>
                </a:lnTo>
                <a:lnTo>
                  <a:pt x="256278" y="4655774"/>
                </a:lnTo>
                <a:lnTo>
                  <a:pt x="205280" y="4655578"/>
                </a:lnTo>
                <a:lnTo>
                  <a:pt x="164152" y="4654204"/>
                </a:lnTo>
                <a:lnTo>
                  <a:pt x="105869" y="4643215"/>
                </a:lnTo>
                <a:lnTo>
                  <a:pt x="48870" y="4606903"/>
                </a:lnTo>
                <a:lnTo>
                  <a:pt x="12558" y="4549905"/>
                </a:lnTo>
                <a:lnTo>
                  <a:pt x="1569" y="4491621"/>
                </a:lnTo>
                <a:lnTo>
                  <a:pt x="196" y="4450493"/>
                </a:lnTo>
                <a:lnTo>
                  <a:pt x="0" y="4399495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72446" y="2760609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72446" y="337629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72446" y="399198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72446" y="460767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72446" y="5223361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72446" y="5839049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98760" y="2525454"/>
            <a:ext cx="8249284" cy="37198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分层的基本概念（为什么要分层、分层的原则）。 各层应完成的主要功能。</a:t>
            </a:r>
            <a:endParaRPr sz="2850">
              <a:latin typeface="Microsoft JhengHei UI"/>
              <a:cs typeface="Microsoft JhengHei UI"/>
            </a:endParaRPr>
          </a:p>
          <a:p>
            <a:pPr marL="12700" marR="4864100">
              <a:lnSpc>
                <a:spcPts val="4850"/>
              </a:lnSpc>
              <a:spcBef>
                <a:spcPts val="40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分层的优点与缺点。 协议的概念。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协议的三要素。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体系结构的定义。</a:t>
            </a:r>
            <a:endParaRPr sz="2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49816" y="706985"/>
            <a:ext cx="6604634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具有五层协议的体系结构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549325" cy="5762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753975" cy="4967605"/>
          </a:xfrm>
          <a:custGeom>
            <a:avLst/>
            <a:gdLst/>
            <a:ahLst/>
            <a:cxnLst/>
            <a:rect l="l" t="t" r="r" b="b"/>
            <a:pathLst>
              <a:path w="12753975" h="4967605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4710804"/>
                </a:lnTo>
                <a:lnTo>
                  <a:pt x="196" y="4761802"/>
                </a:lnTo>
                <a:lnTo>
                  <a:pt x="1569" y="4802929"/>
                </a:lnTo>
                <a:lnTo>
                  <a:pt x="12558" y="4861213"/>
                </a:lnTo>
                <a:lnTo>
                  <a:pt x="48870" y="4918211"/>
                </a:lnTo>
                <a:lnTo>
                  <a:pt x="105869" y="4954523"/>
                </a:lnTo>
                <a:lnTo>
                  <a:pt x="164152" y="4965512"/>
                </a:lnTo>
                <a:lnTo>
                  <a:pt x="205280" y="4966886"/>
                </a:lnTo>
                <a:lnTo>
                  <a:pt x="256278" y="4967082"/>
                </a:lnTo>
                <a:lnTo>
                  <a:pt x="12497263" y="4967082"/>
                </a:lnTo>
                <a:lnTo>
                  <a:pt x="12548259" y="4966886"/>
                </a:lnTo>
                <a:lnTo>
                  <a:pt x="12589384" y="4965512"/>
                </a:lnTo>
                <a:lnTo>
                  <a:pt x="12647667" y="4954523"/>
                </a:lnTo>
                <a:lnTo>
                  <a:pt x="12704668" y="4918211"/>
                </a:lnTo>
                <a:lnTo>
                  <a:pt x="12740983" y="4861213"/>
                </a:lnTo>
                <a:lnTo>
                  <a:pt x="12751969" y="4802929"/>
                </a:lnTo>
                <a:lnTo>
                  <a:pt x="12753342" y="4761802"/>
                </a:lnTo>
                <a:lnTo>
                  <a:pt x="12753538" y="4710804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753975" cy="4967605"/>
          </a:xfrm>
          <a:custGeom>
            <a:avLst/>
            <a:gdLst/>
            <a:ahLst/>
            <a:cxnLst/>
            <a:rect l="l" t="t" r="r" b="b"/>
            <a:pathLst>
              <a:path w="12753975" h="4967605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4710804"/>
                </a:lnTo>
                <a:lnTo>
                  <a:pt x="12753342" y="4761802"/>
                </a:lnTo>
                <a:lnTo>
                  <a:pt x="12751969" y="4802929"/>
                </a:lnTo>
                <a:lnTo>
                  <a:pt x="12740983" y="4861213"/>
                </a:lnTo>
                <a:lnTo>
                  <a:pt x="12704668" y="4918211"/>
                </a:lnTo>
                <a:lnTo>
                  <a:pt x="12647667" y="4954523"/>
                </a:lnTo>
                <a:lnTo>
                  <a:pt x="12589384" y="4965512"/>
                </a:lnTo>
                <a:lnTo>
                  <a:pt x="12548259" y="4966886"/>
                </a:lnTo>
                <a:lnTo>
                  <a:pt x="12497263" y="4967082"/>
                </a:lnTo>
                <a:lnTo>
                  <a:pt x="256278" y="4967082"/>
                </a:lnTo>
                <a:lnTo>
                  <a:pt x="205280" y="4966886"/>
                </a:lnTo>
                <a:lnTo>
                  <a:pt x="164152" y="4965512"/>
                </a:lnTo>
                <a:lnTo>
                  <a:pt x="105869" y="4954523"/>
                </a:lnTo>
                <a:lnTo>
                  <a:pt x="48870" y="4918211"/>
                </a:lnTo>
                <a:lnTo>
                  <a:pt x="12558" y="4861213"/>
                </a:lnTo>
                <a:lnTo>
                  <a:pt x="1569" y="4802929"/>
                </a:lnTo>
                <a:lnTo>
                  <a:pt x="196" y="4761802"/>
                </a:lnTo>
                <a:lnTo>
                  <a:pt x="0" y="4710804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62083" y="287692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2083" y="412029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62083" y="474797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2083" y="536365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54741" y="2629783"/>
            <a:ext cx="11027410" cy="3768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2065">
              <a:lnSpc>
                <a:spcPct val="144500"/>
              </a:lnSpc>
              <a:spcBef>
                <a:spcPts val="90"/>
              </a:spcBef>
            </a:pPr>
            <a:r>
              <a:rPr sz="2850" spc="10" dirty="0">
                <a:latin typeface="Arial"/>
                <a:cs typeface="Arial"/>
              </a:rPr>
              <a:t>OSI</a:t>
            </a:r>
            <a:r>
              <a:rPr sz="2850" spc="-65" dirty="0">
                <a:latin typeface="Arial"/>
                <a:cs typeface="Arial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的七层协议体系结构的概念清楚，理论也较完整，但它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既复杂⼜ 不实⽤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 marR="201930">
              <a:lnSpc>
                <a:spcPts val="4940"/>
              </a:lnSpc>
              <a:spcBef>
                <a:spcPts val="330"/>
              </a:spcBef>
            </a:pPr>
            <a:r>
              <a:rPr sz="2850" spc="10" dirty="0">
                <a:latin typeface="Arial"/>
                <a:cs typeface="Arial"/>
              </a:rPr>
              <a:t>TCP/IP</a:t>
            </a:r>
            <a:r>
              <a:rPr sz="2850" spc="-120" dirty="0">
                <a:latin typeface="Arial"/>
                <a:cs typeface="Arial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是四层体系结构：应⽤层、运输层、⽹际层和⽹络接⼝层。 但最下⾯的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⽹络接⼝层并没有具体内容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850" spc="30" dirty="0">
                <a:latin typeface="Microsoft JhengHei UI"/>
                <a:cs typeface="Microsoft JhengHei UI"/>
              </a:rPr>
              <a:t>因此往往采取折中的办法，即综合</a:t>
            </a:r>
            <a:r>
              <a:rPr sz="2850" spc="60" dirty="0">
                <a:latin typeface="Microsoft JhengHei UI"/>
                <a:cs typeface="Microsoft JhengHei UI"/>
              </a:rPr>
              <a:t> </a:t>
            </a:r>
            <a:r>
              <a:rPr sz="2850" spc="10" dirty="0">
                <a:latin typeface="Arial"/>
                <a:cs typeface="Arial"/>
              </a:rPr>
              <a:t>OSI</a:t>
            </a:r>
            <a:r>
              <a:rPr sz="2850" spc="-10" dirty="0">
                <a:latin typeface="Arial"/>
                <a:cs typeface="Arial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和</a:t>
            </a:r>
            <a:r>
              <a:rPr sz="2850" spc="15" dirty="0">
                <a:latin typeface="Microsoft JhengHei UI"/>
                <a:cs typeface="Microsoft JhengHei UI"/>
              </a:rPr>
              <a:t> </a:t>
            </a:r>
            <a:r>
              <a:rPr sz="2850" spc="10" dirty="0">
                <a:latin typeface="Arial"/>
                <a:cs typeface="Arial"/>
              </a:rPr>
              <a:t>TCP/IP</a:t>
            </a:r>
            <a:r>
              <a:rPr sz="2850" spc="-60" dirty="0">
                <a:latin typeface="Arial"/>
                <a:cs typeface="Arial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的优点，采⽤⼀种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850" spc="30" dirty="0">
                <a:latin typeface="Microsoft JhengHei UI"/>
                <a:cs typeface="Microsoft JhengHei UI"/>
              </a:rPr>
              <a:t>只有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五层协议的体系结构</a:t>
            </a:r>
            <a:r>
              <a:rPr sz="2850" spc="75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0343"/>
            <a:ext cx="4121150" cy="58731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五层体系结构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sz="3600" spc="5" dirty="0">
                <a:latin typeface="Arial"/>
                <a:cs typeface="Arial"/>
              </a:rPr>
              <a:t>T</a:t>
            </a:r>
            <a:r>
              <a:rPr sz="3600" spc="10" dirty="0">
                <a:latin typeface="Arial"/>
                <a:cs typeface="Arial"/>
              </a:rPr>
              <a:t>CP</a:t>
            </a:r>
            <a:r>
              <a:rPr sz="3600" dirty="0">
                <a:latin typeface="Arial"/>
                <a:cs typeface="Arial"/>
              </a:rPr>
              <a:t>/I</a:t>
            </a:r>
            <a:r>
              <a:rPr sz="3600" spc="10" dirty="0">
                <a:latin typeface="Arial"/>
                <a:cs typeface="Arial"/>
              </a:rPr>
              <a:t>P</a:t>
            </a:r>
            <a:r>
              <a:rPr sz="3600" spc="25" dirty="0">
                <a:latin typeface="Microsoft JhengHei UI"/>
                <a:cs typeface="Microsoft JhengHei UI"/>
              </a:rPr>
              <a:t>的发展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协议封装的概念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⼏个概念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协议的复杂性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四层体系结构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10027" y="3063394"/>
            <a:ext cx="2910205" cy="765175"/>
          </a:xfrm>
          <a:custGeom>
            <a:avLst/>
            <a:gdLst/>
            <a:ahLst/>
            <a:cxnLst/>
            <a:rect l="l" t="t" r="r" b="b"/>
            <a:pathLst>
              <a:path w="2910204" h="765175">
                <a:moveTo>
                  <a:pt x="0" y="764916"/>
                </a:moveTo>
                <a:lnTo>
                  <a:pt x="2910195" y="764916"/>
                </a:lnTo>
                <a:lnTo>
                  <a:pt x="2910195" y="0"/>
                </a:lnTo>
                <a:lnTo>
                  <a:pt x="0" y="0"/>
                </a:lnTo>
                <a:lnTo>
                  <a:pt x="0" y="764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10027" y="4590236"/>
            <a:ext cx="2910205" cy="765175"/>
          </a:xfrm>
          <a:custGeom>
            <a:avLst/>
            <a:gdLst/>
            <a:ahLst/>
            <a:cxnLst/>
            <a:rect l="l" t="t" r="r" b="b"/>
            <a:pathLst>
              <a:path w="2910204" h="765175">
                <a:moveTo>
                  <a:pt x="0" y="764916"/>
                </a:moveTo>
                <a:lnTo>
                  <a:pt x="2910195" y="764916"/>
                </a:lnTo>
                <a:lnTo>
                  <a:pt x="2910195" y="0"/>
                </a:lnTo>
                <a:lnTo>
                  <a:pt x="0" y="0"/>
                </a:lnTo>
                <a:lnTo>
                  <a:pt x="0" y="764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10027" y="6880500"/>
            <a:ext cx="2910205" cy="765175"/>
          </a:xfrm>
          <a:custGeom>
            <a:avLst/>
            <a:gdLst/>
            <a:ahLst/>
            <a:cxnLst/>
            <a:rect l="l" t="t" r="r" b="b"/>
            <a:pathLst>
              <a:path w="2910204" h="765175">
                <a:moveTo>
                  <a:pt x="0" y="764916"/>
                </a:moveTo>
                <a:lnTo>
                  <a:pt x="2910195" y="764916"/>
                </a:lnTo>
                <a:lnTo>
                  <a:pt x="2910195" y="0"/>
                </a:lnTo>
                <a:lnTo>
                  <a:pt x="0" y="0"/>
                </a:lnTo>
                <a:lnTo>
                  <a:pt x="0" y="764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10027" y="6117078"/>
            <a:ext cx="2910205" cy="765175"/>
          </a:xfrm>
          <a:custGeom>
            <a:avLst/>
            <a:gdLst/>
            <a:ahLst/>
            <a:cxnLst/>
            <a:rect l="l" t="t" r="r" b="b"/>
            <a:pathLst>
              <a:path w="2910204" h="765175">
                <a:moveTo>
                  <a:pt x="0" y="764916"/>
                </a:moveTo>
                <a:lnTo>
                  <a:pt x="2910195" y="764916"/>
                </a:lnTo>
                <a:lnTo>
                  <a:pt x="2910195" y="0"/>
                </a:lnTo>
                <a:lnTo>
                  <a:pt x="0" y="0"/>
                </a:lnTo>
                <a:lnTo>
                  <a:pt x="0" y="764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10027" y="5353657"/>
            <a:ext cx="2910205" cy="765175"/>
          </a:xfrm>
          <a:custGeom>
            <a:avLst/>
            <a:gdLst/>
            <a:ahLst/>
            <a:cxnLst/>
            <a:rect l="l" t="t" r="r" b="b"/>
            <a:pathLst>
              <a:path w="2910204" h="765175">
                <a:moveTo>
                  <a:pt x="0" y="764916"/>
                </a:moveTo>
                <a:lnTo>
                  <a:pt x="2910195" y="764916"/>
                </a:lnTo>
                <a:lnTo>
                  <a:pt x="2910195" y="0"/>
                </a:lnTo>
                <a:lnTo>
                  <a:pt x="0" y="0"/>
                </a:lnTo>
                <a:lnTo>
                  <a:pt x="0" y="764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08483" y="2400350"/>
            <a:ext cx="248920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20" dirty="0">
                <a:latin typeface="Arial"/>
                <a:cs typeface="Arial"/>
              </a:rPr>
              <a:t>O</a:t>
            </a:r>
            <a:r>
              <a:rPr sz="2850" spc="10" dirty="0">
                <a:latin typeface="Arial"/>
                <a:cs typeface="Arial"/>
              </a:rPr>
              <a:t>SI</a:t>
            </a:r>
            <a:r>
              <a:rPr sz="2850" spc="30" dirty="0">
                <a:latin typeface="Microsoft JhengHei UI"/>
                <a:cs typeface="Microsoft JhengHei UI"/>
              </a:rPr>
              <a:t>的体系结构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542245" y="3056392"/>
            <a:ext cx="2910205" cy="2292350"/>
          </a:xfrm>
          <a:custGeom>
            <a:avLst/>
            <a:gdLst/>
            <a:ahLst/>
            <a:cxnLst/>
            <a:rect l="l" t="t" r="r" b="b"/>
            <a:pathLst>
              <a:path w="2910205" h="2292350">
                <a:moveTo>
                  <a:pt x="0" y="2291758"/>
                </a:moveTo>
                <a:lnTo>
                  <a:pt x="2910195" y="2291758"/>
                </a:lnTo>
                <a:lnTo>
                  <a:pt x="2910195" y="0"/>
                </a:lnTo>
                <a:lnTo>
                  <a:pt x="0" y="0"/>
                </a:lnTo>
                <a:lnTo>
                  <a:pt x="0" y="22917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42245" y="5346655"/>
            <a:ext cx="2910205" cy="751840"/>
          </a:xfrm>
          <a:custGeom>
            <a:avLst/>
            <a:gdLst/>
            <a:ahLst/>
            <a:cxnLst/>
            <a:rect l="l" t="t" r="r" b="b"/>
            <a:pathLst>
              <a:path w="2910205" h="751839">
                <a:moveTo>
                  <a:pt x="0" y="751533"/>
                </a:moveTo>
                <a:lnTo>
                  <a:pt x="2910195" y="751533"/>
                </a:lnTo>
                <a:lnTo>
                  <a:pt x="2910195" y="0"/>
                </a:lnTo>
                <a:lnTo>
                  <a:pt x="0" y="0"/>
                </a:lnTo>
                <a:lnTo>
                  <a:pt x="0" y="7515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42245" y="6098189"/>
            <a:ext cx="2910205" cy="780415"/>
          </a:xfrm>
          <a:custGeom>
            <a:avLst/>
            <a:gdLst/>
            <a:ahLst/>
            <a:cxnLst/>
            <a:rect l="l" t="t" r="r" b="b"/>
            <a:pathLst>
              <a:path w="2910205" h="780415">
                <a:moveTo>
                  <a:pt x="0" y="780132"/>
                </a:moveTo>
                <a:lnTo>
                  <a:pt x="2910195" y="780132"/>
                </a:lnTo>
                <a:lnTo>
                  <a:pt x="2910195" y="0"/>
                </a:lnTo>
                <a:lnTo>
                  <a:pt x="0" y="0"/>
                </a:lnTo>
                <a:lnTo>
                  <a:pt x="0" y="7801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42245" y="6872680"/>
            <a:ext cx="2910205" cy="1532890"/>
          </a:xfrm>
          <a:custGeom>
            <a:avLst/>
            <a:gdLst/>
            <a:ahLst/>
            <a:cxnLst/>
            <a:rect l="l" t="t" r="r" b="b"/>
            <a:pathLst>
              <a:path w="2910205" h="1532890">
                <a:moveTo>
                  <a:pt x="0" y="1532261"/>
                </a:moveTo>
                <a:lnTo>
                  <a:pt x="2910195" y="1532261"/>
                </a:lnTo>
                <a:lnTo>
                  <a:pt x="2910195" y="0"/>
                </a:lnTo>
                <a:lnTo>
                  <a:pt x="0" y="0"/>
                </a:lnTo>
                <a:lnTo>
                  <a:pt x="0" y="15322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463191" y="2393350"/>
            <a:ext cx="303911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10" dirty="0">
                <a:latin typeface="Arial"/>
                <a:cs typeface="Arial"/>
              </a:rPr>
              <a:t>T</a:t>
            </a:r>
            <a:r>
              <a:rPr sz="2850" spc="15" dirty="0">
                <a:latin typeface="Arial"/>
                <a:cs typeface="Arial"/>
              </a:rPr>
              <a:t>CP</a:t>
            </a:r>
            <a:r>
              <a:rPr sz="2850" dirty="0">
                <a:latin typeface="Arial"/>
                <a:cs typeface="Arial"/>
              </a:rPr>
              <a:t>/I</a:t>
            </a:r>
            <a:r>
              <a:rPr sz="2850" spc="15" dirty="0">
                <a:latin typeface="Arial"/>
                <a:cs typeface="Arial"/>
              </a:rPr>
              <a:t>P</a:t>
            </a:r>
            <a:r>
              <a:rPr sz="2850" spc="30" dirty="0">
                <a:latin typeface="Microsoft JhengHei UI"/>
                <a:cs typeface="Microsoft JhengHei UI"/>
              </a:rPr>
              <a:t>的体系结构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035145" y="3076205"/>
            <a:ext cx="2910205" cy="2292350"/>
          </a:xfrm>
          <a:custGeom>
            <a:avLst/>
            <a:gdLst/>
            <a:ahLst/>
            <a:cxnLst/>
            <a:rect l="l" t="t" r="r" b="b"/>
            <a:pathLst>
              <a:path w="2910205" h="2292350">
                <a:moveTo>
                  <a:pt x="0" y="2291758"/>
                </a:moveTo>
                <a:lnTo>
                  <a:pt x="2910195" y="2291758"/>
                </a:lnTo>
                <a:lnTo>
                  <a:pt x="2910195" y="0"/>
                </a:lnTo>
                <a:lnTo>
                  <a:pt x="0" y="0"/>
                </a:lnTo>
                <a:lnTo>
                  <a:pt x="0" y="22917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035145" y="5366468"/>
            <a:ext cx="2910205" cy="749300"/>
          </a:xfrm>
          <a:custGeom>
            <a:avLst/>
            <a:gdLst/>
            <a:ahLst/>
            <a:cxnLst/>
            <a:rect l="l" t="t" r="r" b="b"/>
            <a:pathLst>
              <a:path w="2910205" h="749300">
                <a:moveTo>
                  <a:pt x="0" y="748696"/>
                </a:moveTo>
                <a:lnTo>
                  <a:pt x="2910195" y="748696"/>
                </a:lnTo>
                <a:lnTo>
                  <a:pt x="2910195" y="0"/>
                </a:lnTo>
                <a:lnTo>
                  <a:pt x="0" y="0"/>
                </a:lnTo>
                <a:lnTo>
                  <a:pt x="0" y="748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35145" y="6115165"/>
            <a:ext cx="2910205" cy="756285"/>
          </a:xfrm>
          <a:custGeom>
            <a:avLst/>
            <a:gdLst/>
            <a:ahLst/>
            <a:cxnLst/>
            <a:rect l="l" t="t" r="r" b="b"/>
            <a:pathLst>
              <a:path w="2910205" h="756284">
                <a:moveTo>
                  <a:pt x="0" y="756058"/>
                </a:moveTo>
                <a:lnTo>
                  <a:pt x="2910195" y="756058"/>
                </a:lnTo>
                <a:lnTo>
                  <a:pt x="2910195" y="0"/>
                </a:lnTo>
                <a:lnTo>
                  <a:pt x="0" y="0"/>
                </a:lnTo>
                <a:lnTo>
                  <a:pt x="0" y="7560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035145" y="6871223"/>
            <a:ext cx="2910205" cy="765175"/>
          </a:xfrm>
          <a:custGeom>
            <a:avLst/>
            <a:gdLst/>
            <a:ahLst/>
            <a:cxnLst/>
            <a:rect l="l" t="t" r="r" b="b"/>
            <a:pathLst>
              <a:path w="2910205" h="765175">
                <a:moveTo>
                  <a:pt x="0" y="764916"/>
                </a:moveTo>
                <a:lnTo>
                  <a:pt x="2910195" y="764916"/>
                </a:lnTo>
                <a:lnTo>
                  <a:pt x="2910195" y="0"/>
                </a:lnTo>
                <a:lnTo>
                  <a:pt x="0" y="0"/>
                </a:lnTo>
                <a:lnTo>
                  <a:pt x="0" y="764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199556" y="3045922"/>
          <a:ext cx="11734798" cy="5337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10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1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0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2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02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3270"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  <a:spcBef>
                          <a:spcPts val="1565"/>
                        </a:spcBef>
                        <a:tabLst>
                          <a:tab pos="1432560" algn="l"/>
                        </a:tabLst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7	</a:t>
                      </a:r>
                      <a:r>
                        <a:rPr sz="2300" spc="0" dirty="0">
                          <a:latin typeface="Microsoft JhengHei UI"/>
                          <a:cs typeface="Microsoft JhengHei UI"/>
                        </a:rPr>
                        <a:t>应⽤层</a:t>
                      </a:r>
                      <a:endParaRPr sz="2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87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5B5854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25"/>
                        </a:spcBef>
                      </a:pPr>
                      <a:r>
                        <a:rPr sz="2300" spc="0" dirty="0">
                          <a:latin typeface="Microsoft JhengHei UI"/>
                          <a:cs typeface="Microsoft JhengHei UI"/>
                        </a:rPr>
                        <a:t>应⽤层</a:t>
                      </a:r>
                      <a:endParaRPr sz="2300">
                        <a:latin typeface="Microsoft JhengHei UI"/>
                        <a:cs typeface="Microsoft JhengHei U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5" dirty="0">
                          <a:latin typeface="Microsoft JhengHei UI"/>
                          <a:cs typeface="Microsoft JhengHei UI"/>
                        </a:rPr>
                        <a:t>（应⽤层协议，如</a:t>
                      </a:r>
                      <a:endParaRPr sz="1800">
                        <a:latin typeface="Microsoft JhengHei UI"/>
                        <a:cs typeface="Microsoft JhengHei UI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0" dirty="0">
                          <a:latin typeface="Arial"/>
                          <a:cs typeface="Arial"/>
                        </a:rPr>
                        <a:t>DNS</a:t>
                      </a:r>
                      <a:r>
                        <a:rPr sz="1800" spc="0" dirty="0">
                          <a:latin typeface="Microsoft JhengHei UI"/>
                          <a:cs typeface="Microsoft JhengHei UI"/>
                        </a:rPr>
                        <a:t>，</a:t>
                      </a:r>
                      <a:r>
                        <a:rPr sz="1800" spc="0" dirty="0">
                          <a:latin typeface="Arial"/>
                          <a:cs typeface="Arial"/>
                        </a:rPr>
                        <a:t>HTTP</a:t>
                      </a:r>
                      <a:r>
                        <a:rPr sz="1800" spc="0" dirty="0">
                          <a:latin typeface="Microsoft JhengHei UI"/>
                          <a:cs typeface="Microsoft JhengHei UI"/>
                        </a:rPr>
                        <a:t>，</a:t>
                      </a:r>
                      <a:r>
                        <a:rPr sz="1800" spc="0" dirty="0">
                          <a:latin typeface="Arial"/>
                          <a:cs typeface="Arial"/>
                        </a:rPr>
                        <a:t>SMTP</a:t>
                      </a:r>
                      <a:r>
                        <a:rPr sz="1800" spc="5" dirty="0">
                          <a:latin typeface="Microsoft JhengHei UI"/>
                          <a:cs typeface="Microsoft JhengHei UI"/>
                        </a:rPr>
                        <a:t>等）</a:t>
                      </a:r>
                      <a:endParaRPr sz="18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3079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5B5854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  <a:p>
                      <a:pPr marL="644525">
                        <a:lnSpc>
                          <a:spcPct val="100000"/>
                        </a:lnSpc>
                        <a:tabLst>
                          <a:tab pos="1377950" algn="l"/>
                        </a:tabLst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5	</a:t>
                      </a:r>
                      <a:r>
                        <a:rPr sz="2300" spc="0" dirty="0">
                          <a:latin typeface="Microsoft JhengHei UI"/>
                          <a:cs typeface="Microsoft JhengHei UI"/>
                        </a:rPr>
                        <a:t>应⽤层</a:t>
                      </a:r>
                      <a:endParaRPr sz="2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270"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  <a:spcBef>
                          <a:spcPts val="1775"/>
                        </a:spcBef>
                        <a:tabLst>
                          <a:tab pos="1432560" algn="l"/>
                        </a:tabLst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6	</a:t>
                      </a:r>
                      <a:r>
                        <a:rPr sz="2300" spc="0" dirty="0">
                          <a:latin typeface="Microsoft JhengHei UI"/>
                          <a:cs typeface="Microsoft JhengHei UI"/>
                        </a:rPr>
                        <a:t>表示层</a:t>
                      </a:r>
                      <a:endParaRPr sz="2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254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5B585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079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5B585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190"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  <a:spcBef>
                          <a:spcPts val="1980"/>
                        </a:spcBef>
                        <a:tabLst>
                          <a:tab pos="1432560" algn="l"/>
                        </a:tabLst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5	</a:t>
                      </a:r>
                      <a:r>
                        <a:rPr sz="2300" spc="0" dirty="0">
                          <a:latin typeface="Microsoft JhengHei UI"/>
                          <a:cs typeface="Microsoft JhengHei UI"/>
                        </a:rPr>
                        <a:t>会话层</a:t>
                      </a:r>
                      <a:endParaRPr sz="2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514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5B585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079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5B585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8190"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  <a:spcBef>
                          <a:spcPts val="1825"/>
                        </a:spcBef>
                        <a:tabLst>
                          <a:tab pos="1432560" algn="l"/>
                        </a:tabLst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4	</a:t>
                      </a:r>
                      <a:r>
                        <a:rPr sz="2300" spc="0" dirty="0">
                          <a:latin typeface="Microsoft JhengHei UI"/>
                          <a:cs typeface="Microsoft JhengHei UI"/>
                        </a:rPr>
                        <a:t>运输层</a:t>
                      </a:r>
                      <a:endParaRPr sz="2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317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5854"/>
                      </a:solidFill>
                      <a:prstDash val="solid"/>
                    </a:lnT>
                    <a:lnB w="28575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2050" spc="5" dirty="0">
                          <a:latin typeface="Microsoft JhengHei UI"/>
                          <a:cs typeface="Microsoft JhengHei UI"/>
                        </a:rPr>
                        <a:t>运输层</a:t>
                      </a:r>
                      <a:r>
                        <a:rPr sz="2050" spc="0" dirty="0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sz="2050" spc="0" dirty="0">
                          <a:latin typeface="Arial"/>
                          <a:cs typeface="Arial"/>
                        </a:rPr>
                        <a:t>TCP</a:t>
                      </a:r>
                      <a:r>
                        <a:rPr sz="2050" spc="5" dirty="0">
                          <a:latin typeface="Microsoft JhengHei UI"/>
                          <a:cs typeface="Microsoft JhengHei UI"/>
                        </a:rPr>
                        <a:t>或</a:t>
                      </a:r>
                      <a:r>
                        <a:rPr sz="2050" spc="0" dirty="0">
                          <a:latin typeface="Arial"/>
                          <a:cs typeface="Arial"/>
                        </a:rPr>
                        <a:t>UDP</a:t>
                      </a:r>
                      <a:r>
                        <a:rPr sz="2050" spc="0" dirty="0">
                          <a:latin typeface="Microsoft JhengHei UI"/>
                          <a:cs typeface="Microsoft JhengHei UI"/>
                        </a:rPr>
                        <a:t>）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667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5854"/>
                      </a:solidFill>
                      <a:prstDash val="solid"/>
                    </a:lnT>
                    <a:lnB w="28575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2165"/>
                        </a:spcBef>
                        <a:tabLst>
                          <a:tab pos="1418590" algn="l"/>
                        </a:tabLst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4	</a:t>
                      </a:r>
                      <a:r>
                        <a:rPr sz="2300" spc="0" dirty="0">
                          <a:latin typeface="Microsoft JhengHei UI"/>
                          <a:cs typeface="Microsoft JhengHei UI"/>
                        </a:rPr>
                        <a:t>运输层</a:t>
                      </a:r>
                      <a:endParaRPr sz="2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749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3905"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  <a:spcBef>
                          <a:spcPts val="2130"/>
                        </a:spcBef>
                        <a:tabLst>
                          <a:tab pos="1432560" algn="l"/>
                        </a:tabLst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3	</a:t>
                      </a:r>
                      <a:r>
                        <a:rPr sz="2300" spc="0" dirty="0">
                          <a:latin typeface="Microsoft JhengHei UI"/>
                          <a:cs typeface="Microsoft JhengHei UI"/>
                        </a:rPr>
                        <a:t>⽹络层</a:t>
                      </a:r>
                      <a:endParaRPr sz="2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705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5854"/>
                      </a:solidFill>
                      <a:prstDash val="solid"/>
                    </a:lnT>
                    <a:lnB w="28575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300" spc="0" dirty="0">
                          <a:latin typeface="Microsoft JhengHei UI"/>
                          <a:cs typeface="Microsoft JhengHei UI"/>
                        </a:rPr>
                        <a:t>⽹际层</a:t>
                      </a:r>
                      <a:endParaRPr sz="2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0510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5854"/>
                      </a:solidFill>
                      <a:prstDash val="solid"/>
                    </a:lnT>
                    <a:lnB w="28575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>
                        <a:lnSpc>
                          <a:spcPct val="100000"/>
                        </a:lnSpc>
                        <a:spcBef>
                          <a:spcPts val="1745"/>
                        </a:spcBef>
                        <a:tabLst>
                          <a:tab pos="1418590" algn="l"/>
                        </a:tabLst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3	</a:t>
                      </a:r>
                      <a:r>
                        <a:rPr sz="2300" spc="0" dirty="0">
                          <a:latin typeface="Microsoft JhengHei UI"/>
                          <a:cs typeface="Microsoft JhengHei UI"/>
                        </a:rPr>
                        <a:t>⽹络层</a:t>
                      </a:r>
                      <a:endParaRPr sz="2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2161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5175">
                <a:tc>
                  <a:txBody>
                    <a:bodyPr/>
                    <a:lstStyle/>
                    <a:p>
                      <a:pPr marL="569595">
                        <a:lnSpc>
                          <a:spcPct val="100000"/>
                        </a:lnSpc>
                        <a:spcBef>
                          <a:spcPts val="2090"/>
                        </a:spcBef>
                        <a:tabLst>
                          <a:tab pos="895350" algn="l"/>
                        </a:tabLst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2	</a:t>
                      </a:r>
                      <a:r>
                        <a:rPr sz="2300" spc="0" dirty="0">
                          <a:latin typeface="Microsoft JhengHei UI"/>
                          <a:cs typeface="Microsoft JhengHei UI"/>
                        </a:rPr>
                        <a:t>数据链路层</a:t>
                      </a:r>
                      <a:endParaRPr sz="2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654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150" dirty="0">
                          <a:latin typeface="Microsoft JhengHei UI"/>
                          <a:cs typeface="Microsoft JhengHei UI"/>
                        </a:rPr>
                        <a:t>（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5854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60"/>
                        </a:spcBef>
                      </a:pPr>
                      <a:r>
                        <a:rPr sz="2300" spc="0" dirty="0">
                          <a:latin typeface="Microsoft JhengHei UI"/>
                          <a:cs typeface="Microsoft JhengHei UI"/>
                        </a:rPr>
                        <a:t>⽹络接⼝层</a:t>
                      </a:r>
                      <a:endParaRPr sz="2300">
                        <a:latin typeface="Microsoft JhengHei UI"/>
                        <a:cs typeface="Microsoft JhengHei UI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2150" spc="-10" dirty="0">
                          <a:latin typeface="Microsoft JhengHei UI"/>
                          <a:cs typeface="Microsoft JhengHei UI"/>
                        </a:rPr>
                        <a:t>这⼀层没有具体内容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870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150" dirty="0">
                          <a:latin typeface="Microsoft JhengHei UI"/>
                          <a:cs typeface="Microsoft JhengHei UI"/>
                        </a:rPr>
                        <a:t>）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585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98170">
                        <a:lnSpc>
                          <a:spcPct val="100000"/>
                        </a:lnSpc>
                        <a:spcBef>
                          <a:spcPts val="1260"/>
                        </a:spcBef>
                        <a:tabLst>
                          <a:tab pos="923925" algn="l"/>
                        </a:tabLst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2	</a:t>
                      </a:r>
                      <a:r>
                        <a:rPr sz="2300" spc="0" dirty="0">
                          <a:latin typeface="Microsoft JhengHei UI"/>
                          <a:cs typeface="Microsoft JhengHei UI"/>
                        </a:rPr>
                        <a:t>数据链路层</a:t>
                      </a:r>
                      <a:endParaRPr sz="2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600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5810"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  <a:spcBef>
                          <a:spcPts val="2045"/>
                        </a:spcBef>
                        <a:tabLst>
                          <a:tab pos="1432560" algn="l"/>
                        </a:tabLst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1	</a:t>
                      </a:r>
                      <a:r>
                        <a:rPr sz="2300" spc="0" dirty="0">
                          <a:latin typeface="Microsoft JhengHei UI"/>
                          <a:cs typeface="Microsoft JhengHei UI"/>
                        </a:rPr>
                        <a:t>物理层</a:t>
                      </a:r>
                      <a:endParaRPr sz="2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5971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5854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870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585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97535">
                        <a:lnSpc>
                          <a:spcPct val="100000"/>
                        </a:lnSpc>
                        <a:spcBef>
                          <a:spcPts val="1635"/>
                        </a:spcBef>
                        <a:tabLst>
                          <a:tab pos="1412240" algn="l"/>
                        </a:tabLst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1	</a:t>
                      </a:r>
                      <a:r>
                        <a:rPr sz="2300" spc="0" dirty="0">
                          <a:latin typeface="Microsoft JhengHei UI"/>
                          <a:cs typeface="Microsoft JhengHei UI"/>
                        </a:rPr>
                        <a:t>物理层</a:t>
                      </a:r>
                      <a:endParaRPr sz="2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076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15790191" y="2405800"/>
            <a:ext cx="332422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五层协议的体系结构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88905" y="8738846"/>
            <a:ext cx="9217025" cy="119824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5"/>
              </a:spcBef>
            </a:pPr>
            <a:r>
              <a:rPr sz="3300" spc="-5" dirty="0">
                <a:latin typeface="Microsoft JhengHei UI"/>
                <a:cs typeface="Microsoft JhengHei UI"/>
              </a:rPr>
              <a:t>计算机⽹络三类体系结构</a:t>
            </a:r>
            <a:endParaRPr sz="330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3300" spc="-5" dirty="0">
                <a:latin typeface="Arial"/>
                <a:cs typeface="Arial"/>
              </a:rPr>
              <a:t>OSI</a:t>
            </a:r>
            <a:r>
              <a:rPr sz="3300" spc="-5" dirty="0">
                <a:latin typeface="Microsoft JhengHei UI"/>
                <a:cs typeface="Microsoft JhengHei UI"/>
              </a:rPr>
              <a:t>七层协议；</a:t>
            </a:r>
            <a:r>
              <a:rPr sz="3300" spc="-5" dirty="0">
                <a:latin typeface="Arial"/>
                <a:cs typeface="Arial"/>
              </a:rPr>
              <a:t>TCP/IP</a:t>
            </a:r>
            <a:r>
              <a:rPr sz="3300" spc="-5" dirty="0">
                <a:latin typeface="Microsoft JhengHei UI"/>
                <a:cs typeface="Microsoft JhengHei UI"/>
              </a:rPr>
              <a:t>四层协议；授课的五层协议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7347913" y="714607"/>
            <a:ext cx="540829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五层协议的体系结构</a:t>
            </a:r>
          </a:p>
        </p:txBody>
      </p:sp>
      <p:sp>
        <p:nvSpPr>
          <p:cNvPr id="21" name="object 21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69077" y="2690343"/>
            <a:ext cx="4121150" cy="58731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五层体系结构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sz="3600" spc="5" dirty="0">
                <a:latin typeface="Arial"/>
                <a:cs typeface="Arial"/>
              </a:rPr>
              <a:t>T</a:t>
            </a:r>
            <a:r>
              <a:rPr sz="3600" spc="10" dirty="0">
                <a:latin typeface="Arial"/>
                <a:cs typeface="Arial"/>
              </a:rPr>
              <a:t>CP</a:t>
            </a:r>
            <a:r>
              <a:rPr sz="3600" dirty="0">
                <a:latin typeface="Arial"/>
                <a:cs typeface="Arial"/>
              </a:rPr>
              <a:t>/I</a:t>
            </a:r>
            <a:r>
              <a:rPr sz="3600" spc="10" dirty="0">
                <a:latin typeface="Arial"/>
                <a:cs typeface="Arial"/>
              </a:rPr>
              <a:t>P</a:t>
            </a:r>
            <a:r>
              <a:rPr sz="3600" spc="25" dirty="0">
                <a:latin typeface="Microsoft JhengHei UI"/>
                <a:cs typeface="Microsoft JhengHei UI"/>
              </a:rPr>
              <a:t>的发展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协议封装的概念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⼏个概念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协议的复杂性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四层体系结构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7913" y="714607"/>
            <a:ext cx="540829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五层协议的体系结构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69077" y="2690343"/>
            <a:ext cx="4121150" cy="58731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五层体系结构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sz="3600" spc="5" dirty="0">
                <a:latin typeface="Arial"/>
                <a:cs typeface="Arial"/>
              </a:rPr>
              <a:t>T</a:t>
            </a:r>
            <a:r>
              <a:rPr sz="3600" spc="10" dirty="0">
                <a:latin typeface="Arial"/>
                <a:cs typeface="Arial"/>
              </a:rPr>
              <a:t>CP</a:t>
            </a:r>
            <a:r>
              <a:rPr sz="3600" dirty="0">
                <a:latin typeface="Arial"/>
                <a:cs typeface="Arial"/>
              </a:rPr>
              <a:t>/I</a:t>
            </a:r>
            <a:r>
              <a:rPr sz="3600" spc="10" dirty="0">
                <a:latin typeface="Arial"/>
                <a:cs typeface="Arial"/>
              </a:rPr>
              <a:t>P</a:t>
            </a:r>
            <a:r>
              <a:rPr sz="3600" spc="25" dirty="0">
                <a:latin typeface="Microsoft JhengHei UI"/>
                <a:cs typeface="Microsoft JhengHei UI"/>
              </a:rPr>
              <a:t>的发展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协议封装的概念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⼏个概念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协议的复杂性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四层体系结构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549325" cy="806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753975" cy="7265670"/>
          </a:xfrm>
          <a:custGeom>
            <a:avLst/>
            <a:gdLst/>
            <a:ahLst/>
            <a:cxnLst/>
            <a:rect l="l" t="t" r="r" b="b"/>
            <a:pathLst>
              <a:path w="12753975" h="7265670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7009082"/>
                </a:lnTo>
                <a:lnTo>
                  <a:pt x="196" y="7060081"/>
                </a:lnTo>
                <a:lnTo>
                  <a:pt x="1569" y="7101209"/>
                </a:lnTo>
                <a:lnTo>
                  <a:pt x="12558" y="7159492"/>
                </a:lnTo>
                <a:lnTo>
                  <a:pt x="48870" y="7216491"/>
                </a:lnTo>
                <a:lnTo>
                  <a:pt x="105869" y="7252803"/>
                </a:lnTo>
                <a:lnTo>
                  <a:pt x="164152" y="7263792"/>
                </a:lnTo>
                <a:lnTo>
                  <a:pt x="205280" y="7265165"/>
                </a:lnTo>
                <a:lnTo>
                  <a:pt x="256278" y="7265362"/>
                </a:lnTo>
                <a:lnTo>
                  <a:pt x="12497263" y="7265362"/>
                </a:lnTo>
                <a:lnTo>
                  <a:pt x="12548259" y="7265165"/>
                </a:lnTo>
                <a:lnTo>
                  <a:pt x="12589384" y="7263792"/>
                </a:lnTo>
                <a:lnTo>
                  <a:pt x="12647667" y="7252803"/>
                </a:lnTo>
                <a:lnTo>
                  <a:pt x="12704668" y="7216491"/>
                </a:lnTo>
                <a:lnTo>
                  <a:pt x="12740983" y="7159492"/>
                </a:lnTo>
                <a:lnTo>
                  <a:pt x="12751969" y="7101209"/>
                </a:lnTo>
                <a:lnTo>
                  <a:pt x="12753342" y="7060081"/>
                </a:lnTo>
                <a:lnTo>
                  <a:pt x="12753538" y="7009082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753975" cy="7265670"/>
          </a:xfrm>
          <a:custGeom>
            <a:avLst/>
            <a:gdLst/>
            <a:ahLst/>
            <a:cxnLst/>
            <a:rect l="l" t="t" r="r" b="b"/>
            <a:pathLst>
              <a:path w="12753975" h="7265670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7009082"/>
                </a:lnTo>
                <a:lnTo>
                  <a:pt x="12753342" y="7060081"/>
                </a:lnTo>
                <a:lnTo>
                  <a:pt x="12751969" y="7101209"/>
                </a:lnTo>
                <a:lnTo>
                  <a:pt x="12740983" y="7159492"/>
                </a:lnTo>
                <a:lnTo>
                  <a:pt x="12704668" y="7216491"/>
                </a:lnTo>
                <a:lnTo>
                  <a:pt x="12647667" y="7252803"/>
                </a:lnTo>
                <a:lnTo>
                  <a:pt x="12589384" y="7263792"/>
                </a:lnTo>
                <a:lnTo>
                  <a:pt x="12548259" y="7265165"/>
                </a:lnTo>
                <a:lnTo>
                  <a:pt x="12497263" y="7265362"/>
                </a:lnTo>
                <a:lnTo>
                  <a:pt x="256278" y="7265362"/>
                </a:lnTo>
                <a:lnTo>
                  <a:pt x="205280" y="7265165"/>
                </a:lnTo>
                <a:lnTo>
                  <a:pt x="164152" y="7263792"/>
                </a:lnTo>
                <a:lnTo>
                  <a:pt x="105869" y="7252803"/>
                </a:lnTo>
                <a:lnTo>
                  <a:pt x="48870" y="7216491"/>
                </a:lnTo>
                <a:lnTo>
                  <a:pt x="12558" y="7159492"/>
                </a:lnTo>
                <a:lnTo>
                  <a:pt x="1569" y="7101209"/>
                </a:lnTo>
                <a:lnTo>
                  <a:pt x="196" y="7060081"/>
                </a:lnTo>
                <a:lnTo>
                  <a:pt x="0" y="7009082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62083" y="2751349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62083" y="3454993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2083" y="6296971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62083" y="7704258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62083" y="8407902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54741" y="2490080"/>
            <a:ext cx="10962005" cy="6386195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应⽤层</a:t>
            </a:r>
            <a:r>
              <a:rPr sz="3300" spc="-5" dirty="0">
                <a:latin typeface="Microsoft JhengHei UI"/>
                <a:cs typeface="Microsoft JhengHei UI"/>
              </a:rPr>
              <a:t>：通过应⽤进程间的交互来完成</a:t>
            </a: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特定⽹络应⽤</a:t>
            </a:r>
            <a:r>
              <a:rPr sz="3300" spc="-5" dirty="0">
                <a:latin typeface="Microsoft JhengHei UI"/>
                <a:cs typeface="Microsoft JhengHei UI"/>
              </a:rPr>
              <a:t>；</a:t>
            </a:r>
            <a:endParaRPr sz="3300">
              <a:latin typeface="Microsoft JhengHei UI"/>
              <a:cs typeface="Microsoft JhengHei UI"/>
            </a:endParaRPr>
          </a:p>
          <a:p>
            <a:pPr marL="12700" marR="51435">
              <a:lnSpc>
                <a:spcPct val="139900"/>
              </a:lnSpc>
            </a:pP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运输层</a:t>
            </a:r>
            <a:r>
              <a:rPr sz="3300" spc="-5" dirty="0">
                <a:latin typeface="Microsoft JhengHei UI"/>
                <a:cs typeface="Microsoft JhengHei UI"/>
              </a:rPr>
              <a:t>：负责向两台主机中</a:t>
            </a: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进程之间</a:t>
            </a:r>
            <a:r>
              <a:rPr sz="3300" spc="-5" dirty="0">
                <a:latin typeface="Microsoft JhengHei UI"/>
                <a:cs typeface="Microsoft JhengHei UI"/>
              </a:rPr>
              <a:t>的通信</a:t>
            </a: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提供通⽤的数据 传输服务</a:t>
            </a:r>
            <a:r>
              <a:rPr sz="3300" spc="-5" dirty="0">
                <a:latin typeface="Microsoft JhengHei UI"/>
                <a:cs typeface="Microsoft JhengHei UI"/>
              </a:rPr>
              <a:t>，</a:t>
            </a:r>
            <a:r>
              <a:rPr sz="3300" spc="-10" dirty="0">
                <a:solidFill>
                  <a:srgbClr val="FF2600"/>
                </a:solidFill>
                <a:latin typeface="Arial"/>
                <a:cs typeface="Arial"/>
              </a:rPr>
              <a:t>TC</a:t>
            </a:r>
            <a:r>
              <a:rPr sz="3300" spc="-5" dirty="0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sz="3300" spc="-5" dirty="0">
                <a:latin typeface="Microsoft JhengHei UI"/>
                <a:cs typeface="Microsoft JhengHei UI"/>
              </a:rPr>
              <a:t>提供⾯向连接的、可靠的数据传输服务，传</a:t>
            </a:r>
            <a:endParaRPr sz="330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2600"/>
              </a:lnSpc>
            </a:pPr>
            <a:r>
              <a:rPr sz="3300" spc="-5" dirty="0">
                <a:latin typeface="Microsoft JhengHei UI"/>
                <a:cs typeface="Microsoft JhengHei UI"/>
              </a:rPr>
              <a:t>输单位为报⽂段；</a:t>
            </a:r>
            <a:r>
              <a:rPr sz="3300" spc="-5" dirty="0">
                <a:solidFill>
                  <a:srgbClr val="FF2600"/>
                </a:solidFill>
                <a:latin typeface="Arial"/>
                <a:cs typeface="Arial"/>
              </a:rPr>
              <a:t>UD</a:t>
            </a:r>
            <a:r>
              <a:rPr sz="3300" spc="-10" dirty="0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sz="3300" spc="-5" dirty="0">
                <a:latin typeface="Microsoft JhengHei UI"/>
                <a:cs typeface="Microsoft JhengHei UI"/>
              </a:rPr>
              <a:t>提供⽆连接的尽最努⼒的数据传输服 务，传输单位为</a:t>
            </a: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⽤户数据报</a:t>
            </a:r>
            <a:r>
              <a:rPr sz="3300" spc="-5" dirty="0">
                <a:latin typeface="Microsoft JhengHei UI"/>
                <a:cs typeface="Microsoft JhengHei UI"/>
              </a:rPr>
              <a:t>；</a:t>
            </a:r>
            <a:endParaRPr sz="3300">
              <a:latin typeface="Microsoft JhengHei UI"/>
              <a:cs typeface="Microsoft JhengHei UI"/>
            </a:endParaRPr>
          </a:p>
          <a:p>
            <a:pPr marL="12700" marR="51435">
              <a:lnSpc>
                <a:spcPct val="139900"/>
              </a:lnSpc>
            </a:pP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⽹络层</a:t>
            </a:r>
            <a:r>
              <a:rPr sz="3300" spc="-5" dirty="0">
                <a:latin typeface="Microsoft JhengHei UI"/>
                <a:cs typeface="Microsoft JhengHei UI"/>
              </a:rPr>
              <a:t>：提供</a:t>
            </a: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主机间的通信服务</a:t>
            </a:r>
            <a:r>
              <a:rPr sz="3300" spc="-5" dirty="0">
                <a:latin typeface="Microsoft JhengHei UI"/>
                <a:cs typeface="Microsoft JhengHei UI"/>
              </a:rPr>
              <a:t>。路由器⽣成</a:t>
            </a: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转发表</a:t>
            </a:r>
            <a:r>
              <a:rPr sz="3300" spc="-5" dirty="0">
                <a:latin typeface="Microsoft JhengHei UI"/>
                <a:cs typeface="Microsoft JhengHei UI"/>
              </a:rPr>
              <a:t>，依据 转发表</a:t>
            </a: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转发分组</a:t>
            </a:r>
            <a:r>
              <a:rPr sz="3300" spc="-5" dirty="0">
                <a:latin typeface="Microsoft JhengHei UI"/>
                <a:cs typeface="Microsoft JhengHei UI"/>
              </a:rPr>
              <a:t>⾄下⼀个路由器；</a:t>
            </a:r>
            <a:endParaRPr sz="3300">
              <a:latin typeface="Microsoft JhengHei UI"/>
              <a:cs typeface="Microsoft JhengHei UI"/>
            </a:endParaRPr>
          </a:p>
          <a:p>
            <a:pPr marL="12700" marR="1308100">
              <a:lnSpc>
                <a:spcPct val="139900"/>
              </a:lnSpc>
            </a:pP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数据链路层</a:t>
            </a:r>
            <a:r>
              <a:rPr sz="3300" spc="-5" dirty="0">
                <a:latin typeface="Microsoft JhengHei UI"/>
                <a:cs typeface="Microsoft JhengHei UI"/>
              </a:rPr>
              <a:t>：直连⽹络中相邻节点的链路上</a:t>
            </a: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传输帧</a:t>
            </a:r>
            <a:r>
              <a:rPr sz="3300" spc="-5" dirty="0">
                <a:latin typeface="Microsoft JhengHei UI"/>
                <a:cs typeface="Microsoft JhengHei UI"/>
              </a:rPr>
              <a:t>； </a:t>
            </a: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物理层</a:t>
            </a:r>
            <a:r>
              <a:rPr sz="3300" spc="-5" dirty="0">
                <a:latin typeface="Microsoft JhengHei UI"/>
                <a:cs typeface="Microsoft JhengHei UI"/>
              </a:rPr>
              <a:t>：实现</a:t>
            </a: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⽐特传输</a:t>
            </a:r>
            <a:r>
              <a:rPr sz="3300" spc="-5" dirty="0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07619" y="9996295"/>
            <a:ext cx="796035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最重要的和最著名</a:t>
            </a:r>
            <a:r>
              <a:rPr sz="3300" spc="-5" dirty="0">
                <a:latin typeface="Microsoft JhengHei UI"/>
                <a:cs typeface="Microsoft JhengHei UI"/>
              </a:rPr>
              <a:t>的就是</a:t>
            </a:r>
            <a:r>
              <a:rPr sz="3300" spc="-5" dirty="0">
                <a:latin typeface="Arial"/>
                <a:cs typeface="Arial"/>
              </a:rPr>
              <a:t>TCP</a:t>
            </a:r>
            <a:r>
              <a:rPr sz="3300" spc="-5" dirty="0">
                <a:latin typeface="Microsoft JhengHei UI"/>
                <a:cs typeface="Microsoft JhengHei UI"/>
              </a:rPr>
              <a:t>和</a:t>
            </a:r>
            <a:r>
              <a:rPr sz="3300" spc="-5" dirty="0">
                <a:latin typeface="Arial"/>
                <a:cs typeface="Arial"/>
              </a:rPr>
              <a:t>IP</a:t>
            </a:r>
            <a:r>
              <a:rPr sz="3300" spc="-5" dirty="0">
                <a:latin typeface="Microsoft JhengHei UI"/>
                <a:cs typeface="Microsoft JhengHei UI"/>
              </a:rPr>
              <a:t>两个协议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7913" y="714607"/>
            <a:ext cx="540829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五层协议的体系结构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69077" y="2690343"/>
            <a:ext cx="4121150" cy="58731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五层体系结构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sz="3600" spc="5" dirty="0">
                <a:latin typeface="Arial"/>
                <a:cs typeface="Arial"/>
              </a:rPr>
              <a:t>T</a:t>
            </a:r>
            <a:r>
              <a:rPr sz="3600" spc="10" dirty="0">
                <a:latin typeface="Arial"/>
                <a:cs typeface="Arial"/>
              </a:rPr>
              <a:t>CP</a:t>
            </a:r>
            <a:r>
              <a:rPr sz="3600" dirty="0">
                <a:latin typeface="Arial"/>
                <a:cs typeface="Arial"/>
              </a:rPr>
              <a:t>/I</a:t>
            </a:r>
            <a:r>
              <a:rPr sz="3600" spc="10" dirty="0">
                <a:latin typeface="Arial"/>
                <a:cs typeface="Arial"/>
              </a:rPr>
              <a:t>P</a:t>
            </a:r>
            <a:r>
              <a:rPr sz="3600" spc="25" dirty="0">
                <a:latin typeface="Microsoft JhengHei UI"/>
                <a:cs typeface="Microsoft JhengHei UI"/>
              </a:rPr>
              <a:t>的发展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协议封装的概念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⼏个概念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协议的复杂性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四层体系结构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77608" y="2580097"/>
            <a:ext cx="12479185" cy="5832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40861" y="2242798"/>
            <a:ext cx="1760855" cy="0"/>
          </a:xfrm>
          <a:custGeom>
            <a:avLst/>
            <a:gdLst/>
            <a:ahLst/>
            <a:cxnLst/>
            <a:rect l="l" t="t" r="r" b="b"/>
            <a:pathLst>
              <a:path w="1760855">
                <a:moveTo>
                  <a:pt x="0" y="0"/>
                </a:moveTo>
                <a:lnTo>
                  <a:pt x="1760346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048124" y="2242798"/>
            <a:ext cx="1941195" cy="0"/>
          </a:xfrm>
          <a:custGeom>
            <a:avLst/>
            <a:gdLst/>
            <a:ahLst/>
            <a:cxnLst/>
            <a:rect l="l" t="t" r="r" b="b"/>
            <a:pathLst>
              <a:path w="1941195">
                <a:moveTo>
                  <a:pt x="0" y="0"/>
                </a:moveTo>
                <a:lnTo>
                  <a:pt x="1940925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380264" y="2154843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30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93155" y="2154843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30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57545" y="3619678"/>
            <a:ext cx="1484630" cy="0"/>
          </a:xfrm>
          <a:custGeom>
            <a:avLst/>
            <a:gdLst/>
            <a:ahLst/>
            <a:cxnLst/>
            <a:rect l="l" t="t" r="r" b="b"/>
            <a:pathLst>
              <a:path w="1484630">
                <a:moveTo>
                  <a:pt x="0" y="0"/>
                </a:moveTo>
                <a:lnTo>
                  <a:pt x="148456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89020" y="3619678"/>
            <a:ext cx="1518920" cy="0"/>
          </a:xfrm>
          <a:custGeom>
            <a:avLst/>
            <a:gdLst/>
            <a:ahLst/>
            <a:cxnLst/>
            <a:rect l="l" t="t" r="r" b="b"/>
            <a:pathLst>
              <a:path w="1518920">
                <a:moveTo>
                  <a:pt x="0" y="0"/>
                </a:moveTo>
                <a:lnTo>
                  <a:pt x="1518822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521161" y="353172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34051" y="353172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651122" y="5317045"/>
            <a:ext cx="786765" cy="0"/>
          </a:xfrm>
          <a:custGeom>
            <a:avLst/>
            <a:gdLst/>
            <a:ahLst/>
            <a:cxnLst/>
            <a:rect l="l" t="t" r="r" b="b"/>
            <a:pathLst>
              <a:path w="786765">
                <a:moveTo>
                  <a:pt x="0" y="0"/>
                </a:moveTo>
                <a:lnTo>
                  <a:pt x="786734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84772" y="5317045"/>
            <a:ext cx="995680" cy="0"/>
          </a:xfrm>
          <a:custGeom>
            <a:avLst/>
            <a:gdLst/>
            <a:ahLst/>
            <a:cxnLst/>
            <a:rect l="l" t="t" r="r" b="b"/>
            <a:pathLst>
              <a:path w="995679">
                <a:moveTo>
                  <a:pt x="0" y="0"/>
                </a:moveTo>
                <a:lnTo>
                  <a:pt x="995215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416913" y="5229090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29803" y="5229090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17210" y="6954001"/>
            <a:ext cx="3291598" cy="2987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927089" y="673513"/>
            <a:ext cx="421259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协议封装的例⼦</a:t>
            </a:r>
          </a:p>
        </p:txBody>
      </p:sp>
      <p:sp>
        <p:nvSpPr>
          <p:cNvPr id="16" name="object 1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4827" y="2009946"/>
            <a:ext cx="468795" cy="1462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89718" y="2168391"/>
            <a:ext cx="464861" cy="1462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034827" y="2329405"/>
            <a:ext cx="468795" cy="146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11898" y="3134339"/>
            <a:ext cx="666436" cy="28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75969" y="3439769"/>
            <a:ext cx="315459" cy="141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398803" y="3439769"/>
            <a:ext cx="315460" cy="141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08188" y="3609109"/>
            <a:ext cx="283240" cy="39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98803" y="3609109"/>
            <a:ext cx="283240" cy="39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88165" y="3621720"/>
            <a:ext cx="513903" cy="3819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122897" y="3549779"/>
            <a:ext cx="444500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89"/>
              </a:lnSpc>
              <a:spcBef>
                <a:spcPts val="95"/>
              </a:spcBef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XXX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789"/>
              </a:lnSpc>
            </a:pPr>
            <a:r>
              <a:rPr sz="1650" spc="-5" dirty="0">
                <a:solidFill>
                  <a:srgbClr val="FFFFFF"/>
                </a:solidFill>
                <a:latin typeface="Microsoft JhengHei UI"/>
                <a:cs typeface="Microsoft JhengHei UI"/>
              </a:rPr>
              <a:t>同学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913451" y="3134339"/>
            <a:ext cx="666437" cy="28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77522" y="3439769"/>
            <a:ext cx="315460" cy="141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300357" y="3439769"/>
            <a:ext cx="315459" cy="141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09742" y="3609109"/>
            <a:ext cx="283240" cy="39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300357" y="3609109"/>
            <a:ext cx="283240" cy="39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89718" y="3621720"/>
            <a:ext cx="513903" cy="3819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024450" y="3549779"/>
            <a:ext cx="444500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89"/>
              </a:lnSpc>
              <a:spcBef>
                <a:spcPts val="95"/>
              </a:spcBef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XXX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789"/>
              </a:lnSpc>
            </a:pPr>
            <a:r>
              <a:rPr sz="1650" spc="-5" dirty="0">
                <a:solidFill>
                  <a:srgbClr val="FFFFFF"/>
                </a:solidFill>
                <a:latin typeface="Microsoft JhengHei UI"/>
                <a:cs typeface="Microsoft JhengHei UI"/>
              </a:rPr>
              <a:t>同学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815004" y="3134339"/>
            <a:ext cx="666435" cy="28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779075" y="3439769"/>
            <a:ext cx="315459" cy="141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201910" y="3439769"/>
            <a:ext cx="315455" cy="141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811294" y="3609109"/>
            <a:ext cx="283240" cy="39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201910" y="3609109"/>
            <a:ext cx="283236" cy="39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891271" y="3621720"/>
            <a:ext cx="513903" cy="3819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9926003" y="3549779"/>
            <a:ext cx="444500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89"/>
              </a:lnSpc>
              <a:spcBef>
                <a:spcPts val="95"/>
              </a:spcBef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XXX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789"/>
              </a:lnSpc>
            </a:pPr>
            <a:r>
              <a:rPr sz="1650" spc="-5" dirty="0">
                <a:solidFill>
                  <a:srgbClr val="FFFFFF"/>
                </a:solidFill>
                <a:latin typeface="Microsoft JhengHei UI"/>
                <a:cs typeface="Microsoft JhengHei UI"/>
              </a:rPr>
              <a:t>同学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773288" y="8351549"/>
            <a:ext cx="666437" cy="28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37359" y="8656979"/>
            <a:ext cx="315460" cy="141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160195" y="8656979"/>
            <a:ext cx="315464" cy="141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769579" y="8826320"/>
            <a:ext cx="283240" cy="39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160195" y="8826320"/>
            <a:ext cx="283240" cy="39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849556" y="8838930"/>
            <a:ext cx="513903" cy="3819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896988" y="8799527"/>
            <a:ext cx="419100" cy="44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30"/>
              </a:lnSpc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XXX</a:t>
            </a:r>
            <a:endParaRPr sz="1650">
              <a:latin typeface="Arial"/>
              <a:cs typeface="Arial"/>
            </a:endParaRPr>
          </a:p>
          <a:p>
            <a:pPr>
              <a:lnSpc>
                <a:spcPts val="1789"/>
              </a:lnSpc>
            </a:pPr>
            <a:r>
              <a:rPr sz="1650" spc="-5" dirty="0">
                <a:solidFill>
                  <a:srgbClr val="FFFFFF"/>
                </a:solidFill>
                <a:latin typeface="Microsoft JhengHei UI"/>
                <a:cs typeface="Microsoft JhengHei UI"/>
              </a:rPr>
              <a:t>同学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722178" y="7461511"/>
            <a:ext cx="2881740" cy="19721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06994" y="8168468"/>
            <a:ext cx="2402205" cy="1009015"/>
          </a:xfrm>
          <a:custGeom>
            <a:avLst/>
            <a:gdLst/>
            <a:ahLst/>
            <a:cxnLst/>
            <a:rect l="l" t="t" r="r" b="b"/>
            <a:pathLst>
              <a:path w="2402204" h="1009015">
                <a:moveTo>
                  <a:pt x="0" y="1008945"/>
                </a:moveTo>
                <a:lnTo>
                  <a:pt x="2401979" y="1008945"/>
                </a:lnTo>
                <a:lnTo>
                  <a:pt x="2401979" y="0"/>
                </a:lnTo>
                <a:lnTo>
                  <a:pt x="0" y="0"/>
                </a:lnTo>
                <a:lnTo>
                  <a:pt x="0" y="1008945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917828" y="8351549"/>
            <a:ext cx="666437" cy="28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881899" y="8656979"/>
            <a:ext cx="315460" cy="141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04734" y="8656979"/>
            <a:ext cx="315459" cy="141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914119" y="8826320"/>
            <a:ext cx="283240" cy="39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304734" y="8826320"/>
            <a:ext cx="283240" cy="39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94095" y="8838930"/>
            <a:ext cx="513903" cy="3819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041527" y="8766989"/>
            <a:ext cx="431800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89"/>
              </a:lnSpc>
              <a:spcBef>
                <a:spcPts val="95"/>
              </a:spcBef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XXX</a:t>
            </a:r>
            <a:endParaRPr sz="1650">
              <a:latin typeface="Arial"/>
              <a:cs typeface="Arial"/>
            </a:endParaRPr>
          </a:p>
          <a:p>
            <a:pPr>
              <a:lnSpc>
                <a:spcPts val="1789"/>
              </a:lnSpc>
            </a:pPr>
            <a:r>
              <a:rPr sz="1650" spc="-5" dirty="0">
                <a:solidFill>
                  <a:srgbClr val="FFFFFF"/>
                </a:solidFill>
                <a:latin typeface="Microsoft JhengHei UI"/>
                <a:cs typeface="Microsoft JhengHei UI"/>
              </a:rPr>
              <a:t>同学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829852" y="8351549"/>
            <a:ext cx="666437" cy="28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793923" y="8656979"/>
            <a:ext cx="315459" cy="141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216758" y="8656979"/>
            <a:ext cx="315460" cy="141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826142" y="8826320"/>
            <a:ext cx="283240" cy="39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216758" y="8826320"/>
            <a:ext cx="283240" cy="39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06119" y="8838930"/>
            <a:ext cx="513903" cy="3819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37660" y="7588556"/>
            <a:ext cx="718820" cy="553720"/>
          </a:xfrm>
          <a:custGeom>
            <a:avLst/>
            <a:gdLst/>
            <a:ahLst/>
            <a:cxnLst/>
            <a:rect l="l" t="t" r="r" b="b"/>
            <a:pathLst>
              <a:path w="718820" h="553720">
                <a:moveTo>
                  <a:pt x="0" y="553121"/>
                </a:moveTo>
                <a:lnTo>
                  <a:pt x="718278" y="553121"/>
                </a:lnTo>
                <a:lnTo>
                  <a:pt x="718278" y="0"/>
                </a:lnTo>
                <a:lnTo>
                  <a:pt x="0" y="0"/>
                </a:lnTo>
                <a:lnTo>
                  <a:pt x="0" y="5531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785654" y="7661851"/>
            <a:ext cx="422909" cy="553720"/>
          </a:xfrm>
          <a:custGeom>
            <a:avLst/>
            <a:gdLst/>
            <a:ahLst/>
            <a:cxnLst/>
            <a:rect l="l" t="t" r="r" b="b"/>
            <a:pathLst>
              <a:path w="422909" h="553720">
                <a:moveTo>
                  <a:pt x="40439" y="535846"/>
                </a:moveTo>
                <a:lnTo>
                  <a:pt x="6444" y="535846"/>
                </a:lnTo>
                <a:lnTo>
                  <a:pt x="11721" y="543622"/>
                </a:lnTo>
                <a:lnTo>
                  <a:pt x="11721" y="553122"/>
                </a:lnTo>
                <a:lnTo>
                  <a:pt x="35163" y="553122"/>
                </a:lnTo>
                <a:lnTo>
                  <a:pt x="35163" y="543622"/>
                </a:lnTo>
                <a:lnTo>
                  <a:pt x="40439" y="535846"/>
                </a:lnTo>
                <a:close/>
              </a:path>
              <a:path w="422909" h="553720">
                <a:moveTo>
                  <a:pt x="87356" y="535846"/>
                </a:moveTo>
                <a:lnTo>
                  <a:pt x="53329" y="535846"/>
                </a:lnTo>
                <a:lnTo>
                  <a:pt x="58638" y="543622"/>
                </a:lnTo>
                <a:lnTo>
                  <a:pt x="58638" y="553122"/>
                </a:lnTo>
                <a:lnTo>
                  <a:pt x="82080" y="553122"/>
                </a:lnTo>
                <a:lnTo>
                  <a:pt x="82080" y="543622"/>
                </a:lnTo>
                <a:lnTo>
                  <a:pt x="87356" y="535846"/>
                </a:lnTo>
                <a:close/>
              </a:path>
              <a:path w="422909" h="553720">
                <a:moveTo>
                  <a:pt x="134274" y="535846"/>
                </a:moveTo>
                <a:lnTo>
                  <a:pt x="100247" y="535846"/>
                </a:lnTo>
                <a:lnTo>
                  <a:pt x="105522" y="543622"/>
                </a:lnTo>
                <a:lnTo>
                  <a:pt x="105522" y="553122"/>
                </a:lnTo>
                <a:lnTo>
                  <a:pt x="128998" y="553122"/>
                </a:lnTo>
                <a:lnTo>
                  <a:pt x="128998" y="543622"/>
                </a:lnTo>
                <a:lnTo>
                  <a:pt x="134274" y="535846"/>
                </a:lnTo>
                <a:close/>
              </a:path>
              <a:path w="422909" h="553720">
                <a:moveTo>
                  <a:pt x="181192" y="535846"/>
                </a:moveTo>
                <a:lnTo>
                  <a:pt x="147164" y="535846"/>
                </a:lnTo>
                <a:lnTo>
                  <a:pt x="152440" y="543622"/>
                </a:lnTo>
                <a:lnTo>
                  <a:pt x="152440" y="553122"/>
                </a:lnTo>
                <a:lnTo>
                  <a:pt x="175916" y="553122"/>
                </a:lnTo>
                <a:lnTo>
                  <a:pt x="175916" y="543622"/>
                </a:lnTo>
                <a:lnTo>
                  <a:pt x="181192" y="535846"/>
                </a:lnTo>
                <a:close/>
              </a:path>
              <a:path w="422909" h="553720">
                <a:moveTo>
                  <a:pt x="228109" y="535846"/>
                </a:moveTo>
                <a:lnTo>
                  <a:pt x="194082" y="535846"/>
                </a:lnTo>
                <a:lnTo>
                  <a:pt x="199358" y="543622"/>
                </a:lnTo>
                <a:lnTo>
                  <a:pt x="199358" y="553122"/>
                </a:lnTo>
                <a:lnTo>
                  <a:pt x="222800" y="553122"/>
                </a:lnTo>
                <a:lnTo>
                  <a:pt x="222800" y="543622"/>
                </a:lnTo>
                <a:lnTo>
                  <a:pt x="228109" y="535846"/>
                </a:lnTo>
                <a:close/>
              </a:path>
              <a:path w="422909" h="553720">
                <a:moveTo>
                  <a:pt x="274993" y="535846"/>
                </a:moveTo>
                <a:lnTo>
                  <a:pt x="240998" y="535846"/>
                </a:lnTo>
                <a:lnTo>
                  <a:pt x="246275" y="543622"/>
                </a:lnTo>
                <a:lnTo>
                  <a:pt x="246275" y="553122"/>
                </a:lnTo>
                <a:lnTo>
                  <a:pt x="269717" y="553122"/>
                </a:lnTo>
                <a:lnTo>
                  <a:pt x="269717" y="543622"/>
                </a:lnTo>
                <a:lnTo>
                  <a:pt x="274993" y="535846"/>
                </a:lnTo>
                <a:close/>
              </a:path>
              <a:path w="422909" h="553720">
                <a:moveTo>
                  <a:pt x="321911" y="535846"/>
                </a:moveTo>
                <a:lnTo>
                  <a:pt x="287883" y="535846"/>
                </a:lnTo>
                <a:lnTo>
                  <a:pt x="293193" y="543622"/>
                </a:lnTo>
                <a:lnTo>
                  <a:pt x="293193" y="553122"/>
                </a:lnTo>
                <a:lnTo>
                  <a:pt x="316635" y="553122"/>
                </a:lnTo>
                <a:lnTo>
                  <a:pt x="316635" y="543622"/>
                </a:lnTo>
                <a:lnTo>
                  <a:pt x="321911" y="535846"/>
                </a:lnTo>
                <a:close/>
              </a:path>
              <a:path w="422909" h="553720">
                <a:moveTo>
                  <a:pt x="368828" y="535846"/>
                </a:moveTo>
                <a:lnTo>
                  <a:pt x="334801" y="535846"/>
                </a:lnTo>
                <a:lnTo>
                  <a:pt x="340077" y="543622"/>
                </a:lnTo>
                <a:lnTo>
                  <a:pt x="340077" y="553122"/>
                </a:lnTo>
                <a:lnTo>
                  <a:pt x="363552" y="553122"/>
                </a:lnTo>
                <a:lnTo>
                  <a:pt x="363552" y="543622"/>
                </a:lnTo>
                <a:lnTo>
                  <a:pt x="368828" y="535846"/>
                </a:lnTo>
                <a:close/>
              </a:path>
              <a:path w="422909" h="553720">
                <a:moveTo>
                  <a:pt x="415844" y="535846"/>
                </a:moveTo>
                <a:lnTo>
                  <a:pt x="381719" y="535846"/>
                </a:lnTo>
                <a:lnTo>
                  <a:pt x="386995" y="543622"/>
                </a:lnTo>
                <a:lnTo>
                  <a:pt x="386995" y="553122"/>
                </a:lnTo>
                <a:lnTo>
                  <a:pt x="410470" y="553122"/>
                </a:lnTo>
                <a:lnTo>
                  <a:pt x="410575" y="543622"/>
                </a:lnTo>
                <a:lnTo>
                  <a:pt x="415844" y="535846"/>
                </a:lnTo>
                <a:close/>
              </a:path>
              <a:path w="422909" h="553720">
                <a:moveTo>
                  <a:pt x="422290" y="501294"/>
                </a:moveTo>
                <a:lnTo>
                  <a:pt x="0" y="501294"/>
                </a:lnTo>
                <a:lnTo>
                  <a:pt x="0" y="535846"/>
                </a:lnTo>
                <a:lnTo>
                  <a:pt x="422290" y="535846"/>
                </a:lnTo>
                <a:lnTo>
                  <a:pt x="422290" y="501294"/>
                </a:lnTo>
                <a:close/>
              </a:path>
              <a:path w="422909" h="553720">
                <a:moveTo>
                  <a:pt x="415845" y="51876"/>
                </a:moveTo>
                <a:lnTo>
                  <a:pt x="6444" y="51876"/>
                </a:lnTo>
                <a:lnTo>
                  <a:pt x="11721" y="59653"/>
                </a:lnTo>
                <a:lnTo>
                  <a:pt x="11721" y="78652"/>
                </a:lnTo>
                <a:lnTo>
                  <a:pt x="6444" y="86428"/>
                </a:lnTo>
                <a:lnTo>
                  <a:pt x="0" y="86428"/>
                </a:lnTo>
                <a:lnTo>
                  <a:pt x="0" y="120980"/>
                </a:lnTo>
                <a:lnTo>
                  <a:pt x="6444" y="120980"/>
                </a:lnTo>
                <a:lnTo>
                  <a:pt x="11721" y="128805"/>
                </a:lnTo>
                <a:lnTo>
                  <a:pt x="11721" y="147803"/>
                </a:lnTo>
                <a:lnTo>
                  <a:pt x="6444" y="155580"/>
                </a:lnTo>
                <a:lnTo>
                  <a:pt x="0" y="155580"/>
                </a:lnTo>
                <a:lnTo>
                  <a:pt x="0" y="190132"/>
                </a:lnTo>
                <a:lnTo>
                  <a:pt x="6444" y="190132"/>
                </a:lnTo>
                <a:lnTo>
                  <a:pt x="11721" y="197909"/>
                </a:lnTo>
                <a:lnTo>
                  <a:pt x="11721" y="216908"/>
                </a:lnTo>
                <a:lnTo>
                  <a:pt x="6444" y="224733"/>
                </a:lnTo>
                <a:lnTo>
                  <a:pt x="0" y="224733"/>
                </a:lnTo>
                <a:lnTo>
                  <a:pt x="0" y="259285"/>
                </a:lnTo>
                <a:lnTo>
                  <a:pt x="6444" y="259285"/>
                </a:lnTo>
                <a:lnTo>
                  <a:pt x="11721" y="267062"/>
                </a:lnTo>
                <a:lnTo>
                  <a:pt x="11721" y="286060"/>
                </a:lnTo>
                <a:lnTo>
                  <a:pt x="6444" y="293837"/>
                </a:lnTo>
                <a:lnTo>
                  <a:pt x="0" y="293837"/>
                </a:lnTo>
                <a:lnTo>
                  <a:pt x="0" y="328437"/>
                </a:lnTo>
                <a:lnTo>
                  <a:pt x="6444" y="328437"/>
                </a:lnTo>
                <a:lnTo>
                  <a:pt x="11721" y="336213"/>
                </a:lnTo>
                <a:lnTo>
                  <a:pt x="11721" y="355213"/>
                </a:lnTo>
                <a:lnTo>
                  <a:pt x="6444" y="362988"/>
                </a:lnTo>
                <a:lnTo>
                  <a:pt x="0" y="362988"/>
                </a:lnTo>
                <a:lnTo>
                  <a:pt x="0" y="397589"/>
                </a:lnTo>
                <a:lnTo>
                  <a:pt x="6444" y="397589"/>
                </a:lnTo>
                <a:lnTo>
                  <a:pt x="11721" y="405366"/>
                </a:lnTo>
                <a:lnTo>
                  <a:pt x="11721" y="424365"/>
                </a:lnTo>
                <a:lnTo>
                  <a:pt x="6444" y="432141"/>
                </a:lnTo>
                <a:lnTo>
                  <a:pt x="0" y="432141"/>
                </a:lnTo>
                <a:lnTo>
                  <a:pt x="0" y="466693"/>
                </a:lnTo>
                <a:lnTo>
                  <a:pt x="6444" y="466693"/>
                </a:lnTo>
                <a:lnTo>
                  <a:pt x="11720" y="474518"/>
                </a:lnTo>
                <a:lnTo>
                  <a:pt x="11721" y="493517"/>
                </a:lnTo>
                <a:lnTo>
                  <a:pt x="6444" y="501294"/>
                </a:lnTo>
                <a:lnTo>
                  <a:pt x="415845" y="501294"/>
                </a:lnTo>
                <a:lnTo>
                  <a:pt x="410569" y="493517"/>
                </a:lnTo>
                <a:lnTo>
                  <a:pt x="410569" y="490831"/>
                </a:lnTo>
                <a:lnTo>
                  <a:pt x="42129" y="490831"/>
                </a:lnTo>
                <a:lnTo>
                  <a:pt x="42129" y="61999"/>
                </a:lnTo>
                <a:lnTo>
                  <a:pt x="410569" y="61999"/>
                </a:lnTo>
                <a:lnTo>
                  <a:pt x="410569" y="59653"/>
                </a:lnTo>
                <a:lnTo>
                  <a:pt x="415845" y="51876"/>
                </a:lnTo>
                <a:close/>
              </a:path>
              <a:path w="422909" h="553720">
                <a:moveTo>
                  <a:pt x="410569" y="61999"/>
                </a:moveTo>
                <a:lnTo>
                  <a:pt x="380028" y="61999"/>
                </a:lnTo>
                <a:lnTo>
                  <a:pt x="380028" y="490831"/>
                </a:lnTo>
                <a:lnTo>
                  <a:pt x="410569" y="490831"/>
                </a:lnTo>
                <a:lnTo>
                  <a:pt x="410569" y="474518"/>
                </a:lnTo>
                <a:lnTo>
                  <a:pt x="415845" y="466693"/>
                </a:lnTo>
                <a:lnTo>
                  <a:pt x="422290" y="466693"/>
                </a:lnTo>
                <a:lnTo>
                  <a:pt x="422290" y="432141"/>
                </a:lnTo>
                <a:lnTo>
                  <a:pt x="415845" y="432141"/>
                </a:lnTo>
                <a:lnTo>
                  <a:pt x="410569" y="424365"/>
                </a:lnTo>
                <a:lnTo>
                  <a:pt x="410569" y="405366"/>
                </a:lnTo>
                <a:lnTo>
                  <a:pt x="415845" y="397589"/>
                </a:lnTo>
                <a:lnTo>
                  <a:pt x="422290" y="397589"/>
                </a:lnTo>
                <a:lnTo>
                  <a:pt x="422290" y="362988"/>
                </a:lnTo>
                <a:lnTo>
                  <a:pt x="415845" y="362988"/>
                </a:lnTo>
                <a:lnTo>
                  <a:pt x="410569" y="355213"/>
                </a:lnTo>
                <a:lnTo>
                  <a:pt x="410569" y="336213"/>
                </a:lnTo>
                <a:lnTo>
                  <a:pt x="415845" y="328437"/>
                </a:lnTo>
                <a:lnTo>
                  <a:pt x="422290" y="328437"/>
                </a:lnTo>
                <a:lnTo>
                  <a:pt x="422290" y="293837"/>
                </a:lnTo>
                <a:lnTo>
                  <a:pt x="415845" y="293837"/>
                </a:lnTo>
                <a:lnTo>
                  <a:pt x="410569" y="286060"/>
                </a:lnTo>
                <a:lnTo>
                  <a:pt x="410569" y="267062"/>
                </a:lnTo>
                <a:lnTo>
                  <a:pt x="415845" y="259285"/>
                </a:lnTo>
                <a:lnTo>
                  <a:pt x="422290" y="259285"/>
                </a:lnTo>
                <a:lnTo>
                  <a:pt x="422290" y="224733"/>
                </a:lnTo>
                <a:lnTo>
                  <a:pt x="415845" y="224733"/>
                </a:lnTo>
                <a:lnTo>
                  <a:pt x="410569" y="216908"/>
                </a:lnTo>
                <a:lnTo>
                  <a:pt x="410569" y="197909"/>
                </a:lnTo>
                <a:lnTo>
                  <a:pt x="415845" y="190132"/>
                </a:lnTo>
                <a:lnTo>
                  <a:pt x="422290" y="190132"/>
                </a:lnTo>
                <a:lnTo>
                  <a:pt x="422290" y="155580"/>
                </a:lnTo>
                <a:lnTo>
                  <a:pt x="415845" y="155580"/>
                </a:lnTo>
                <a:lnTo>
                  <a:pt x="410569" y="147803"/>
                </a:lnTo>
                <a:lnTo>
                  <a:pt x="410569" y="128805"/>
                </a:lnTo>
                <a:lnTo>
                  <a:pt x="415845" y="120980"/>
                </a:lnTo>
                <a:lnTo>
                  <a:pt x="422290" y="120980"/>
                </a:lnTo>
                <a:lnTo>
                  <a:pt x="422290" y="86428"/>
                </a:lnTo>
                <a:lnTo>
                  <a:pt x="415845" y="86428"/>
                </a:lnTo>
                <a:lnTo>
                  <a:pt x="410569" y="78652"/>
                </a:lnTo>
                <a:lnTo>
                  <a:pt x="410569" y="61999"/>
                </a:lnTo>
                <a:close/>
              </a:path>
              <a:path w="422909" h="553720">
                <a:moveTo>
                  <a:pt x="422290" y="17275"/>
                </a:moveTo>
                <a:lnTo>
                  <a:pt x="0" y="17275"/>
                </a:lnTo>
                <a:lnTo>
                  <a:pt x="0" y="51876"/>
                </a:lnTo>
                <a:lnTo>
                  <a:pt x="422290" y="51876"/>
                </a:lnTo>
                <a:lnTo>
                  <a:pt x="422290" y="17275"/>
                </a:lnTo>
                <a:close/>
              </a:path>
              <a:path w="422909" h="553720">
                <a:moveTo>
                  <a:pt x="35163" y="0"/>
                </a:moveTo>
                <a:lnTo>
                  <a:pt x="11721" y="0"/>
                </a:lnTo>
                <a:lnTo>
                  <a:pt x="11721" y="9499"/>
                </a:lnTo>
                <a:lnTo>
                  <a:pt x="6444" y="17275"/>
                </a:lnTo>
                <a:lnTo>
                  <a:pt x="40439" y="17275"/>
                </a:lnTo>
                <a:lnTo>
                  <a:pt x="35163" y="9499"/>
                </a:lnTo>
                <a:lnTo>
                  <a:pt x="35163" y="0"/>
                </a:lnTo>
                <a:close/>
              </a:path>
              <a:path w="422909" h="553720">
                <a:moveTo>
                  <a:pt x="82080" y="0"/>
                </a:moveTo>
                <a:lnTo>
                  <a:pt x="58638" y="0"/>
                </a:lnTo>
                <a:lnTo>
                  <a:pt x="58638" y="9499"/>
                </a:lnTo>
                <a:lnTo>
                  <a:pt x="53329" y="17275"/>
                </a:lnTo>
                <a:lnTo>
                  <a:pt x="87356" y="17275"/>
                </a:lnTo>
                <a:lnTo>
                  <a:pt x="82080" y="9499"/>
                </a:lnTo>
                <a:lnTo>
                  <a:pt x="82080" y="0"/>
                </a:lnTo>
                <a:close/>
              </a:path>
              <a:path w="422909" h="553720">
                <a:moveTo>
                  <a:pt x="128998" y="0"/>
                </a:moveTo>
                <a:lnTo>
                  <a:pt x="105522" y="0"/>
                </a:lnTo>
                <a:lnTo>
                  <a:pt x="105522" y="9499"/>
                </a:lnTo>
                <a:lnTo>
                  <a:pt x="100246" y="17275"/>
                </a:lnTo>
                <a:lnTo>
                  <a:pt x="134274" y="17275"/>
                </a:lnTo>
                <a:lnTo>
                  <a:pt x="128998" y="9499"/>
                </a:lnTo>
                <a:lnTo>
                  <a:pt x="128998" y="0"/>
                </a:lnTo>
                <a:close/>
              </a:path>
              <a:path w="422909" h="553720">
                <a:moveTo>
                  <a:pt x="175916" y="0"/>
                </a:moveTo>
                <a:lnTo>
                  <a:pt x="152440" y="0"/>
                </a:lnTo>
                <a:lnTo>
                  <a:pt x="152440" y="9499"/>
                </a:lnTo>
                <a:lnTo>
                  <a:pt x="147164" y="17275"/>
                </a:lnTo>
                <a:lnTo>
                  <a:pt x="181191" y="17275"/>
                </a:lnTo>
                <a:lnTo>
                  <a:pt x="175916" y="9499"/>
                </a:lnTo>
                <a:lnTo>
                  <a:pt x="175916" y="0"/>
                </a:lnTo>
                <a:close/>
              </a:path>
              <a:path w="422909" h="553720">
                <a:moveTo>
                  <a:pt x="222932" y="0"/>
                </a:moveTo>
                <a:lnTo>
                  <a:pt x="199358" y="0"/>
                </a:lnTo>
                <a:lnTo>
                  <a:pt x="199358" y="9499"/>
                </a:lnTo>
                <a:lnTo>
                  <a:pt x="194082" y="17275"/>
                </a:lnTo>
                <a:lnTo>
                  <a:pt x="228208" y="17275"/>
                </a:lnTo>
                <a:lnTo>
                  <a:pt x="222932" y="9499"/>
                </a:lnTo>
                <a:lnTo>
                  <a:pt x="222932" y="0"/>
                </a:lnTo>
                <a:close/>
              </a:path>
              <a:path w="422909" h="553720">
                <a:moveTo>
                  <a:pt x="269816" y="0"/>
                </a:moveTo>
                <a:lnTo>
                  <a:pt x="246374" y="0"/>
                </a:lnTo>
                <a:lnTo>
                  <a:pt x="246374" y="9499"/>
                </a:lnTo>
                <a:lnTo>
                  <a:pt x="241098" y="17275"/>
                </a:lnTo>
                <a:lnTo>
                  <a:pt x="275125" y="17275"/>
                </a:lnTo>
                <a:lnTo>
                  <a:pt x="269816" y="9499"/>
                </a:lnTo>
                <a:lnTo>
                  <a:pt x="269816" y="0"/>
                </a:lnTo>
                <a:close/>
              </a:path>
              <a:path w="422909" h="553720">
                <a:moveTo>
                  <a:pt x="316733" y="0"/>
                </a:moveTo>
                <a:lnTo>
                  <a:pt x="293291" y="0"/>
                </a:lnTo>
                <a:lnTo>
                  <a:pt x="293291" y="9499"/>
                </a:lnTo>
                <a:lnTo>
                  <a:pt x="288016" y="17275"/>
                </a:lnTo>
                <a:lnTo>
                  <a:pt x="322010" y="17275"/>
                </a:lnTo>
                <a:lnTo>
                  <a:pt x="316734" y="9499"/>
                </a:lnTo>
                <a:lnTo>
                  <a:pt x="316733" y="0"/>
                </a:lnTo>
                <a:close/>
              </a:path>
              <a:path w="422909" h="553720">
                <a:moveTo>
                  <a:pt x="363651" y="0"/>
                </a:moveTo>
                <a:lnTo>
                  <a:pt x="340209" y="0"/>
                </a:lnTo>
                <a:lnTo>
                  <a:pt x="340209" y="9499"/>
                </a:lnTo>
                <a:lnTo>
                  <a:pt x="334900" y="17275"/>
                </a:lnTo>
                <a:lnTo>
                  <a:pt x="368928" y="17275"/>
                </a:lnTo>
                <a:lnTo>
                  <a:pt x="363651" y="9499"/>
                </a:lnTo>
                <a:lnTo>
                  <a:pt x="363651" y="0"/>
                </a:lnTo>
                <a:close/>
              </a:path>
              <a:path w="422909" h="553720">
                <a:moveTo>
                  <a:pt x="410569" y="0"/>
                </a:moveTo>
                <a:lnTo>
                  <a:pt x="387093" y="0"/>
                </a:lnTo>
                <a:lnTo>
                  <a:pt x="387093" y="9499"/>
                </a:lnTo>
                <a:lnTo>
                  <a:pt x="381817" y="17275"/>
                </a:lnTo>
                <a:lnTo>
                  <a:pt x="415845" y="17275"/>
                </a:lnTo>
                <a:lnTo>
                  <a:pt x="410569" y="9499"/>
                </a:lnTo>
                <a:lnTo>
                  <a:pt x="410569" y="0"/>
                </a:lnTo>
                <a:close/>
              </a:path>
            </a:pathLst>
          </a:custGeom>
          <a:solidFill>
            <a:srgbClr val="9A9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989705" y="7839481"/>
            <a:ext cx="156527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spc="25" dirty="0">
                <a:latin typeface="Microsoft JhengHei UI"/>
                <a:cs typeface="Microsoft JhengHei UI"/>
              </a:rPr>
              <a:t>收件地址：</a:t>
            </a:r>
            <a:r>
              <a:rPr sz="1700" spc="15" dirty="0">
                <a:latin typeface="Arial"/>
                <a:cs typeface="Arial"/>
              </a:rPr>
              <a:t>XXX</a:t>
            </a:r>
            <a:endParaRPr sz="17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9699992" y="8351549"/>
            <a:ext cx="666437" cy="28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64063" y="8656979"/>
            <a:ext cx="315460" cy="141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086899" y="8656979"/>
            <a:ext cx="315459" cy="141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96284" y="8826320"/>
            <a:ext cx="283240" cy="39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086899" y="8826320"/>
            <a:ext cx="283240" cy="39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776260" y="8838930"/>
            <a:ext cx="513903" cy="3819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8953551" y="8766989"/>
            <a:ext cx="1302385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89"/>
              </a:lnSpc>
              <a:spcBef>
                <a:spcPts val="95"/>
              </a:spcBef>
              <a:tabLst>
                <a:tab pos="869950" algn="l"/>
              </a:tabLst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XXX	XXX</a:t>
            </a:r>
            <a:endParaRPr sz="1650">
              <a:latin typeface="Arial"/>
              <a:cs typeface="Arial"/>
            </a:endParaRPr>
          </a:p>
          <a:p>
            <a:pPr>
              <a:lnSpc>
                <a:spcPts val="1789"/>
              </a:lnSpc>
              <a:tabLst>
                <a:tab pos="869950" algn="l"/>
              </a:tabLst>
            </a:pPr>
            <a:r>
              <a:rPr sz="1650" spc="-5" dirty="0">
                <a:solidFill>
                  <a:srgbClr val="FFFFFF"/>
                </a:solidFill>
                <a:latin typeface="Microsoft JhengHei UI"/>
                <a:cs typeface="Microsoft JhengHei UI"/>
              </a:rPr>
              <a:t>同学	同学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1336575" y="9798401"/>
            <a:ext cx="3851273" cy="9313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5682287" y="6954001"/>
            <a:ext cx="3291598" cy="29871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7938365" y="8351549"/>
            <a:ext cx="666440" cy="28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7902439" y="8656979"/>
            <a:ext cx="315456" cy="141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325275" y="8656979"/>
            <a:ext cx="315456" cy="141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934658" y="8826320"/>
            <a:ext cx="283237" cy="39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8325275" y="8826320"/>
            <a:ext cx="283237" cy="39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8014635" y="8838930"/>
            <a:ext cx="513903" cy="3819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18062068" y="8799527"/>
            <a:ext cx="419100" cy="44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30"/>
              </a:lnSpc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XXX</a:t>
            </a:r>
            <a:endParaRPr sz="1650">
              <a:latin typeface="Arial"/>
              <a:cs typeface="Arial"/>
            </a:endParaRPr>
          </a:p>
          <a:p>
            <a:pPr>
              <a:lnSpc>
                <a:spcPts val="1789"/>
              </a:lnSpc>
            </a:pPr>
            <a:r>
              <a:rPr sz="1650" spc="-5" dirty="0">
                <a:solidFill>
                  <a:srgbClr val="FFFFFF"/>
                </a:solidFill>
                <a:latin typeface="Microsoft JhengHei UI"/>
                <a:cs typeface="Microsoft JhengHei UI"/>
              </a:rPr>
              <a:t>同学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5887255" y="7461511"/>
            <a:ext cx="2881740" cy="19721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7071196" y="1982403"/>
            <a:ext cx="468792" cy="1462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7120232" y="2140848"/>
            <a:ext cx="464865" cy="14624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7071196" y="2301862"/>
            <a:ext cx="468792" cy="1462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148460" y="3110784"/>
            <a:ext cx="666440" cy="2842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6112535" y="3416214"/>
            <a:ext cx="315456" cy="141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535370" y="3416214"/>
            <a:ext cx="315456" cy="141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144754" y="3585554"/>
            <a:ext cx="283237" cy="39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535370" y="3585554"/>
            <a:ext cx="283237" cy="39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6224730" y="3598166"/>
            <a:ext cx="513903" cy="3819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16259464" y="3526225"/>
            <a:ext cx="444500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89"/>
              </a:lnSpc>
              <a:spcBef>
                <a:spcPts val="95"/>
              </a:spcBef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XXX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789"/>
              </a:lnSpc>
            </a:pPr>
            <a:r>
              <a:rPr sz="1650" spc="-5" dirty="0">
                <a:solidFill>
                  <a:srgbClr val="FFFFFF"/>
                </a:solidFill>
                <a:latin typeface="Microsoft JhengHei UI"/>
                <a:cs typeface="Microsoft JhengHei UI"/>
              </a:rPr>
              <a:t>同学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7050015" y="3110784"/>
            <a:ext cx="666440" cy="2842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7014088" y="3416214"/>
            <a:ext cx="315456" cy="141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7436924" y="3416214"/>
            <a:ext cx="315456" cy="141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7046308" y="3585554"/>
            <a:ext cx="283237" cy="39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7436924" y="3585554"/>
            <a:ext cx="283237" cy="39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7126284" y="3598166"/>
            <a:ext cx="513903" cy="3819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17161017" y="3526225"/>
            <a:ext cx="444500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89"/>
              </a:lnSpc>
              <a:spcBef>
                <a:spcPts val="95"/>
              </a:spcBef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XXX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789"/>
              </a:lnSpc>
            </a:pPr>
            <a:r>
              <a:rPr sz="1650" spc="-5" dirty="0">
                <a:solidFill>
                  <a:srgbClr val="FFFFFF"/>
                </a:solidFill>
                <a:latin typeface="Microsoft JhengHei UI"/>
                <a:cs typeface="Microsoft JhengHei UI"/>
              </a:rPr>
              <a:t>同学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7951567" y="3110784"/>
            <a:ext cx="666440" cy="2842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7915642" y="3416214"/>
            <a:ext cx="315456" cy="141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8338477" y="3416214"/>
            <a:ext cx="315456" cy="141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7947862" y="3585554"/>
            <a:ext cx="283237" cy="39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338477" y="3585554"/>
            <a:ext cx="283237" cy="39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8027839" y="3598166"/>
            <a:ext cx="513903" cy="3819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18062571" y="3526225"/>
            <a:ext cx="444500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89"/>
              </a:lnSpc>
              <a:spcBef>
                <a:spcPts val="95"/>
              </a:spcBef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XXX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789"/>
              </a:lnSpc>
            </a:pPr>
            <a:r>
              <a:rPr sz="1650" spc="-5" dirty="0">
                <a:solidFill>
                  <a:srgbClr val="FFFFFF"/>
                </a:solidFill>
                <a:latin typeface="Microsoft JhengHei UI"/>
                <a:cs typeface="Microsoft JhengHei UI"/>
              </a:rPr>
              <a:t>同学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16072065" y="8168468"/>
            <a:ext cx="2402205" cy="1009015"/>
          </a:xfrm>
          <a:custGeom>
            <a:avLst/>
            <a:gdLst/>
            <a:ahLst/>
            <a:cxnLst/>
            <a:rect l="l" t="t" r="r" b="b"/>
            <a:pathLst>
              <a:path w="2402205" h="1009015">
                <a:moveTo>
                  <a:pt x="0" y="1008945"/>
                </a:moveTo>
                <a:lnTo>
                  <a:pt x="2401979" y="1008945"/>
                </a:lnTo>
                <a:lnTo>
                  <a:pt x="2401979" y="0"/>
                </a:lnTo>
                <a:lnTo>
                  <a:pt x="0" y="0"/>
                </a:lnTo>
                <a:lnTo>
                  <a:pt x="0" y="1008945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6082903" y="8351549"/>
            <a:ext cx="666440" cy="28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6046977" y="8656979"/>
            <a:ext cx="315456" cy="141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6469813" y="8656979"/>
            <a:ext cx="315456" cy="141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6079196" y="8826320"/>
            <a:ext cx="283237" cy="39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6469813" y="8826320"/>
            <a:ext cx="283237" cy="39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6159173" y="8838930"/>
            <a:ext cx="513903" cy="3819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16206606" y="8766989"/>
            <a:ext cx="431800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89"/>
              </a:lnSpc>
              <a:spcBef>
                <a:spcPts val="95"/>
              </a:spcBef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XXX</a:t>
            </a:r>
            <a:endParaRPr sz="1650">
              <a:latin typeface="Arial"/>
              <a:cs typeface="Arial"/>
            </a:endParaRPr>
          </a:p>
          <a:p>
            <a:pPr>
              <a:lnSpc>
                <a:spcPts val="1789"/>
              </a:lnSpc>
            </a:pPr>
            <a:r>
              <a:rPr sz="1650" spc="-5" dirty="0">
                <a:solidFill>
                  <a:srgbClr val="FFFFFF"/>
                </a:solidFill>
                <a:latin typeface="Microsoft JhengHei UI"/>
                <a:cs typeface="Microsoft JhengHei UI"/>
              </a:rPr>
              <a:t>同学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16994926" y="8351549"/>
            <a:ext cx="666440" cy="28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6959002" y="8656979"/>
            <a:ext cx="315456" cy="141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7381836" y="8656979"/>
            <a:ext cx="315456" cy="141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6991220" y="8826320"/>
            <a:ext cx="283237" cy="39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7381836" y="8826320"/>
            <a:ext cx="283237" cy="39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7071198" y="8838930"/>
            <a:ext cx="513903" cy="3819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7802735" y="7588556"/>
            <a:ext cx="718820" cy="553720"/>
          </a:xfrm>
          <a:custGeom>
            <a:avLst/>
            <a:gdLst/>
            <a:ahLst/>
            <a:cxnLst/>
            <a:rect l="l" t="t" r="r" b="b"/>
            <a:pathLst>
              <a:path w="718819" h="553720">
                <a:moveTo>
                  <a:pt x="0" y="553121"/>
                </a:moveTo>
                <a:lnTo>
                  <a:pt x="718278" y="553121"/>
                </a:lnTo>
                <a:lnTo>
                  <a:pt x="718278" y="0"/>
                </a:lnTo>
                <a:lnTo>
                  <a:pt x="0" y="0"/>
                </a:lnTo>
                <a:lnTo>
                  <a:pt x="0" y="5531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7950730" y="7661851"/>
            <a:ext cx="422909" cy="553720"/>
          </a:xfrm>
          <a:custGeom>
            <a:avLst/>
            <a:gdLst/>
            <a:ahLst/>
            <a:cxnLst/>
            <a:rect l="l" t="t" r="r" b="b"/>
            <a:pathLst>
              <a:path w="422909" h="553720">
                <a:moveTo>
                  <a:pt x="40438" y="535846"/>
                </a:moveTo>
                <a:lnTo>
                  <a:pt x="6439" y="535846"/>
                </a:lnTo>
                <a:lnTo>
                  <a:pt x="11716" y="543622"/>
                </a:lnTo>
                <a:lnTo>
                  <a:pt x="11716" y="553122"/>
                </a:lnTo>
                <a:lnTo>
                  <a:pt x="35161" y="553122"/>
                </a:lnTo>
                <a:lnTo>
                  <a:pt x="35161" y="543622"/>
                </a:lnTo>
                <a:lnTo>
                  <a:pt x="40438" y="535846"/>
                </a:lnTo>
                <a:close/>
              </a:path>
              <a:path w="422909" h="553720">
                <a:moveTo>
                  <a:pt x="87358" y="535846"/>
                </a:moveTo>
                <a:lnTo>
                  <a:pt x="53328" y="535846"/>
                </a:lnTo>
                <a:lnTo>
                  <a:pt x="58636" y="543622"/>
                </a:lnTo>
                <a:lnTo>
                  <a:pt x="58636" y="553122"/>
                </a:lnTo>
                <a:lnTo>
                  <a:pt x="82081" y="553122"/>
                </a:lnTo>
                <a:lnTo>
                  <a:pt x="82081" y="543622"/>
                </a:lnTo>
                <a:lnTo>
                  <a:pt x="87358" y="535846"/>
                </a:lnTo>
                <a:close/>
              </a:path>
              <a:path w="422909" h="553720">
                <a:moveTo>
                  <a:pt x="134268" y="535846"/>
                </a:moveTo>
                <a:lnTo>
                  <a:pt x="100248" y="535846"/>
                </a:lnTo>
                <a:lnTo>
                  <a:pt x="105525" y="543622"/>
                </a:lnTo>
                <a:lnTo>
                  <a:pt x="105525" y="553122"/>
                </a:lnTo>
                <a:lnTo>
                  <a:pt x="129001" y="553122"/>
                </a:lnTo>
                <a:lnTo>
                  <a:pt x="129001" y="543622"/>
                </a:lnTo>
                <a:lnTo>
                  <a:pt x="134268" y="535846"/>
                </a:lnTo>
                <a:close/>
              </a:path>
              <a:path w="422909" h="553720">
                <a:moveTo>
                  <a:pt x="181188" y="535846"/>
                </a:moveTo>
                <a:lnTo>
                  <a:pt x="147157" y="535846"/>
                </a:lnTo>
                <a:lnTo>
                  <a:pt x="152435" y="543622"/>
                </a:lnTo>
                <a:lnTo>
                  <a:pt x="152435" y="553122"/>
                </a:lnTo>
                <a:lnTo>
                  <a:pt x="175910" y="553122"/>
                </a:lnTo>
                <a:lnTo>
                  <a:pt x="175910" y="543622"/>
                </a:lnTo>
                <a:lnTo>
                  <a:pt x="181188" y="535846"/>
                </a:lnTo>
                <a:close/>
              </a:path>
              <a:path w="422909" h="553720">
                <a:moveTo>
                  <a:pt x="228108" y="535846"/>
                </a:moveTo>
                <a:lnTo>
                  <a:pt x="194077" y="535846"/>
                </a:lnTo>
                <a:lnTo>
                  <a:pt x="199355" y="543622"/>
                </a:lnTo>
                <a:lnTo>
                  <a:pt x="199355" y="553122"/>
                </a:lnTo>
                <a:lnTo>
                  <a:pt x="222799" y="553122"/>
                </a:lnTo>
                <a:lnTo>
                  <a:pt x="222799" y="543622"/>
                </a:lnTo>
                <a:lnTo>
                  <a:pt x="228108" y="535846"/>
                </a:lnTo>
                <a:close/>
              </a:path>
              <a:path w="422909" h="553720">
                <a:moveTo>
                  <a:pt x="274996" y="535846"/>
                </a:moveTo>
                <a:lnTo>
                  <a:pt x="240997" y="535846"/>
                </a:lnTo>
                <a:lnTo>
                  <a:pt x="246275" y="543622"/>
                </a:lnTo>
                <a:lnTo>
                  <a:pt x="246275" y="553122"/>
                </a:lnTo>
                <a:lnTo>
                  <a:pt x="269719" y="553122"/>
                </a:lnTo>
                <a:lnTo>
                  <a:pt x="269719" y="543622"/>
                </a:lnTo>
                <a:lnTo>
                  <a:pt x="274996" y="535846"/>
                </a:lnTo>
                <a:close/>
              </a:path>
              <a:path w="422909" h="553720">
                <a:moveTo>
                  <a:pt x="321906" y="535846"/>
                </a:moveTo>
                <a:lnTo>
                  <a:pt x="287886" y="535846"/>
                </a:lnTo>
                <a:lnTo>
                  <a:pt x="293195" y="543622"/>
                </a:lnTo>
                <a:lnTo>
                  <a:pt x="293195" y="553122"/>
                </a:lnTo>
                <a:lnTo>
                  <a:pt x="316629" y="553122"/>
                </a:lnTo>
                <a:lnTo>
                  <a:pt x="316629" y="543622"/>
                </a:lnTo>
                <a:lnTo>
                  <a:pt x="321906" y="535846"/>
                </a:lnTo>
                <a:close/>
              </a:path>
              <a:path w="422909" h="553720">
                <a:moveTo>
                  <a:pt x="368826" y="535846"/>
                </a:moveTo>
                <a:lnTo>
                  <a:pt x="334796" y="535846"/>
                </a:lnTo>
                <a:lnTo>
                  <a:pt x="340073" y="543622"/>
                </a:lnTo>
                <a:lnTo>
                  <a:pt x="340073" y="553122"/>
                </a:lnTo>
                <a:lnTo>
                  <a:pt x="363549" y="553122"/>
                </a:lnTo>
                <a:lnTo>
                  <a:pt x="363549" y="543622"/>
                </a:lnTo>
                <a:lnTo>
                  <a:pt x="368826" y="535846"/>
                </a:lnTo>
                <a:close/>
              </a:path>
              <a:path w="422909" h="553720">
                <a:moveTo>
                  <a:pt x="415840" y="535846"/>
                </a:moveTo>
                <a:lnTo>
                  <a:pt x="381716" y="535846"/>
                </a:lnTo>
                <a:lnTo>
                  <a:pt x="386993" y="543622"/>
                </a:lnTo>
                <a:lnTo>
                  <a:pt x="386993" y="553122"/>
                </a:lnTo>
                <a:lnTo>
                  <a:pt x="410469" y="553122"/>
                </a:lnTo>
                <a:lnTo>
                  <a:pt x="410573" y="543622"/>
                </a:lnTo>
                <a:lnTo>
                  <a:pt x="415840" y="535846"/>
                </a:lnTo>
                <a:close/>
              </a:path>
              <a:path w="422909" h="553720">
                <a:moveTo>
                  <a:pt x="422290" y="501294"/>
                </a:moveTo>
                <a:lnTo>
                  <a:pt x="0" y="501294"/>
                </a:lnTo>
                <a:lnTo>
                  <a:pt x="0" y="535846"/>
                </a:lnTo>
                <a:lnTo>
                  <a:pt x="422290" y="535846"/>
                </a:lnTo>
                <a:lnTo>
                  <a:pt x="422290" y="501294"/>
                </a:lnTo>
                <a:close/>
              </a:path>
              <a:path w="422909" h="553720">
                <a:moveTo>
                  <a:pt x="415840" y="51876"/>
                </a:moveTo>
                <a:lnTo>
                  <a:pt x="6439" y="51876"/>
                </a:lnTo>
                <a:lnTo>
                  <a:pt x="11716" y="59653"/>
                </a:lnTo>
                <a:lnTo>
                  <a:pt x="11716" y="78652"/>
                </a:lnTo>
                <a:lnTo>
                  <a:pt x="6439" y="86428"/>
                </a:lnTo>
                <a:lnTo>
                  <a:pt x="0" y="86428"/>
                </a:lnTo>
                <a:lnTo>
                  <a:pt x="0" y="120980"/>
                </a:lnTo>
                <a:lnTo>
                  <a:pt x="6439" y="120980"/>
                </a:lnTo>
                <a:lnTo>
                  <a:pt x="11716" y="128805"/>
                </a:lnTo>
                <a:lnTo>
                  <a:pt x="11716" y="147803"/>
                </a:lnTo>
                <a:lnTo>
                  <a:pt x="6439" y="155580"/>
                </a:lnTo>
                <a:lnTo>
                  <a:pt x="0" y="155580"/>
                </a:lnTo>
                <a:lnTo>
                  <a:pt x="0" y="190132"/>
                </a:lnTo>
                <a:lnTo>
                  <a:pt x="6439" y="190132"/>
                </a:lnTo>
                <a:lnTo>
                  <a:pt x="11716" y="197909"/>
                </a:lnTo>
                <a:lnTo>
                  <a:pt x="11716" y="216908"/>
                </a:lnTo>
                <a:lnTo>
                  <a:pt x="6439" y="224733"/>
                </a:lnTo>
                <a:lnTo>
                  <a:pt x="0" y="224733"/>
                </a:lnTo>
                <a:lnTo>
                  <a:pt x="0" y="259285"/>
                </a:lnTo>
                <a:lnTo>
                  <a:pt x="6439" y="259285"/>
                </a:lnTo>
                <a:lnTo>
                  <a:pt x="11716" y="267062"/>
                </a:lnTo>
                <a:lnTo>
                  <a:pt x="11716" y="286060"/>
                </a:lnTo>
                <a:lnTo>
                  <a:pt x="6439" y="293837"/>
                </a:lnTo>
                <a:lnTo>
                  <a:pt x="0" y="293837"/>
                </a:lnTo>
                <a:lnTo>
                  <a:pt x="0" y="328437"/>
                </a:lnTo>
                <a:lnTo>
                  <a:pt x="6439" y="328437"/>
                </a:lnTo>
                <a:lnTo>
                  <a:pt x="11716" y="336213"/>
                </a:lnTo>
                <a:lnTo>
                  <a:pt x="11716" y="355213"/>
                </a:lnTo>
                <a:lnTo>
                  <a:pt x="6439" y="362988"/>
                </a:lnTo>
                <a:lnTo>
                  <a:pt x="0" y="362988"/>
                </a:lnTo>
                <a:lnTo>
                  <a:pt x="0" y="397589"/>
                </a:lnTo>
                <a:lnTo>
                  <a:pt x="6439" y="397589"/>
                </a:lnTo>
                <a:lnTo>
                  <a:pt x="11716" y="405366"/>
                </a:lnTo>
                <a:lnTo>
                  <a:pt x="11716" y="424365"/>
                </a:lnTo>
                <a:lnTo>
                  <a:pt x="6439" y="432141"/>
                </a:lnTo>
                <a:lnTo>
                  <a:pt x="0" y="432141"/>
                </a:lnTo>
                <a:lnTo>
                  <a:pt x="0" y="466693"/>
                </a:lnTo>
                <a:lnTo>
                  <a:pt x="6439" y="466693"/>
                </a:lnTo>
                <a:lnTo>
                  <a:pt x="11716" y="474518"/>
                </a:lnTo>
                <a:lnTo>
                  <a:pt x="11716" y="493517"/>
                </a:lnTo>
                <a:lnTo>
                  <a:pt x="6439" y="501294"/>
                </a:lnTo>
                <a:lnTo>
                  <a:pt x="415840" y="501294"/>
                </a:lnTo>
                <a:lnTo>
                  <a:pt x="410563" y="493517"/>
                </a:lnTo>
                <a:lnTo>
                  <a:pt x="410563" y="490831"/>
                </a:lnTo>
                <a:lnTo>
                  <a:pt x="42124" y="490831"/>
                </a:lnTo>
                <a:lnTo>
                  <a:pt x="42124" y="61999"/>
                </a:lnTo>
                <a:lnTo>
                  <a:pt x="410563" y="61999"/>
                </a:lnTo>
                <a:lnTo>
                  <a:pt x="410563" y="59653"/>
                </a:lnTo>
                <a:lnTo>
                  <a:pt x="415840" y="51876"/>
                </a:lnTo>
                <a:close/>
              </a:path>
              <a:path w="422909" h="553720">
                <a:moveTo>
                  <a:pt x="410563" y="61999"/>
                </a:moveTo>
                <a:lnTo>
                  <a:pt x="380030" y="61999"/>
                </a:lnTo>
                <a:lnTo>
                  <a:pt x="380030" y="490831"/>
                </a:lnTo>
                <a:lnTo>
                  <a:pt x="410563" y="490831"/>
                </a:lnTo>
                <a:lnTo>
                  <a:pt x="410563" y="474518"/>
                </a:lnTo>
                <a:lnTo>
                  <a:pt x="415840" y="466693"/>
                </a:lnTo>
                <a:lnTo>
                  <a:pt x="422290" y="466693"/>
                </a:lnTo>
                <a:lnTo>
                  <a:pt x="422290" y="432141"/>
                </a:lnTo>
                <a:lnTo>
                  <a:pt x="415840" y="432141"/>
                </a:lnTo>
                <a:lnTo>
                  <a:pt x="410563" y="424365"/>
                </a:lnTo>
                <a:lnTo>
                  <a:pt x="410563" y="405366"/>
                </a:lnTo>
                <a:lnTo>
                  <a:pt x="415840" y="397589"/>
                </a:lnTo>
                <a:lnTo>
                  <a:pt x="422290" y="397589"/>
                </a:lnTo>
                <a:lnTo>
                  <a:pt x="422290" y="362988"/>
                </a:lnTo>
                <a:lnTo>
                  <a:pt x="415840" y="362988"/>
                </a:lnTo>
                <a:lnTo>
                  <a:pt x="410563" y="355213"/>
                </a:lnTo>
                <a:lnTo>
                  <a:pt x="410563" y="336213"/>
                </a:lnTo>
                <a:lnTo>
                  <a:pt x="415840" y="328437"/>
                </a:lnTo>
                <a:lnTo>
                  <a:pt x="422290" y="328437"/>
                </a:lnTo>
                <a:lnTo>
                  <a:pt x="422290" y="293837"/>
                </a:lnTo>
                <a:lnTo>
                  <a:pt x="415840" y="293837"/>
                </a:lnTo>
                <a:lnTo>
                  <a:pt x="410563" y="286060"/>
                </a:lnTo>
                <a:lnTo>
                  <a:pt x="410563" y="267062"/>
                </a:lnTo>
                <a:lnTo>
                  <a:pt x="415840" y="259285"/>
                </a:lnTo>
                <a:lnTo>
                  <a:pt x="422290" y="259285"/>
                </a:lnTo>
                <a:lnTo>
                  <a:pt x="422290" y="224733"/>
                </a:lnTo>
                <a:lnTo>
                  <a:pt x="415840" y="224733"/>
                </a:lnTo>
                <a:lnTo>
                  <a:pt x="410563" y="216908"/>
                </a:lnTo>
                <a:lnTo>
                  <a:pt x="410563" y="197909"/>
                </a:lnTo>
                <a:lnTo>
                  <a:pt x="415840" y="190132"/>
                </a:lnTo>
                <a:lnTo>
                  <a:pt x="422290" y="190132"/>
                </a:lnTo>
                <a:lnTo>
                  <a:pt x="422290" y="155580"/>
                </a:lnTo>
                <a:lnTo>
                  <a:pt x="415840" y="155580"/>
                </a:lnTo>
                <a:lnTo>
                  <a:pt x="410563" y="147803"/>
                </a:lnTo>
                <a:lnTo>
                  <a:pt x="410563" y="128805"/>
                </a:lnTo>
                <a:lnTo>
                  <a:pt x="415840" y="120980"/>
                </a:lnTo>
                <a:lnTo>
                  <a:pt x="422290" y="120980"/>
                </a:lnTo>
                <a:lnTo>
                  <a:pt x="422290" y="86428"/>
                </a:lnTo>
                <a:lnTo>
                  <a:pt x="415840" y="86428"/>
                </a:lnTo>
                <a:lnTo>
                  <a:pt x="410563" y="78652"/>
                </a:lnTo>
                <a:lnTo>
                  <a:pt x="410563" y="61999"/>
                </a:lnTo>
                <a:close/>
              </a:path>
              <a:path w="422909" h="553720">
                <a:moveTo>
                  <a:pt x="422290" y="17275"/>
                </a:moveTo>
                <a:lnTo>
                  <a:pt x="0" y="17275"/>
                </a:lnTo>
                <a:lnTo>
                  <a:pt x="0" y="51876"/>
                </a:lnTo>
                <a:lnTo>
                  <a:pt x="422290" y="51876"/>
                </a:lnTo>
                <a:lnTo>
                  <a:pt x="422290" y="17275"/>
                </a:lnTo>
                <a:close/>
              </a:path>
              <a:path w="422909" h="553720">
                <a:moveTo>
                  <a:pt x="35161" y="0"/>
                </a:moveTo>
                <a:lnTo>
                  <a:pt x="11716" y="0"/>
                </a:lnTo>
                <a:lnTo>
                  <a:pt x="11716" y="9499"/>
                </a:lnTo>
                <a:lnTo>
                  <a:pt x="6439" y="17275"/>
                </a:lnTo>
                <a:lnTo>
                  <a:pt x="40438" y="17275"/>
                </a:lnTo>
                <a:lnTo>
                  <a:pt x="35161" y="9499"/>
                </a:lnTo>
                <a:lnTo>
                  <a:pt x="35161" y="0"/>
                </a:lnTo>
                <a:close/>
              </a:path>
              <a:path w="422909" h="553720">
                <a:moveTo>
                  <a:pt x="82081" y="0"/>
                </a:moveTo>
                <a:lnTo>
                  <a:pt x="58636" y="0"/>
                </a:lnTo>
                <a:lnTo>
                  <a:pt x="58636" y="9499"/>
                </a:lnTo>
                <a:lnTo>
                  <a:pt x="53328" y="17275"/>
                </a:lnTo>
                <a:lnTo>
                  <a:pt x="87358" y="17275"/>
                </a:lnTo>
                <a:lnTo>
                  <a:pt x="82081" y="9499"/>
                </a:lnTo>
                <a:lnTo>
                  <a:pt x="82081" y="0"/>
                </a:lnTo>
                <a:close/>
              </a:path>
              <a:path w="422909" h="553720">
                <a:moveTo>
                  <a:pt x="129001" y="0"/>
                </a:moveTo>
                <a:lnTo>
                  <a:pt x="105525" y="0"/>
                </a:lnTo>
                <a:lnTo>
                  <a:pt x="105525" y="9499"/>
                </a:lnTo>
                <a:lnTo>
                  <a:pt x="100248" y="17275"/>
                </a:lnTo>
                <a:lnTo>
                  <a:pt x="134268" y="17275"/>
                </a:lnTo>
                <a:lnTo>
                  <a:pt x="129001" y="9499"/>
                </a:lnTo>
                <a:lnTo>
                  <a:pt x="129001" y="0"/>
                </a:lnTo>
                <a:close/>
              </a:path>
              <a:path w="422909" h="553720">
                <a:moveTo>
                  <a:pt x="175910" y="0"/>
                </a:moveTo>
                <a:lnTo>
                  <a:pt x="152435" y="0"/>
                </a:lnTo>
                <a:lnTo>
                  <a:pt x="152435" y="9499"/>
                </a:lnTo>
                <a:lnTo>
                  <a:pt x="147157" y="17275"/>
                </a:lnTo>
                <a:lnTo>
                  <a:pt x="181188" y="17275"/>
                </a:lnTo>
                <a:lnTo>
                  <a:pt x="175910" y="9499"/>
                </a:lnTo>
                <a:lnTo>
                  <a:pt x="175910" y="0"/>
                </a:lnTo>
                <a:close/>
              </a:path>
              <a:path w="422909" h="553720">
                <a:moveTo>
                  <a:pt x="222935" y="0"/>
                </a:moveTo>
                <a:lnTo>
                  <a:pt x="199355" y="0"/>
                </a:lnTo>
                <a:lnTo>
                  <a:pt x="199355" y="9499"/>
                </a:lnTo>
                <a:lnTo>
                  <a:pt x="194077" y="17275"/>
                </a:lnTo>
                <a:lnTo>
                  <a:pt x="228202" y="17275"/>
                </a:lnTo>
                <a:lnTo>
                  <a:pt x="222935" y="9499"/>
                </a:lnTo>
                <a:lnTo>
                  <a:pt x="222935" y="0"/>
                </a:lnTo>
                <a:close/>
              </a:path>
              <a:path w="422909" h="553720">
                <a:moveTo>
                  <a:pt x="269813" y="0"/>
                </a:moveTo>
                <a:lnTo>
                  <a:pt x="246369" y="0"/>
                </a:lnTo>
                <a:lnTo>
                  <a:pt x="246369" y="9499"/>
                </a:lnTo>
                <a:lnTo>
                  <a:pt x="241092" y="17275"/>
                </a:lnTo>
                <a:lnTo>
                  <a:pt x="275122" y="17275"/>
                </a:lnTo>
                <a:lnTo>
                  <a:pt x="269813" y="9499"/>
                </a:lnTo>
                <a:lnTo>
                  <a:pt x="269813" y="0"/>
                </a:lnTo>
                <a:close/>
              </a:path>
              <a:path w="422909" h="553720">
                <a:moveTo>
                  <a:pt x="316733" y="0"/>
                </a:moveTo>
                <a:lnTo>
                  <a:pt x="293289" y="0"/>
                </a:lnTo>
                <a:lnTo>
                  <a:pt x="293289" y="9499"/>
                </a:lnTo>
                <a:lnTo>
                  <a:pt x="288012" y="17275"/>
                </a:lnTo>
                <a:lnTo>
                  <a:pt x="322011" y="17275"/>
                </a:lnTo>
                <a:lnTo>
                  <a:pt x="316733" y="9499"/>
                </a:lnTo>
                <a:lnTo>
                  <a:pt x="316733" y="0"/>
                </a:lnTo>
                <a:close/>
              </a:path>
              <a:path w="422909" h="553720">
                <a:moveTo>
                  <a:pt x="363653" y="0"/>
                </a:moveTo>
                <a:lnTo>
                  <a:pt x="340209" y="0"/>
                </a:lnTo>
                <a:lnTo>
                  <a:pt x="340209" y="9499"/>
                </a:lnTo>
                <a:lnTo>
                  <a:pt x="334900" y="17275"/>
                </a:lnTo>
                <a:lnTo>
                  <a:pt x="368931" y="17275"/>
                </a:lnTo>
                <a:lnTo>
                  <a:pt x="363653" y="9499"/>
                </a:lnTo>
                <a:lnTo>
                  <a:pt x="363653" y="0"/>
                </a:lnTo>
                <a:close/>
              </a:path>
              <a:path w="422909" h="553720">
                <a:moveTo>
                  <a:pt x="410563" y="0"/>
                </a:moveTo>
                <a:lnTo>
                  <a:pt x="387087" y="0"/>
                </a:lnTo>
                <a:lnTo>
                  <a:pt x="387087" y="9499"/>
                </a:lnTo>
                <a:lnTo>
                  <a:pt x="381820" y="17275"/>
                </a:lnTo>
                <a:lnTo>
                  <a:pt x="415840" y="17275"/>
                </a:lnTo>
                <a:lnTo>
                  <a:pt x="410563" y="9499"/>
                </a:lnTo>
                <a:lnTo>
                  <a:pt x="410563" y="0"/>
                </a:lnTo>
                <a:close/>
              </a:path>
            </a:pathLst>
          </a:custGeom>
          <a:solidFill>
            <a:srgbClr val="9A9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16154787" y="7839481"/>
            <a:ext cx="156527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spc="25" dirty="0">
                <a:latin typeface="Microsoft JhengHei UI"/>
                <a:cs typeface="Microsoft JhengHei UI"/>
              </a:rPr>
              <a:t>收件地址：</a:t>
            </a:r>
            <a:r>
              <a:rPr sz="1700" spc="15" dirty="0">
                <a:latin typeface="Arial"/>
                <a:cs typeface="Arial"/>
              </a:rPr>
              <a:t>XXX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17865069" y="8351549"/>
            <a:ext cx="666440" cy="28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7829142" y="8656979"/>
            <a:ext cx="315456" cy="141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8251978" y="8656979"/>
            <a:ext cx="315456" cy="141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861362" y="8826320"/>
            <a:ext cx="283237" cy="39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8251978" y="8826320"/>
            <a:ext cx="283237" cy="39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7941338" y="8838930"/>
            <a:ext cx="513903" cy="3819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17118631" y="8766989"/>
            <a:ext cx="1302385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89"/>
              </a:lnSpc>
              <a:spcBef>
                <a:spcPts val="95"/>
              </a:spcBef>
              <a:tabLst>
                <a:tab pos="869950" algn="l"/>
              </a:tabLst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XXX	XXX</a:t>
            </a:r>
            <a:endParaRPr sz="1650">
              <a:latin typeface="Arial"/>
              <a:cs typeface="Arial"/>
            </a:endParaRPr>
          </a:p>
          <a:p>
            <a:pPr>
              <a:lnSpc>
                <a:spcPts val="1789"/>
              </a:lnSpc>
              <a:tabLst>
                <a:tab pos="869950" algn="l"/>
              </a:tabLst>
            </a:pPr>
            <a:r>
              <a:rPr sz="1650" spc="-5" dirty="0">
                <a:solidFill>
                  <a:srgbClr val="FFFFFF"/>
                </a:solidFill>
                <a:latin typeface="Microsoft JhengHei UI"/>
                <a:cs typeface="Microsoft JhengHei UI"/>
              </a:rPr>
              <a:t>同学	同学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9246670" y="2503193"/>
            <a:ext cx="0" cy="398780"/>
          </a:xfrm>
          <a:custGeom>
            <a:avLst/>
            <a:gdLst/>
            <a:ahLst/>
            <a:cxnLst/>
            <a:rect l="l" t="t" r="r" b="b"/>
            <a:pathLst>
              <a:path h="398780">
                <a:moveTo>
                  <a:pt x="0" y="0"/>
                </a:moveTo>
                <a:lnTo>
                  <a:pt x="0" y="39815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158714" y="288040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30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246670" y="6437349"/>
            <a:ext cx="0" cy="398780"/>
          </a:xfrm>
          <a:custGeom>
            <a:avLst/>
            <a:gdLst/>
            <a:ahLst/>
            <a:cxnLst/>
            <a:rect l="l" t="t" r="r" b="b"/>
            <a:pathLst>
              <a:path h="398779">
                <a:moveTo>
                  <a:pt x="0" y="0"/>
                </a:moveTo>
                <a:lnTo>
                  <a:pt x="0" y="39815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158714" y="6814560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7383230" y="2658163"/>
            <a:ext cx="0" cy="398780"/>
          </a:xfrm>
          <a:custGeom>
            <a:avLst/>
            <a:gdLst/>
            <a:ahLst/>
            <a:cxnLst/>
            <a:rect l="l" t="t" r="r" b="b"/>
            <a:pathLst>
              <a:path h="398780">
                <a:moveTo>
                  <a:pt x="0" y="0"/>
                </a:moveTo>
                <a:lnTo>
                  <a:pt x="0" y="39815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7295274" y="2503193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30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7383230" y="4100721"/>
            <a:ext cx="0" cy="398780"/>
          </a:xfrm>
          <a:custGeom>
            <a:avLst/>
            <a:gdLst/>
            <a:ahLst/>
            <a:cxnLst/>
            <a:rect l="l" t="t" r="r" b="b"/>
            <a:pathLst>
              <a:path h="398779">
                <a:moveTo>
                  <a:pt x="0" y="0"/>
                </a:moveTo>
                <a:lnTo>
                  <a:pt x="0" y="39815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7295274" y="3945753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9857208" y="5410574"/>
            <a:ext cx="666439" cy="28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9821280" y="5716004"/>
            <a:ext cx="315459" cy="141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0244114" y="5716004"/>
            <a:ext cx="315459" cy="141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9853498" y="5885345"/>
            <a:ext cx="283240" cy="39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0244114" y="5885345"/>
            <a:ext cx="283240" cy="39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9933475" y="5897956"/>
            <a:ext cx="513903" cy="3819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 txBox="1"/>
          <p:nvPr/>
        </p:nvSpPr>
        <p:spPr>
          <a:xfrm>
            <a:off x="9980907" y="5858552"/>
            <a:ext cx="419100" cy="44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30"/>
              </a:lnSpc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XXX</a:t>
            </a:r>
            <a:endParaRPr sz="1650">
              <a:latin typeface="Arial"/>
              <a:cs typeface="Arial"/>
            </a:endParaRPr>
          </a:p>
          <a:p>
            <a:pPr>
              <a:lnSpc>
                <a:spcPts val="1789"/>
              </a:lnSpc>
            </a:pPr>
            <a:r>
              <a:rPr sz="1650" spc="-5" dirty="0">
                <a:solidFill>
                  <a:srgbClr val="FFFFFF"/>
                </a:solidFill>
                <a:latin typeface="Microsoft JhengHei UI"/>
                <a:cs typeface="Microsoft JhengHei UI"/>
              </a:rPr>
              <a:t>同学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7806098" y="4520537"/>
            <a:ext cx="2881740" cy="19721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990913" y="5227493"/>
            <a:ext cx="2402205" cy="1009015"/>
          </a:xfrm>
          <a:custGeom>
            <a:avLst/>
            <a:gdLst/>
            <a:ahLst/>
            <a:cxnLst/>
            <a:rect l="l" t="t" r="r" b="b"/>
            <a:pathLst>
              <a:path w="2402204" h="1009014">
                <a:moveTo>
                  <a:pt x="0" y="1008945"/>
                </a:moveTo>
                <a:lnTo>
                  <a:pt x="2401979" y="1008945"/>
                </a:lnTo>
                <a:lnTo>
                  <a:pt x="2401979" y="0"/>
                </a:lnTo>
                <a:lnTo>
                  <a:pt x="0" y="0"/>
                </a:lnTo>
                <a:lnTo>
                  <a:pt x="0" y="1008945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8001748" y="5410574"/>
            <a:ext cx="666436" cy="28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965819" y="5716004"/>
            <a:ext cx="315459" cy="141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8388653" y="5716004"/>
            <a:ext cx="315459" cy="141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998038" y="5885345"/>
            <a:ext cx="283240" cy="39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8388653" y="5885345"/>
            <a:ext cx="283240" cy="39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8078014" y="5897956"/>
            <a:ext cx="513903" cy="3819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 txBox="1"/>
          <p:nvPr/>
        </p:nvSpPr>
        <p:spPr>
          <a:xfrm>
            <a:off x="8125446" y="5826015"/>
            <a:ext cx="431800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89"/>
              </a:lnSpc>
              <a:spcBef>
                <a:spcPts val="95"/>
              </a:spcBef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XXX</a:t>
            </a:r>
            <a:endParaRPr sz="1650">
              <a:latin typeface="Arial"/>
              <a:cs typeface="Arial"/>
            </a:endParaRPr>
          </a:p>
          <a:p>
            <a:pPr>
              <a:lnSpc>
                <a:spcPts val="1789"/>
              </a:lnSpc>
            </a:pPr>
            <a:r>
              <a:rPr sz="1650" spc="-5" dirty="0">
                <a:solidFill>
                  <a:srgbClr val="FFFFFF"/>
                </a:solidFill>
                <a:latin typeface="Microsoft JhengHei UI"/>
                <a:cs typeface="Microsoft JhengHei UI"/>
              </a:rPr>
              <a:t>同学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8913771" y="5410574"/>
            <a:ext cx="666437" cy="28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8877842" y="5716004"/>
            <a:ext cx="315460" cy="141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300677" y="5716004"/>
            <a:ext cx="315460" cy="141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8910061" y="5885345"/>
            <a:ext cx="283241" cy="39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300677" y="5885345"/>
            <a:ext cx="283241" cy="39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990038" y="5897956"/>
            <a:ext cx="513903" cy="3819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9721579" y="4647581"/>
            <a:ext cx="718820" cy="553720"/>
          </a:xfrm>
          <a:custGeom>
            <a:avLst/>
            <a:gdLst/>
            <a:ahLst/>
            <a:cxnLst/>
            <a:rect l="l" t="t" r="r" b="b"/>
            <a:pathLst>
              <a:path w="718820" h="553720">
                <a:moveTo>
                  <a:pt x="0" y="553121"/>
                </a:moveTo>
                <a:lnTo>
                  <a:pt x="718278" y="553121"/>
                </a:lnTo>
                <a:lnTo>
                  <a:pt x="718278" y="0"/>
                </a:lnTo>
                <a:lnTo>
                  <a:pt x="0" y="0"/>
                </a:lnTo>
                <a:lnTo>
                  <a:pt x="0" y="5531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869572" y="4720877"/>
            <a:ext cx="422909" cy="553720"/>
          </a:xfrm>
          <a:custGeom>
            <a:avLst/>
            <a:gdLst/>
            <a:ahLst/>
            <a:cxnLst/>
            <a:rect l="l" t="t" r="r" b="b"/>
            <a:pathLst>
              <a:path w="422909" h="553720">
                <a:moveTo>
                  <a:pt x="40439" y="535846"/>
                </a:moveTo>
                <a:lnTo>
                  <a:pt x="6445" y="535846"/>
                </a:lnTo>
                <a:lnTo>
                  <a:pt x="11721" y="543623"/>
                </a:lnTo>
                <a:lnTo>
                  <a:pt x="11721" y="553122"/>
                </a:lnTo>
                <a:lnTo>
                  <a:pt x="35163" y="553122"/>
                </a:lnTo>
                <a:lnTo>
                  <a:pt x="35163" y="543623"/>
                </a:lnTo>
                <a:lnTo>
                  <a:pt x="40439" y="535846"/>
                </a:lnTo>
                <a:close/>
              </a:path>
              <a:path w="422909" h="553720">
                <a:moveTo>
                  <a:pt x="87357" y="535846"/>
                </a:moveTo>
                <a:lnTo>
                  <a:pt x="53330" y="535846"/>
                </a:lnTo>
                <a:lnTo>
                  <a:pt x="58639" y="543623"/>
                </a:lnTo>
                <a:lnTo>
                  <a:pt x="58639" y="553122"/>
                </a:lnTo>
                <a:lnTo>
                  <a:pt x="82081" y="553122"/>
                </a:lnTo>
                <a:lnTo>
                  <a:pt x="82081" y="543623"/>
                </a:lnTo>
                <a:lnTo>
                  <a:pt x="87357" y="535846"/>
                </a:lnTo>
                <a:close/>
              </a:path>
              <a:path w="422909" h="553720">
                <a:moveTo>
                  <a:pt x="134275" y="535846"/>
                </a:moveTo>
                <a:lnTo>
                  <a:pt x="100247" y="535846"/>
                </a:lnTo>
                <a:lnTo>
                  <a:pt x="105523" y="543623"/>
                </a:lnTo>
                <a:lnTo>
                  <a:pt x="105523" y="553122"/>
                </a:lnTo>
                <a:lnTo>
                  <a:pt x="128999" y="553122"/>
                </a:lnTo>
                <a:lnTo>
                  <a:pt x="128999" y="543623"/>
                </a:lnTo>
                <a:lnTo>
                  <a:pt x="134275" y="535846"/>
                </a:lnTo>
                <a:close/>
              </a:path>
              <a:path w="422909" h="553720">
                <a:moveTo>
                  <a:pt x="181192" y="535846"/>
                </a:moveTo>
                <a:lnTo>
                  <a:pt x="147165" y="535846"/>
                </a:lnTo>
                <a:lnTo>
                  <a:pt x="152441" y="543623"/>
                </a:lnTo>
                <a:lnTo>
                  <a:pt x="152441" y="553122"/>
                </a:lnTo>
                <a:lnTo>
                  <a:pt x="175916" y="553122"/>
                </a:lnTo>
                <a:lnTo>
                  <a:pt x="175916" y="543623"/>
                </a:lnTo>
                <a:lnTo>
                  <a:pt x="181192" y="535846"/>
                </a:lnTo>
                <a:close/>
              </a:path>
              <a:path w="422909" h="553720">
                <a:moveTo>
                  <a:pt x="228110" y="535846"/>
                </a:moveTo>
                <a:lnTo>
                  <a:pt x="194082" y="535846"/>
                </a:lnTo>
                <a:lnTo>
                  <a:pt x="199358" y="543623"/>
                </a:lnTo>
                <a:lnTo>
                  <a:pt x="199358" y="553122"/>
                </a:lnTo>
                <a:lnTo>
                  <a:pt x="222800" y="553122"/>
                </a:lnTo>
                <a:lnTo>
                  <a:pt x="222800" y="543623"/>
                </a:lnTo>
                <a:lnTo>
                  <a:pt x="228110" y="535846"/>
                </a:lnTo>
                <a:close/>
              </a:path>
              <a:path w="422909" h="553720">
                <a:moveTo>
                  <a:pt x="274994" y="535846"/>
                </a:moveTo>
                <a:lnTo>
                  <a:pt x="240999" y="535846"/>
                </a:lnTo>
                <a:lnTo>
                  <a:pt x="246276" y="543623"/>
                </a:lnTo>
                <a:lnTo>
                  <a:pt x="246276" y="553122"/>
                </a:lnTo>
                <a:lnTo>
                  <a:pt x="269718" y="553122"/>
                </a:lnTo>
                <a:lnTo>
                  <a:pt x="269718" y="543623"/>
                </a:lnTo>
                <a:lnTo>
                  <a:pt x="274994" y="535846"/>
                </a:lnTo>
                <a:close/>
              </a:path>
              <a:path w="422909" h="553720">
                <a:moveTo>
                  <a:pt x="321911" y="535846"/>
                </a:moveTo>
                <a:lnTo>
                  <a:pt x="287884" y="535846"/>
                </a:lnTo>
                <a:lnTo>
                  <a:pt x="293194" y="543623"/>
                </a:lnTo>
                <a:lnTo>
                  <a:pt x="293193" y="553122"/>
                </a:lnTo>
                <a:lnTo>
                  <a:pt x="316636" y="553122"/>
                </a:lnTo>
                <a:lnTo>
                  <a:pt x="316636" y="543623"/>
                </a:lnTo>
                <a:lnTo>
                  <a:pt x="321911" y="535846"/>
                </a:lnTo>
                <a:close/>
              </a:path>
              <a:path w="422909" h="553720">
                <a:moveTo>
                  <a:pt x="368829" y="535846"/>
                </a:moveTo>
                <a:lnTo>
                  <a:pt x="334802" y="535846"/>
                </a:lnTo>
                <a:lnTo>
                  <a:pt x="340077" y="543623"/>
                </a:lnTo>
                <a:lnTo>
                  <a:pt x="340078" y="553122"/>
                </a:lnTo>
                <a:lnTo>
                  <a:pt x="363553" y="553122"/>
                </a:lnTo>
                <a:lnTo>
                  <a:pt x="363553" y="543623"/>
                </a:lnTo>
                <a:lnTo>
                  <a:pt x="368829" y="535846"/>
                </a:lnTo>
                <a:close/>
              </a:path>
              <a:path w="422909" h="553720">
                <a:moveTo>
                  <a:pt x="415845" y="535846"/>
                </a:moveTo>
                <a:lnTo>
                  <a:pt x="381719" y="535846"/>
                </a:lnTo>
                <a:lnTo>
                  <a:pt x="386995" y="543623"/>
                </a:lnTo>
                <a:lnTo>
                  <a:pt x="386995" y="553122"/>
                </a:lnTo>
                <a:lnTo>
                  <a:pt x="410471" y="553122"/>
                </a:lnTo>
                <a:lnTo>
                  <a:pt x="410577" y="543623"/>
                </a:lnTo>
                <a:lnTo>
                  <a:pt x="415845" y="535846"/>
                </a:lnTo>
                <a:close/>
              </a:path>
              <a:path w="422909" h="553720">
                <a:moveTo>
                  <a:pt x="422290" y="501294"/>
                </a:moveTo>
                <a:lnTo>
                  <a:pt x="0" y="501294"/>
                </a:lnTo>
                <a:lnTo>
                  <a:pt x="0" y="535846"/>
                </a:lnTo>
                <a:lnTo>
                  <a:pt x="422290" y="535846"/>
                </a:lnTo>
                <a:lnTo>
                  <a:pt x="422290" y="501294"/>
                </a:lnTo>
                <a:close/>
              </a:path>
              <a:path w="422909" h="553720">
                <a:moveTo>
                  <a:pt x="415845" y="51876"/>
                </a:moveTo>
                <a:lnTo>
                  <a:pt x="6445" y="51876"/>
                </a:lnTo>
                <a:lnTo>
                  <a:pt x="11721" y="59653"/>
                </a:lnTo>
                <a:lnTo>
                  <a:pt x="11721" y="78652"/>
                </a:lnTo>
                <a:lnTo>
                  <a:pt x="6444" y="86428"/>
                </a:lnTo>
                <a:lnTo>
                  <a:pt x="0" y="86428"/>
                </a:lnTo>
                <a:lnTo>
                  <a:pt x="0" y="120980"/>
                </a:lnTo>
                <a:lnTo>
                  <a:pt x="6445" y="120980"/>
                </a:lnTo>
                <a:lnTo>
                  <a:pt x="11721" y="128805"/>
                </a:lnTo>
                <a:lnTo>
                  <a:pt x="11721" y="147804"/>
                </a:lnTo>
                <a:lnTo>
                  <a:pt x="6444" y="155581"/>
                </a:lnTo>
                <a:lnTo>
                  <a:pt x="0" y="155581"/>
                </a:lnTo>
                <a:lnTo>
                  <a:pt x="0" y="190133"/>
                </a:lnTo>
                <a:lnTo>
                  <a:pt x="6445" y="190133"/>
                </a:lnTo>
                <a:lnTo>
                  <a:pt x="11721" y="197909"/>
                </a:lnTo>
                <a:lnTo>
                  <a:pt x="11721" y="216908"/>
                </a:lnTo>
                <a:lnTo>
                  <a:pt x="6444" y="224733"/>
                </a:lnTo>
                <a:lnTo>
                  <a:pt x="0" y="224733"/>
                </a:lnTo>
                <a:lnTo>
                  <a:pt x="0" y="259285"/>
                </a:lnTo>
                <a:lnTo>
                  <a:pt x="6445" y="259285"/>
                </a:lnTo>
                <a:lnTo>
                  <a:pt x="11721" y="267062"/>
                </a:lnTo>
                <a:lnTo>
                  <a:pt x="11721" y="286060"/>
                </a:lnTo>
                <a:lnTo>
                  <a:pt x="6444" y="293837"/>
                </a:lnTo>
                <a:lnTo>
                  <a:pt x="0" y="293837"/>
                </a:lnTo>
                <a:lnTo>
                  <a:pt x="0" y="328438"/>
                </a:lnTo>
                <a:lnTo>
                  <a:pt x="6445" y="328438"/>
                </a:lnTo>
                <a:lnTo>
                  <a:pt x="11720" y="336213"/>
                </a:lnTo>
                <a:lnTo>
                  <a:pt x="11721" y="355213"/>
                </a:lnTo>
                <a:lnTo>
                  <a:pt x="6444" y="362989"/>
                </a:lnTo>
                <a:lnTo>
                  <a:pt x="0" y="362989"/>
                </a:lnTo>
                <a:lnTo>
                  <a:pt x="0" y="397589"/>
                </a:lnTo>
                <a:lnTo>
                  <a:pt x="6445" y="397589"/>
                </a:lnTo>
                <a:lnTo>
                  <a:pt x="11721" y="405366"/>
                </a:lnTo>
                <a:lnTo>
                  <a:pt x="11721" y="424365"/>
                </a:lnTo>
                <a:lnTo>
                  <a:pt x="6444" y="432141"/>
                </a:lnTo>
                <a:lnTo>
                  <a:pt x="0" y="432141"/>
                </a:lnTo>
                <a:lnTo>
                  <a:pt x="0" y="466693"/>
                </a:lnTo>
                <a:lnTo>
                  <a:pt x="6445" y="466693"/>
                </a:lnTo>
                <a:lnTo>
                  <a:pt x="11721" y="474519"/>
                </a:lnTo>
                <a:lnTo>
                  <a:pt x="11721" y="493517"/>
                </a:lnTo>
                <a:lnTo>
                  <a:pt x="6444" y="501294"/>
                </a:lnTo>
                <a:lnTo>
                  <a:pt x="415845" y="501294"/>
                </a:lnTo>
                <a:lnTo>
                  <a:pt x="410569" y="493517"/>
                </a:lnTo>
                <a:lnTo>
                  <a:pt x="410569" y="490831"/>
                </a:lnTo>
                <a:lnTo>
                  <a:pt x="42130" y="490831"/>
                </a:lnTo>
                <a:lnTo>
                  <a:pt x="42130" y="61999"/>
                </a:lnTo>
                <a:lnTo>
                  <a:pt x="410569" y="61999"/>
                </a:lnTo>
                <a:lnTo>
                  <a:pt x="410569" y="59653"/>
                </a:lnTo>
                <a:lnTo>
                  <a:pt x="415845" y="51876"/>
                </a:lnTo>
                <a:close/>
              </a:path>
              <a:path w="422909" h="553720">
                <a:moveTo>
                  <a:pt x="410569" y="61999"/>
                </a:moveTo>
                <a:lnTo>
                  <a:pt x="380029" y="61999"/>
                </a:lnTo>
                <a:lnTo>
                  <a:pt x="380029" y="490831"/>
                </a:lnTo>
                <a:lnTo>
                  <a:pt x="410569" y="490831"/>
                </a:lnTo>
                <a:lnTo>
                  <a:pt x="410569" y="474519"/>
                </a:lnTo>
                <a:lnTo>
                  <a:pt x="415845" y="466693"/>
                </a:lnTo>
                <a:lnTo>
                  <a:pt x="422290" y="466693"/>
                </a:lnTo>
                <a:lnTo>
                  <a:pt x="422290" y="432141"/>
                </a:lnTo>
                <a:lnTo>
                  <a:pt x="415845" y="432141"/>
                </a:lnTo>
                <a:lnTo>
                  <a:pt x="410569" y="424365"/>
                </a:lnTo>
                <a:lnTo>
                  <a:pt x="410569" y="405366"/>
                </a:lnTo>
                <a:lnTo>
                  <a:pt x="415845" y="397589"/>
                </a:lnTo>
                <a:lnTo>
                  <a:pt x="422290" y="397589"/>
                </a:lnTo>
                <a:lnTo>
                  <a:pt x="422290" y="362989"/>
                </a:lnTo>
                <a:lnTo>
                  <a:pt x="415845" y="362989"/>
                </a:lnTo>
                <a:lnTo>
                  <a:pt x="410569" y="355213"/>
                </a:lnTo>
                <a:lnTo>
                  <a:pt x="410569" y="336213"/>
                </a:lnTo>
                <a:lnTo>
                  <a:pt x="415845" y="328438"/>
                </a:lnTo>
                <a:lnTo>
                  <a:pt x="422290" y="328438"/>
                </a:lnTo>
                <a:lnTo>
                  <a:pt x="422290" y="293837"/>
                </a:lnTo>
                <a:lnTo>
                  <a:pt x="415845" y="293837"/>
                </a:lnTo>
                <a:lnTo>
                  <a:pt x="410569" y="286060"/>
                </a:lnTo>
                <a:lnTo>
                  <a:pt x="410569" y="267062"/>
                </a:lnTo>
                <a:lnTo>
                  <a:pt x="415845" y="259285"/>
                </a:lnTo>
                <a:lnTo>
                  <a:pt x="422290" y="259285"/>
                </a:lnTo>
                <a:lnTo>
                  <a:pt x="422290" y="224733"/>
                </a:lnTo>
                <a:lnTo>
                  <a:pt x="415845" y="224733"/>
                </a:lnTo>
                <a:lnTo>
                  <a:pt x="410569" y="216908"/>
                </a:lnTo>
                <a:lnTo>
                  <a:pt x="410569" y="197909"/>
                </a:lnTo>
                <a:lnTo>
                  <a:pt x="415845" y="190133"/>
                </a:lnTo>
                <a:lnTo>
                  <a:pt x="422290" y="190133"/>
                </a:lnTo>
                <a:lnTo>
                  <a:pt x="422290" y="155581"/>
                </a:lnTo>
                <a:lnTo>
                  <a:pt x="415845" y="155581"/>
                </a:lnTo>
                <a:lnTo>
                  <a:pt x="410569" y="147804"/>
                </a:lnTo>
                <a:lnTo>
                  <a:pt x="410569" y="128805"/>
                </a:lnTo>
                <a:lnTo>
                  <a:pt x="415845" y="120980"/>
                </a:lnTo>
                <a:lnTo>
                  <a:pt x="422290" y="120980"/>
                </a:lnTo>
                <a:lnTo>
                  <a:pt x="422290" y="86428"/>
                </a:lnTo>
                <a:lnTo>
                  <a:pt x="415845" y="86428"/>
                </a:lnTo>
                <a:lnTo>
                  <a:pt x="410569" y="78652"/>
                </a:lnTo>
                <a:lnTo>
                  <a:pt x="410569" y="61999"/>
                </a:lnTo>
                <a:close/>
              </a:path>
              <a:path w="422909" h="553720">
                <a:moveTo>
                  <a:pt x="422290" y="17275"/>
                </a:moveTo>
                <a:lnTo>
                  <a:pt x="0" y="17275"/>
                </a:lnTo>
                <a:lnTo>
                  <a:pt x="0" y="51876"/>
                </a:lnTo>
                <a:lnTo>
                  <a:pt x="422290" y="51876"/>
                </a:lnTo>
                <a:lnTo>
                  <a:pt x="422290" y="17275"/>
                </a:lnTo>
                <a:close/>
              </a:path>
              <a:path w="422909" h="553720">
                <a:moveTo>
                  <a:pt x="35163" y="0"/>
                </a:moveTo>
                <a:lnTo>
                  <a:pt x="11721" y="0"/>
                </a:lnTo>
                <a:lnTo>
                  <a:pt x="11721" y="9500"/>
                </a:lnTo>
                <a:lnTo>
                  <a:pt x="6444" y="17275"/>
                </a:lnTo>
                <a:lnTo>
                  <a:pt x="40439" y="17275"/>
                </a:lnTo>
                <a:lnTo>
                  <a:pt x="35163" y="9500"/>
                </a:lnTo>
                <a:lnTo>
                  <a:pt x="35163" y="0"/>
                </a:lnTo>
                <a:close/>
              </a:path>
              <a:path w="422909" h="553720">
                <a:moveTo>
                  <a:pt x="82081" y="0"/>
                </a:moveTo>
                <a:lnTo>
                  <a:pt x="58639" y="0"/>
                </a:lnTo>
                <a:lnTo>
                  <a:pt x="58639" y="9500"/>
                </a:lnTo>
                <a:lnTo>
                  <a:pt x="53330" y="17275"/>
                </a:lnTo>
                <a:lnTo>
                  <a:pt x="87357" y="17275"/>
                </a:lnTo>
                <a:lnTo>
                  <a:pt x="82081" y="9500"/>
                </a:lnTo>
                <a:lnTo>
                  <a:pt x="82081" y="0"/>
                </a:lnTo>
                <a:close/>
              </a:path>
              <a:path w="422909" h="553720">
                <a:moveTo>
                  <a:pt x="128999" y="0"/>
                </a:moveTo>
                <a:lnTo>
                  <a:pt x="105523" y="0"/>
                </a:lnTo>
                <a:lnTo>
                  <a:pt x="105523" y="9500"/>
                </a:lnTo>
                <a:lnTo>
                  <a:pt x="100247" y="17275"/>
                </a:lnTo>
                <a:lnTo>
                  <a:pt x="134275" y="17275"/>
                </a:lnTo>
                <a:lnTo>
                  <a:pt x="128999" y="9500"/>
                </a:lnTo>
                <a:lnTo>
                  <a:pt x="128999" y="0"/>
                </a:lnTo>
                <a:close/>
              </a:path>
              <a:path w="422909" h="553720">
                <a:moveTo>
                  <a:pt x="175916" y="0"/>
                </a:moveTo>
                <a:lnTo>
                  <a:pt x="152441" y="0"/>
                </a:lnTo>
                <a:lnTo>
                  <a:pt x="152441" y="9500"/>
                </a:lnTo>
                <a:lnTo>
                  <a:pt x="147165" y="17275"/>
                </a:lnTo>
                <a:lnTo>
                  <a:pt x="181192" y="17275"/>
                </a:lnTo>
                <a:lnTo>
                  <a:pt x="175916" y="9500"/>
                </a:lnTo>
                <a:lnTo>
                  <a:pt x="175916" y="0"/>
                </a:lnTo>
                <a:close/>
              </a:path>
              <a:path w="422909" h="553720">
                <a:moveTo>
                  <a:pt x="222932" y="0"/>
                </a:moveTo>
                <a:lnTo>
                  <a:pt x="199358" y="0"/>
                </a:lnTo>
                <a:lnTo>
                  <a:pt x="199358" y="9500"/>
                </a:lnTo>
                <a:lnTo>
                  <a:pt x="194082" y="17275"/>
                </a:lnTo>
                <a:lnTo>
                  <a:pt x="228208" y="17275"/>
                </a:lnTo>
                <a:lnTo>
                  <a:pt x="222932" y="9500"/>
                </a:lnTo>
                <a:lnTo>
                  <a:pt x="222932" y="0"/>
                </a:lnTo>
                <a:close/>
              </a:path>
              <a:path w="422909" h="553720">
                <a:moveTo>
                  <a:pt x="269817" y="0"/>
                </a:moveTo>
                <a:lnTo>
                  <a:pt x="246374" y="0"/>
                </a:lnTo>
                <a:lnTo>
                  <a:pt x="246374" y="9500"/>
                </a:lnTo>
                <a:lnTo>
                  <a:pt x="241099" y="17275"/>
                </a:lnTo>
                <a:lnTo>
                  <a:pt x="275126" y="17275"/>
                </a:lnTo>
                <a:lnTo>
                  <a:pt x="269816" y="9500"/>
                </a:lnTo>
                <a:lnTo>
                  <a:pt x="269817" y="0"/>
                </a:lnTo>
                <a:close/>
              </a:path>
              <a:path w="422909" h="553720">
                <a:moveTo>
                  <a:pt x="316734" y="0"/>
                </a:moveTo>
                <a:lnTo>
                  <a:pt x="293292" y="0"/>
                </a:lnTo>
                <a:lnTo>
                  <a:pt x="293292" y="9500"/>
                </a:lnTo>
                <a:lnTo>
                  <a:pt x="288016" y="17275"/>
                </a:lnTo>
                <a:lnTo>
                  <a:pt x="322011" y="17275"/>
                </a:lnTo>
                <a:lnTo>
                  <a:pt x="316734" y="9500"/>
                </a:lnTo>
                <a:lnTo>
                  <a:pt x="316734" y="0"/>
                </a:lnTo>
                <a:close/>
              </a:path>
              <a:path w="422909" h="553720">
                <a:moveTo>
                  <a:pt x="363652" y="0"/>
                </a:moveTo>
                <a:lnTo>
                  <a:pt x="340210" y="0"/>
                </a:lnTo>
                <a:lnTo>
                  <a:pt x="340210" y="9500"/>
                </a:lnTo>
                <a:lnTo>
                  <a:pt x="334900" y="17275"/>
                </a:lnTo>
                <a:lnTo>
                  <a:pt x="368929" y="17275"/>
                </a:lnTo>
                <a:lnTo>
                  <a:pt x="363652" y="9500"/>
                </a:lnTo>
                <a:lnTo>
                  <a:pt x="363652" y="0"/>
                </a:lnTo>
                <a:close/>
              </a:path>
              <a:path w="422909" h="553720">
                <a:moveTo>
                  <a:pt x="410569" y="0"/>
                </a:moveTo>
                <a:lnTo>
                  <a:pt x="387095" y="0"/>
                </a:lnTo>
                <a:lnTo>
                  <a:pt x="387095" y="9500"/>
                </a:lnTo>
                <a:lnTo>
                  <a:pt x="381818" y="17275"/>
                </a:lnTo>
                <a:lnTo>
                  <a:pt x="415845" y="17275"/>
                </a:lnTo>
                <a:lnTo>
                  <a:pt x="410569" y="9500"/>
                </a:lnTo>
                <a:lnTo>
                  <a:pt x="410569" y="0"/>
                </a:lnTo>
                <a:close/>
              </a:path>
            </a:pathLst>
          </a:custGeom>
          <a:solidFill>
            <a:srgbClr val="9A9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8073625" y="4898506"/>
            <a:ext cx="156527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spc="25" dirty="0">
                <a:latin typeface="Microsoft JhengHei UI"/>
                <a:cs typeface="Microsoft JhengHei UI"/>
              </a:rPr>
              <a:t>收件地址：</a:t>
            </a:r>
            <a:r>
              <a:rPr sz="1700" spc="15" dirty="0">
                <a:latin typeface="Arial"/>
                <a:cs typeface="Arial"/>
              </a:rPr>
              <a:t>XXX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9783912" y="5410574"/>
            <a:ext cx="666436" cy="28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9747984" y="5716004"/>
            <a:ext cx="315459" cy="141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0170817" y="5716004"/>
            <a:ext cx="315459" cy="141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780203" y="5885345"/>
            <a:ext cx="283240" cy="39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0170817" y="5885345"/>
            <a:ext cx="283240" cy="39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9860179" y="5897956"/>
            <a:ext cx="513903" cy="3819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 txBox="1"/>
          <p:nvPr/>
        </p:nvSpPr>
        <p:spPr>
          <a:xfrm>
            <a:off x="9037470" y="5826015"/>
            <a:ext cx="1302385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89"/>
              </a:lnSpc>
              <a:spcBef>
                <a:spcPts val="95"/>
              </a:spcBef>
              <a:tabLst>
                <a:tab pos="869950" algn="l"/>
              </a:tabLst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XXX	XXX</a:t>
            </a:r>
            <a:endParaRPr sz="1650">
              <a:latin typeface="Arial"/>
              <a:cs typeface="Arial"/>
            </a:endParaRPr>
          </a:p>
          <a:p>
            <a:pPr>
              <a:lnSpc>
                <a:spcPts val="1789"/>
              </a:lnSpc>
              <a:tabLst>
                <a:tab pos="869950" algn="l"/>
              </a:tabLst>
            </a:pPr>
            <a:r>
              <a:rPr sz="1650" spc="-5" dirty="0">
                <a:solidFill>
                  <a:srgbClr val="FFFFFF"/>
                </a:solidFill>
                <a:latin typeface="Microsoft JhengHei UI"/>
                <a:cs typeface="Microsoft JhengHei UI"/>
              </a:rPr>
              <a:t>同学	同学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9246670" y="3999920"/>
            <a:ext cx="0" cy="398780"/>
          </a:xfrm>
          <a:custGeom>
            <a:avLst/>
            <a:gdLst/>
            <a:ahLst/>
            <a:cxnLst/>
            <a:rect l="l" t="t" r="r" b="b"/>
            <a:pathLst>
              <a:path h="398779">
                <a:moveTo>
                  <a:pt x="0" y="0"/>
                </a:moveTo>
                <a:lnTo>
                  <a:pt x="0" y="39815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9158714" y="4377131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7993452" y="5388311"/>
            <a:ext cx="666440" cy="28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7957527" y="5693741"/>
            <a:ext cx="315456" cy="141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8380361" y="5693741"/>
            <a:ext cx="315456" cy="141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7989745" y="5863082"/>
            <a:ext cx="283237" cy="39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8380361" y="5863082"/>
            <a:ext cx="283237" cy="39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8069721" y="5875692"/>
            <a:ext cx="513903" cy="3819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 txBox="1"/>
          <p:nvPr/>
        </p:nvSpPr>
        <p:spPr>
          <a:xfrm>
            <a:off x="18117154" y="5836289"/>
            <a:ext cx="419100" cy="44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30"/>
              </a:lnSpc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XXX</a:t>
            </a:r>
            <a:endParaRPr sz="1650">
              <a:latin typeface="Arial"/>
              <a:cs typeface="Arial"/>
            </a:endParaRPr>
          </a:p>
          <a:p>
            <a:pPr>
              <a:lnSpc>
                <a:spcPts val="1789"/>
              </a:lnSpc>
            </a:pPr>
            <a:r>
              <a:rPr sz="1650" spc="-5" dirty="0">
                <a:solidFill>
                  <a:srgbClr val="FFFFFF"/>
                </a:solidFill>
                <a:latin typeface="Microsoft JhengHei UI"/>
                <a:cs typeface="Microsoft JhengHei UI"/>
              </a:rPr>
              <a:t>同学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15942341" y="4498274"/>
            <a:ext cx="2881740" cy="19721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6127153" y="5205230"/>
            <a:ext cx="2402205" cy="1009015"/>
          </a:xfrm>
          <a:custGeom>
            <a:avLst/>
            <a:gdLst/>
            <a:ahLst/>
            <a:cxnLst/>
            <a:rect l="l" t="t" r="r" b="b"/>
            <a:pathLst>
              <a:path w="2402205" h="1009014">
                <a:moveTo>
                  <a:pt x="0" y="1008945"/>
                </a:moveTo>
                <a:lnTo>
                  <a:pt x="2401979" y="1008945"/>
                </a:lnTo>
                <a:lnTo>
                  <a:pt x="2401979" y="0"/>
                </a:lnTo>
                <a:lnTo>
                  <a:pt x="0" y="0"/>
                </a:lnTo>
                <a:lnTo>
                  <a:pt x="0" y="1008945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6137990" y="5388311"/>
            <a:ext cx="666440" cy="28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6102065" y="5693741"/>
            <a:ext cx="315456" cy="141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6524899" y="5693741"/>
            <a:ext cx="315456" cy="141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6134283" y="5863082"/>
            <a:ext cx="283237" cy="39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6524899" y="5863082"/>
            <a:ext cx="283237" cy="39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6214259" y="5875692"/>
            <a:ext cx="513903" cy="3819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 txBox="1"/>
          <p:nvPr/>
        </p:nvSpPr>
        <p:spPr>
          <a:xfrm>
            <a:off x="16261692" y="5803751"/>
            <a:ext cx="431800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89"/>
              </a:lnSpc>
              <a:spcBef>
                <a:spcPts val="95"/>
              </a:spcBef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XXX</a:t>
            </a:r>
            <a:endParaRPr sz="1650">
              <a:latin typeface="Arial"/>
              <a:cs typeface="Arial"/>
            </a:endParaRPr>
          </a:p>
          <a:p>
            <a:pPr>
              <a:lnSpc>
                <a:spcPts val="1789"/>
              </a:lnSpc>
            </a:pPr>
            <a:r>
              <a:rPr sz="1650" spc="-5" dirty="0">
                <a:solidFill>
                  <a:srgbClr val="FFFFFF"/>
                </a:solidFill>
                <a:latin typeface="Microsoft JhengHei UI"/>
                <a:cs typeface="Microsoft JhengHei UI"/>
              </a:rPr>
              <a:t>同学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17050015" y="5388311"/>
            <a:ext cx="666440" cy="28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7014088" y="5693741"/>
            <a:ext cx="315456" cy="141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7436924" y="5693741"/>
            <a:ext cx="315456" cy="141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7046308" y="5863082"/>
            <a:ext cx="283237" cy="39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7436924" y="5863082"/>
            <a:ext cx="283237" cy="39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7126284" y="5875692"/>
            <a:ext cx="513903" cy="3819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7857823" y="4625318"/>
            <a:ext cx="718820" cy="553720"/>
          </a:xfrm>
          <a:custGeom>
            <a:avLst/>
            <a:gdLst/>
            <a:ahLst/>
            <a:cxnLst/>
            <a:rect l="l" t="t" r="r" b="b"/>
            <a:pathLst>
              <a:path w="718819" h="553720">
                <a:moveTo>
                  <a:pt x="0" y="553121"/>
                </a:moveTo>
                <a:lnTo>
                  <a:pt x="718278" y="553121"/>
                </a:lnTo>
                <a:lnTo>
                  <a:pt x="718278" y="0"/>
                </a:lnTo>
                <a:lnTo>
                  <a:pt x="0" y="0"/>
                </a:lnTo>
                <a:lnTo>
                  <a:pt x="0" y="5531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8005818" y="4698613"/>
            <a:ext cx="422909" cy="553720"/>
          </a:xfrm>
          <a:custGeom>
            <a:avLst/>
            <a:gdLst/>
            <a:ahLst/>
            <a:cxnLst/>
            <a:rect l="l" t="t" r="r" b="b"/>
            <a:pathLst>
              <a:path w="422909" h="553720">
                <a:moveTo>
                  <a:pt x="40438" y="535846"/>
                </a:moveTo>
                <a:lnTo>
                  <a:pt x="6439" y="535846"/>
                </a:lnTo>
                <a:lnTo>
                  <a:pt x="11716" y="543622"/>
                </a:lnTo>
                <a:lnTo>
                  <a:pt x="11716" y="553122"/>
                </a:lnTo>
                <a:lnTo>
                  <a:pt x="35161" y="553122"/>
                </a:lnTo>
                <a:lnTo>
                  <a:pt x="35161" y="543622"/>
                </a:lnTo>
                <a:lnTo>
                  <a:pt x="40438" y="535846"/>
                </a:lnTo>
                <a:close/>
              </a:path>
              <a:path w="422909" h="553720">
                <a:moveTo>
                  <a:pt x="87358" y="535846"/>
                </a:moveTo>
                <a:lnTo>
                  <a:pt x="53328" y="535846"/>
                </a:lnTo>
                <a:lnTo>
                  <a:pt x="58636" y="543622"/>
                </a:lnTo>
                <a:lnTo>
                  <a:pt x="58636" y="553122"/>
                </a:lnTo>
                <a:lnTo>
                  <a:pt x="82081" y="553122"/>
                </a:lnTo>
                <a:lnTo>
                  <a:pt x="82081" y="543622"/>
                </a:lnTo>
                <a:lnTo>
                  <a:pt x="87358" y="535846"/>
                </a:lnTo>
                <a:close/>
              </a:path>
              <a:path w="422909" h="553720">
                <a:moveTo>
                  <a:pt x="134268" y="535846"/>
                </a:moveTo>
                <a:lnTo>
                  <a:pt x="100248" y="535846"/>
                </a:lnTo>
                <a:lnTo>
                  <a:pt x="105525" y="543622"/>
                </a:lnTo>
                <a:lnTo>
                  <a:pt x="105525" y="553122"/>
                </a:lnTo>
                <a:lnTo>
                  <a:pt x="129001" y="553122"/>
                </a:lnTo>
                <a:lnTo>
                  <a:pt x="129001" y="543622"/>
                </a:lnTo>
                <a:lnTo>
                  <a:pt x="134268" y="535846"/>
                </a:lnTo>
                <a:close/>
              </a:path>
              <a:path w="422909" h="553720">
                <a:moveTo>
                  <a:pt x="181188" y="535846"/>
                </a:moveTo>
                <a:lnTo>
                  <a:pt x="147157" y="535846"/>
                </a:lnTo>
                <a:lnTo>
                  <a:pt x="152435" y="543622"/>
                </a:lnTo>
                <a:lnTo>
                  <a:pt x="152435" y="553122"/>
                </a:lnTo>
                <a:lnTo>
                  <a:pt x="175910" y="553122"/>
                </a:lnTo>
                <a:lnTo>
                  <a:pt x="175910" y="543622"/>
                </a:lnTo>
                <a:lnTo>
                  <a:pt x="181188" y="535846"/>
                </a:lnTo>
                <a:close/>
              </a:path>
              <a:path w="422909" h="553720">
                <a:moveTo>
                  <a:pt x="228108" y="535846"/>
                </a:moveTo>
                <a:lnTo>
                  <a:pt x="194077" y="535846"/>
                </a:lnTo>
                <a:lnTo>
                  <a:pt x="199355" y="543622"/>
                </a:lnTo>
                <a:lnTo>
                  <a:pt x="199355" y="553122"/>
                </a:lnTo>
                <a:lnTo>
                  <a:pt x="222799" y="553122"/>
                </a:lnTo>
                <a:lnTo>
                  <a:pt x="222799" y="543622"/>
                </a:lnTo>
                <a:lnTo>
                  <a:pt x="228108" y="535846"/>
                </a:lnTo>
                <a:close/>
              </a:path>
              <a:path w="422909" h="553720">
                <a:moveTo>
                  <a:pt x="274996" y="535846"/>
                </a:moveTo>
                <a:lnTo>
                  <a:pt x="240997" y="535846"/>
                </a:lnTo>
                <a:lnTo>
                  <a:pt x="246275" y="543622"/>
                </a:lnTo>
                <a:lnTo>
                  <a:pt x="246275" y="553122"/>
                </a:lnTo>
                <a:lnTo>
                  <a:pt x="269719" y="553122"/>
                </a:lnTo>
                <a:lnTo>
                  <a:pt x="269719" y="543622"/>
                </a:lnTo>
                <a:lnTo>
                  <a:pt x="274996" y="535846"/>
                </a:lnTo>
                <a:close/>
              </a:path>
              <a:path w="422909" h="553720">
                <a:moveTo>
                  <a:pt x="321906" y="535846"/>
                </a:moveTo>
                <a:lnTo>
                  <a:pt x="287886" y="535846"/>
                </a:lnTo>
                <a:lnTo>
                  <a:pt x="293195" y="543622"/>
                </a:lnTo>
                <a:lnTo>
                  <a:pt x="293195" y="553122"/>
                </a:lnTo>
                <a:lnTo>
                  <a:pt x="316629" y="553122"/>
                </a:lnTo>
                <a:lnTo>
                  <a:pt x="316629" y="543622"/>
                </a:lnTo>
                <a:lnTo>
                  <a:pt x="321906" y="535846"/>
                </a:lnTo>
                <a:close/>
              </a:path>
              <a:path w="422909" h="553720">
                <a:moveTo>
                  <a:pt x="368826" y="535846"/>
                </a:moveTo>
                <a:lnTo>
                  <a:pt x="334796" y="535846"/>
                </a:lnTo>
                <a:lnTo>
                  <a:pt x="340073" y="543622"/>
                </a:lnTo>
                <a:lnTo>
                  <a:pt x="340073" y="553122"/>
                </a:lnTo>
                <a:lnTo>
                  <a:pt x="363549" y="553122"/>
                </a:lnTo>
                <a:lnTo>
                  <a:pt x="363549" y="543622"/>
                </a:lnTo>
                <a:lnTo>
                  <a:pt x="368826" y="535846"/>
                </a:lnTo>
                <a:close/>
              </a:path>
              <a:path w="422909" h="553720">
                <a:moveTo>
                  <a:pt x="415840" y="535846"/>
                </a:moveTo>
                <a:lnTo>
                  <a:pt x="381716" y="535846"/>
                </a:lnTo>
                <a:lnTo>
                  <a:pt x="386993" y="543622"/>
                </a:lnTo>
                <a:lnTo>
                  <a:pt x="386993" y="553122"/>
                </a:lnTo>
                <a:lnTo>
                  <a:pt x="410469" y="553122"/>
                </a:lnTo>
                <a:lnTo>
                  <a:pt x="410573" y="543622"/>
                </a:lnTo>
                <a:lnTo>
                  <a:pt x="415840" y="535846"/>
                </a:lnTo>
                <a:close/>
              </a:path>
              <a:path w="422909" h="553720">
                <a:moveTo>
                  <a:pt x="415840" y="51876"/>
                </a:moveTo>
                <a:lnTo>
                  <a:pt x="6439" y="51876"/>
                </a:lnTo>
                <a:lnTo>
                  <a:pt x="11716" y="59653"/>
                </a:lnTo>
                <a:lnTo>
                  <a:pt x="11716" y="78652"/>
                </a:lnTo>
                <a:lnTo>
                  <a:pt x="6439" y="86428"/>
                </a:lnTo>
                <a:lnTo>
                  <a:pt x="0" y="86428"/>
                </a:lnTo>
                <a:lnTo>
                  <a:pt x="0" y="120980"/>
                </a:lnTo>
                <a:lnTo>
                  <a:pt x="6439" y="120980"/>
                </a:lnTo>
                <a:lnTo>
                  <a:pt x="11716" y="128805"/>
                </a:lnTo>
                <a:lnTo>
                  <a:pt x="11716" y="147803"/>
                </a:lnTo>
                <a:lnTo>
                  <a:pt x="6439" y="155580"/>
                </a:lnTo>
                <a:lnTo>
                  <a:pt x="0" y="155580"/>
                </a:lnTo>
                <a:lnTo>
                  <a:pt x="0" y="190132"/>
                </a:lnTo>
                <a:lnTo>
                  <a:pt x="6439" y="190132"/>
                </a:lnTo>
                <a:lnTo>
                  <a:pt x="11716" y="197909"/>
                </a:lnTo>
                <a:lnTo>
                  <a:pt x="11716" y="216908"/>
                </a:lnTo>
                <a:lnTo>
                  <a:pt x="6439" y="224733"/>
                </a:lnTo>
                <a:lnTo>
                  <a:pt x="0" y="224733"/>
                </a:lnTo>
                <a:lnTo>
                  <a:pt x="0" y="259285"/>
                </a:lnTo>
                <a:lnTo>
                  <a:pt x="6439" y="259285"/>
                </a:lnTo>
                <a:lnTo>
                  <a:pt x="11716" y="267062"/>
                </a:lnTo>
                <a:lnTo>
                  <a:pt x="11716" y="286060"/>
                </a:lnTo>
                <a:lnTo>
                  <a:pt x="6439" y="293837"/>
                </a:lnTo>
                <a:lnTo>
                  <a:pt x="0" y="293837"/>
                </a:lnTo>
                <a:lnTo>
                  <a:pt x="0" y="328437"/>
                </a:lnTo>
                <a:lnTo>
                  <a:pt x="6439" y="328437"/>
                </a:lnTo>
                <a:lnTo>
                  <a:pt x="11716" y="336213"/>
                </a:lnTo>
                <a:lnTo>
                  <a:pt x="11716" y="355213"/>
                </a:lnTo>
                <a:lnTo>
                  <a:pt x="6439" y="362988"/>
                </a:lnTo>
                <a:lnTo>
                  <a:pt x="0" y="362988"/>
                </a:lnTo>
                <a:lnTo>
                  <a:pt x="0" y="397589"/>
                </a:lnTo>
                <a:lnTo>
                  <a:pt x="6439" y="397589"/>
                </a:lnTo>
                <a:lnTo>
                  <a:pt x="11716" y="405366"/>
                </a:lnTo>
                <a:lnTo>
                  <a:pt x="11716" y="424365"/>
                </a:lnTo>
                <a:lnTo>
                  <a:pt x="6439" y="432141"/>
                </a:lnTo>
                <a:lnTo>
                  <a:pt x="0" y="432141"/>
                </a:lnTo>
                <a:lnTo>
                  <a:pt x="0" y="466693"/>
                </a:lnTo>
                <a:lnTo>
                  <a:pt x="6439" y="466693"/>
                </a:lnTo>
                <a:lnTo>
                  <a:pt x="11716" y="474518"/>
                </a:lnTo>
                <a:lnTo>
                  <a:pt x="11716" y="493517"/>
                </a:lnTo>
                <a:lnTo>
                  <a:pt x="6439" y="501293"/>
                </a:lnTo>
                <a:lnTo>
                  <a:pt x="0" y="501294"/>
                </a:lnTo>
                <a:lnTo>
                  <a:pt x="0" y="535846"/>
                </a:lnTo>
                <a:lnTo>
                  <a:pt x="422290" y="535846"/>
                </a:lnTo>
                <a:lnTo>
                  <a:pt x="422290" y="501294"/>
                </a:lnTo>
                <a:lnTo>
                  <a:pt x="415840" y="501293"/>
                </a:lnTo>
                <a:lnTo>
                  <a:pt x="410563" y="493517"/>
                </a:lnTo>
                <a:lnTo>
                  <a:pt x="410563" y="490831"/>
                </a:lnTo>
                <a:lnTo>
                  <a:pt x="42124" y="490831"/>
                </a:lnTo>
                <a:lnTo>
                  <a:pt x="42124" y="61999"/>
                </a:lnTo>
                <a:lnTo>
                  <a:pt x="410563" y="61999"/>
                </a:lnTo>
                <a:lnTo>
                  <a:pt x="410563" y="59653"/>
                </a:lnTo>
                <a:lnTo>
                  <a:pt x="415840" y="51876"/>
                </a:lnTo>
                <a:close/>
              </a:path>
              <a:path w="422909" h="553720">
                <a:moveTo>
                  <a:pt x="410563" y="61999"/>
                </a:moveTo>
                <a:lnTo>
                  <a:pt x="380030" y="61999"/>
                </a:lnTo>
                <a:lnTo>
                  <a:pt x="380030" y="490831"/>
                </a:lnTo>
                <a:lnTo>
                  <a:pt x="410563" y="490831"/>
                </a:lnTo>
                <a:lnTo>
                  <a:pt x="410563" y="474518"/>
                </a:lnTo>
                <a:lnTo>
                  <a:pt x="415840" y="466693"/>
                </a:lnTo>
                <a:lnTo>
                  <a:pt x="422290" y="466693"/>
                </a:lnTo>
                <a:lnTo>
                  <a:pt x="422290" y="432141"/>
                </a:lnTo>
                <a:lnTo>
                  <a:pt x="415840" y="432141"/>
                </a:lnTo>
                <a:lnTo>
                  <a:pt x="410563" y="424365"/>
                </a:lnTo>
                <a:lnTo>
                  <a:pt x="410563" y="405366"/>
                </a:lnTo>
                <a:lnTo>
                  <a:pt x="415840" y="397589"/>
                </a:lnTo>
                <a:lnTo>
                  <a:pt x="422290" y="397589"/>
                </a:lnTo>
                <a:lnTo>
                  <a:pt x="422290" y="362988"/>
                </a:lnTo>
                <a:lnTo>
                  <a:pt x="415840" y="362988"/>
                </a:lnTo>
                <a:lnTo>
                  <a:pt x="410563" y="355213"/>
                </a:lnTo>
                <a:lnTo>
                  <a:pt x="410563" y="336213"/>
                </a:lnTo>
                <a:lnTo>
                  <a:pt x="415840" y="328437"/>
                </a:lnTo>
                <a:lnTo>
                  <a:pt x="422290" y="328437"/>
                </a:lnTo>
                <a:lnTo>
                  <a:pt x="422290" y="293837"/>
                </a:lnTo>
                <a:lnTo>
                  <a:pt x="415840" y="293837"/>
                </a:lnTo>
                <a:lnTo>
                  <a:pt x="410563" y="286060"/>
                </a:lnTo>
                <a:lnTo>
                  <a:pt x="410563" y="267062"/>
                </a:lnTo>
                <a:lnTo>
                  <a:pt x="415840" y="259285"/>
                </a:lnTo>
                <a:lnTo>
                  <a:pt x="422290" y="259285"/>
                </a:lnTo>
                <a:lnTo>
                  <a:pt x="422290" y="224733"/>
                </a:lnTo>
                <a:lnTo>
                  <a:pt x="415840" y="224733"/>
                </a:lnTo>
                <a:lnTo>
                  <a:pt x="410563" y="216908"/>
                </a:lnTo>
                <a:lnTo>
                  <a:pt x="410563" y="197909"/>
                </a:lnTo>
                <a:lnTo>
                  <a:pt x="415840" y="190132"/>
                </a:lnTo>
                <a:lnTo>
                  <a:pt x="422290" y="190132"/>
                </a:lnTo>
                <a:lnTo>
                  <a:pt x="422290" y="155580"/>
                </a:lnTo>
                <a:lnTo>
                  <a:pt x="415840" y="155580"/>
                </a:lnTo>
                <a:lnTo>
                  <a:pt x="410563" y="147803"/>
                </a:lnTo>
                <a:lnTo>
                  <a:pt x="410563" y="128805"/>
                </a:lnTo>
                <a:lnTo>
                  <a:pt x="415840" y="120980"/>
                </a:lnTo>
                <a:lnTo>
                  <a:pt x="422290" y="120980"/>
                </a:lnTo>
                <a:lnTo>
                  <a:pt x="422290" y="86428"/>
                </a:lnTo>
                <a:lnTo>
                  <a:pt x="415840" y="86428"/>
                </a:lnTo>
                <a:lnTo>
                  <a:pt x="410563" y="78652"/>
                </a:lnTo>
                <a:lnTo>
                  <a:pt x="410563" y="61999"/>
                </a:lnTo>
                <a:close/>
              </a:path>
              <a:path w="422909" h="553720">
                <a:moveTo>
                  <a:pt x="422290" y="17275"/>
                </a:moveTo>
                <a:lnTo>
                  <a:pt x="0" y="17275"/>
                </a:lnTo>
                <a:lnTo>
                  <a:pt x="0" y="51876"/>
                </a:lnTo>
                <a:lnTo>
                  <a:pt x="422290" y="51876"/>
                </a:lnTo>
                <a:lnTo>
                  <a:pt x="422290" y="17275"/>
                </a:lnTo>
                <a:close/>
              </a:path>
              <a:path w="422909" h="553720">
                <a:moveTo>
                  <a:pt x="35161" y="0"/>
                </a:moveTo>
                <a:lnTo>
                  <a:pt x="11716" y="0"/>
                </a:lnTo>
                <a:lnTo>
                  <a:pt x="11716" y="9499"/>
                </a:lnTo>
                <a:lnTo>
                  <a:pt x="6439" y="17275"/>
                </a:lnTo>
                <a:lnTo>
                  <a:pt x="40438" y="17275"/>
                </a:lnTo>
                <a:lnTo>
                  <a:pt x="35161" y="9499"/>
                </a:lnTo>
                <a:lnTo>
                  <a:pt x="35161" y="0"/>
                </a:lnTo>
                <a:close/>
              </a:path>
              <a:path w="422909" h="553720">
                <a:moveTo>
                  <a:pt x="82081" y="0"/>
                </a:moveTo>
                <a:lnTo>
                  <a:pt x="58636" y="0"/>
                </a:lnTo>
                <a:lnTo>
                  <a:pt x="58636" y="9499"/>
                </a:lnTo>
                <a:lnTo>
                  <a:pt x="53328" y="17275"/>
                </a:lnTo>
                <a:lnTo>
                  <a:pt x="87358" y="17275"/>
                </a:lnTo>
                <a:lnTo>
                  <a:pt x="82081" y="9499"/>
                </a:lnTo>
                <a:lnTo>
                  <a:pt x="82081" y="0"/>
                </a:lnTo>
                <a:close/>
              </a:path>
              <a:path w="422909" h="553720">
                <a:moveTo>
                  <a:pt x="129001" y="0"/>
                </a:moveTo>
                <a:lnTo>
                  <a:pt x="105525" y="0"/>
                </a:lnTo>
                <a:lnTo>
                  <a:pt x="105525" y="9499"/>
                </a:lnTo>
                <a:lnTo>
                  <a:pt x="100248" y="17275"/>
                </a:lnTo>
                <a:lnTo>
                  <a:pt x="134268" y="17275"/>
                </a:lnTo>
                <a:lnTo>
                  <a:pt x="129001" y="9499"/>
                </a:lnTo>
                <a:lnTo>
                  <a:pt x="129001" y="0"/>
                </a:lnTo>
                <a:close/>
              </a:path>
              <a:path w="422909" h="553720">
                <a:moveTo>
                  <a:pt x="175910" y="0"/>
                </a:moveTo>
                <a:lnTo>
                  <a:pt x="152435" y="0"/>
                </a:lnTo>
                <a:lnTo>
                  <a:pt x="152435" y="9499"/>
                </a:lnTo>
                <a:lnTo>
                  <a:pt x="147157" y="17275"/>
                </a:lnTo>
                <a:lnTo>
                  <a:pt x="181188" y="17275"/>
                </a:lnTo>
                <a:lnTo>
                  <a:pt x="175910" y="9499"/>
                </a:lnTo>
                <a:lnTo>
                  <a:pt x="175910" y="0"/>
                </a:lnTo>
                <a:close/>
              </a:path>
              <a:path w="422909" h="553720">
                <a:moveTo>
                  <a:pt x="222925" y="0"/>
                </a:moveTo>
                <a:lnTo>
                  <a:pt x="199355" y="0"/>
                </a:lnTo>
                <a:lnTo>
                  <a:pt x="199355" y="9499"/>
                </a:lnTo>
                <a:lnTo>
                  <a:pt x="194077" y="17275"/>
                </a:lnTo>
                <a:lnTo>
                  <a:pt x="228202" y="17275"/>
                </a:lnTo>
                <a:lnTo>
                  <a:pt x="222925" y="9499"/>
                </a:lnTo>
                <a:lnTo>
                  <a:pt x="222925" y="0"/>
                </a:lnTo>
                <a:close/>
              </a:path>
              <a:path w="422909" h="553720">
                <a:moveTo>
                  <a:pt x="269813" y="0"/>
                </a:moveTo>
                <a:lnTo>
                  <a:pt x="246369" y="0"/>
                </a:lnTo>
                <a:lnTo>
                  <a:pt x="246369" y="9499"/>
                </a:lnTo>
                <a:lnTo>
                  <a:pt x="241092" y="17275"/>
                </a:lnTo>
                <a:lnTo>
                  <a:pt x="275122" y="17275"/>
                </a:lnTo>
                <a:lnTo>
                  <a:pt x="269813" y="9499"/>
                </a:lnTo>
                <a:lnTo>
                  <a:pt x="269813" y="0"/>
                </a:lnTo>
                <a:close/>
              </a:path>
              <a:path w="422909" h="553720">
                <a:moveTo>
                  <a:pt x="316733" y="0"/>
                </a:moveTo>
                <a:lnTo>
                  <a:pt x="293289" y="0"/>
                </a:lnTo>
                <a:lnTo>
                  <a:pt x="293289" y="9499"/>
                </a:lnTo>
                <a:lnTo>
                  <a:pt x="288012" y="17275"/>
                </a:lnTo>
                <a:lnTo>
                  <a:pt x="322011" y="17275"/>
                </a:lnTo>
                <a:lnTo>
                  <a:pt x="316733" y="9499"/>
                </a:lnTo>
                <a:lnTo>
                  <a:pt x="316733" y="0"/>
                </a:lnTo>
                <a:close/>
              </a:path>
              <a:path w="422909" h="553720">
                <a:moveTo>
                  <a:pt x="363653" y="0"/>
                </a:moveTo>
                <a:lnTo>
                  <a:pt x="340209" y="0"/>
                </a:lnTo>
                <a:lnTo>
                  <a:pt x="340209" y="9499"/>
                </a:lnTo>
                <a:lnTo>
                  <a:pt x="334900" y="17275"/>
                </a:lnTo>
                <a:lnTo>
                  <a:pt x="368931" y="17275"/>
                </a:lnTo>
                <a:lnTo>
                  <a:pt x="363653" y="9499"/>
                </a:lnTo>
                <a:lnTo>
                  <a:pt x="363653" y="0"/>
                </a:lnTo>
                <a:close/>
              </a:path>
              <a:path w="422909" h="553720">
                <a:moveTo>
                  <a:pt x="410563" y="0"/>
                </a:moveTo>
                <a:lnTo>
                  <a:pt x="387087" y="0"/>
                </a:lnTo>
                <a:lnTo>
                  <a:pt x="387087" y="9499"/>
                </a:lnTo>
                <a:lnTo>
                  <a:pt x="381820" y="17275"/>
                </a:lnTo>
                <a:lnTo>
                  <a:pt x="415840" y="17275"/>
                </a:lnTo>
                <a:lnTo>
                  <a:pt x="410563" y="9499"/>
                </a:lnTo>
                <a:lnTo>
                  <a:pt x="410563" y="0"/>
                </a:lnTo>
                <a:close/>
              </a:path>
            </a:pathLst>
          </a:custGeom>
          <a:solidFill>
            <a:srgbClr val="9A9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 txBox="1"/>
          <p:nvPr/>
        </p:nvSpPr>
        <p:spPr>
          <a:xfrm>
            <a:off x="16209863" y="4876243"/>
            <a:ext cx="156527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spc="25" dirty="0">
                <a:latin typeface="Microsoft JhengHei UI"/>
                <a:cs typeface="Microsoft JhengHei UI"/>
              </a:rPr>
              <a:t>收件地址：</a:t>
            </a:r>
            <a:r>
              <a:rPr sz="1700" spc="15" dirty="0">
                <a:latin typeface="Arial"/>
                <a:cs typeface="Arial"/>
              </a:rPr>
              <a:t>XXX</a:t>
            </a:r>
            <a:endParaRPr sz="1700">
              <a:latin typeface="Arial"/>
              <a:cs typeface="Arial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17920155" y="5388311"/>
            <a:ext cx="666440" cy="28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7884230" y="5693741"/>
            <a:ext cx="315456" cy="141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8307065" y="5693741"/>
            <a:ext cx="315456" cy="141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7916449" y="5863082"/>
            <a:ext cx="283237" cy="39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8307065" y="5863082"/>
            <a:ext cx="283237" cy="39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7996425" y="5875692"/>
            <a:ext cx="513903" cy="3819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 txBox="1"/>
          <p:nvPr/>
        </p:nvSpPr>
        <p:spPr>
          <a:xfrm>
            <a:off x="17173717" y="5803751"/>
            <a:ext cx="1302385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89"/>
              </a:lnSpc>
              <a:spcBef>
                <a:spcPts val="95"/>
              </a:spcBef>
              <a:tabLst>
                <a:tab pos="869950" algn="l"/>
              </a:tabLst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XXX	XXX</a:t>
            </a:r>
            <a:endParaRPr sz="1650">
              <a:latin typeface="Arial"/>
              <a:cs typeface="Arial"/>
            </a:endParaRPr>
          </a:p>
          <a:p>
            <a:pPr>
              <a:lnSpc>
                <a:spcPts val="1789"/>
              </a:lnSpc>
              <a:tabLst>
                <a:tab pos="869950" algn="l"/>
              </a:tabLst>
            </a:pPr>
            <a:r>
              <a:rPr sz="1650" spc="-5" dirty="0">
                <a:solidFill>
                  <a:srgbClr val="FFFFFF"/>
                </a:solidFill>
                <a:latin typeface="Microsoft JhengHei UI"/>
                <a:cs typeface="Microsoft JhengHei UI"/>
              </a:rPr>
              <a:t>同学	同学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17383230" y="6532487"/>
            <a:ext cx="0" cy="398780"/>
          </a:xfrm>
          <a:custGeom>
            <a:avLst/>
            <a:gdLst/>
            <a:ahLst/>
            <a:cxnLst/>
            <a:rect l="l" t="t" r="r" b="b"/>
            <a:pathLst>
              <a:path h="398779">
                <a:moveTo>
                  <a:pt x="0" y="0"/>
                </a:moveTo>
                <a:lnTo>
                  <a:pt x="0" y="39815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7295274" y="637751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9162024" y="9938964"/>
            <a:ext cx="1936114" cy="314325"/>
          </a:xfrm>
          <a:custGeom>
            <a:avLst/>
            <a:gdLst/>
            <a:ahLst/>
            <a:cxnLst/>
            <a:rect l="l" t="t" r="r" b="b"/>
            <a:pathLst>
              <a:path w="1936115" h="314325">
                <a:moveTo>
                  <a:pt x="0" y="0"/>
                </a:moveTo>
                <a:lnTo>
                  <a:pt x="0" y="314126"/>
                </a:lnTo>
                <a:lnTo>
                  <a:pt x="1915124" y="314126"/>
                </a:lnTo>
                <a:lnTo>
                  <a:pt x="1936066" y="314126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1077149" y="1016513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5237232" y="10093933"/>
            <a:ext cx="2090420" cy="159385"/>
          </a:xfrm>
          <a:custGeom>
            <a:avLst/>
            <a:gdLst/>
            <a:ahLst/>
            <a:cxnLst/>
            <a:rect l="l" t="t" r="r" b="b"/>
            <a:pathLst>
              <a:path w="2090419" h="159384">
                <a:moveTo>
                  <a:pt x="0" y="159157"/>
                </a:moveTo>
                <a:lnTo>
                  <a:pt x="2089988" y="159157"/>
                </a:lnTo>
                <a:lnTo>
                  <a:pt x="2089988" y="20941"/>
                </a:lnTo>
                <a:lnTo>
                  <a:pt x="2089988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7239265" y="993896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 txBox="1"/>
          <p:nvPr/>
        </p:nvSpPr>
        <p:spPr>
          <a:xfrm>
            <a:off x="13040483" y="2067800"/>
            <a:ext cx="54927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solidFill>
                  <a:srgbClr val="FF2600"/>
                </a:solidFill>
                <a:latin typeface="Microsoft JhengHei UI"/>
                <a:cs typeface="Microsoft JhengHei UI"/>
              </a:rPr>
              <a:t>礼物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12759277" y="3444680"/>
            <a:ext cx="124714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solidFill>
                  <a:srgbClr val="941100"/>
                </a:solidFill>
                <a:latin typeface="Microsoft JhengHei UI"/>
                <a:cs typeface="Microsoft JhengHei UI"/>
              </a:rPr>
              <a:t>谁收</a:t>
            </a:r>
            <a:r>
              <a:rPr sz="2050" dirty="0">
                <a:latin typeface="Arial"/>
                <a:cs typeface="Arial"/>
              </a:rPr>
              <a:t>(</a:t>
            </a:r>
            <a:r>
              <a:rPr sz="2050" spc="5" dirty="0">
                <a:solidFill>
                  <a:srgbClr val="FF2600"/>
                </a:solidFill>
                <a:latin typeface="Microsoft JhengHei UI"/>
                <a:cs typeface="Microsoft JhengHei UI"/>
              </a:rPr>
              <a:t>礼物</a:t>
            </a:r>
            <a:r>
              <a:rPr sz="2050" dirty="0">
                <a:latin typeface="Arial"/>
                <a:cs typeface="Arial"/>
              </a:rPr>
              <a:t>)</a:t>
            </a:r>
            <a:endParaRPr sz="2050">
              <a:latin typeface="Arial"/>
              <a:cs typeface="Arial"/>
            </a:endParaRPr>
          </a:p>
        </p:txBody>
      </p:sp>
      <p:sp>
        <p:nvSpPr>
          <p:cNvPr id="215" name="object 215"/>
          <p:cNvSpPr txBox="1"/>
          <p:nvPr/>
        </p:nvSpPr>
        <p:spPr>
          <a:xfrm>
            <a:off x="12131422" y="5138644"/>
            <a:ext cx="246888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solidFill>
                  <a:srgbClr val="4F8F00"/>
                </a:solidFill>
                <a:latin typeface="Microsoft JhengHei UI"/>
                <a:cs typeface="Microsoft JhengHei UI"/>
              </a:rPr>
              <a:t>发往哪⾥</a:t>
            </a:r>
            <a:r>
              <a:rPr sz="2050" dirty="0">
                <a:latin typeface="Arial"/>
                <a:cs typeface="Arial"/>
              </a:rPr>
              <a:t>(</a:t>
            </a:r>
            <a:r>
              <a:rPr sz="2050" spc="5" dirty="0">
                <a:solidFill>
                  <a:srgbClr val="941100"/>
                </a:solidFill>
                <a:latin typeface="Microsoft JhengHei UI"/>
                <a:cs typeface="Microsoft JhengHei UI"/>
              </a:rPr>
              <a:t>谁收</a:t>
            </a:r>
            <a:r>
              <a:rPr sz="2050" dirty="0">
                <a:latin typeface="Arial"/>
                <a:cs typeface="Arial"/>
              </a:rPr>
              <a:t>(</a:t>
            </a:r>
            <a:r>
              <a:rPr sz="2050" spc="5" dirty="0">
                <a:solidFill>
                  <a:srgbClr val="FF2600"/>
                </a:solidFill>
                <a:latin typeface="Microsoft JhengHei UI"/>
                <a:cs typeface="Microsoft JhengHei UI"/>
              </a:rPr>
              <a:t>礼物</a:t>
            </a:r>
            <a:r>
              <a:rPr sz="2050" spc="-5" dirty="0">
                <a:latin typeface="Arial"/>
                <a:cs typeface="Arial"/>
              </a:rPr>
              <a:t>))</a:t>
            </a:r>
            <a:endParaRPr sz="2050">
              <a:latin typeface="Arial"/>
              <a:cs typeface="Arial"/>
            </a:endParaRPr>
          </a:p>
        </p:txBody>
      </p:sp>
      <p:sp>
        <p:nvSpPr>
          <p:cNvPr id="216" name="object 216"/>
          <p:cNvSpPr/>
          <p:nvPr/>
        </p:nvSpPr>
        <p:spPr>
          <a:xfrm>
            <a:off x="15026716" y="8301858"/>
            <a:ext cx="374650" cy="0"/>
          </a:xfrm>
          <a:custGeom>
            <a:avLst/>
            <a:gdLst/>
            <a:ahLst/>
            <a:cxnLst/>
            <a:rect l="l" t="t" r="r" b="b"/>
            <a:pathLst>
              <a:path w="374650">
                <a:moveTo>
                  <a:pt x="0" y="0"/>
                </a:moveTo>
                <a:lnTo>
                  <a:pt x="374491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1048124" y="8301858"/>
            <a:ext cx="448309" cy="0"/>
          </a:xfrm>
          <a:custGeom>
            <a:avLst/>
            <a:gdLst/>
            <a:ahLst/>
            <a:cxnLst/>
            <a:rect l="l" t="t" r="r" b="b"/>
            <a:pathLst>
              <a:path w="448309">
                <a:moveTo>
                  <a:pt x="0" y="0"/>
                </a:moveTo>
                <a:lnTo>
                  <a:pt x="447797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5380264" y="821390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0893155" y="821390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 txBox="1"/>
          <p:nvPr/>
        </p:nvSpPr>
        <p:spPr>
          <a:xfrm>
            <a:off x="11547356" y="8123456"/>
            <a:ext cx="34283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怎么发</a:t>
            </a:r>
            <a:r>
              <a:rPr sz="2050" dirty="0">
                <a:latin typeface="Arial"/>
                <a:cs typeface="Arial"/>
              </a:rPr>
              <a:t>(</a:t>
            </a:r>
            <a:r>
              <a:rPr sz="2050" spc="5" dirty="0">
                <a:solidFill>
                  <a:srgbClr val="4F8F00"/>
                </a:solidFill>
                <a:latin typeface="Microsoft JhengHei UI"/>
                <a:cs typeface="Microsoft JhengHei UI"/>
              </a:rPr>
              <a:t>发往哪⾥</a:t>
            </a:r>
            <a:r>
              <a:rPr sz="2050" dirty="0">
                <a:latin typeface="Arial"/>
                <a:cs typeface="Arial"/>
              </a:rPr>
              <a:t>(</a:t>
            </a:r>
            <a:r>
              <a:rPr sz="2050" spc="5" dirty="0">
                <a:solidFill>
                  <a:srgbClr val="941100"/>
                </a:solidFill>
                <a:latin typeface="Microsoft JhengHei UI"/>
                <a:cs typeface="Microsoft JhengHei UI"/>
              </a:rPr>
              <a:t>谁收</a:t>
            </a:r>
            <a:r>
              <a:rPr sz="2050" dirty="0">
                <a:latin typeface="Arial"/>
                <a:cs typeface="Arial"/>
              </a:rPr>
              <a:t>(</a:t>
            </a:r>
            <a:r>
              <a:rPr sz="2050" spc="5" dirty="0">
                <a:solidFill>
                  <a:srgbClr val="FF2600"/>
                </a:solidFill>
                <a:latin typeface="Microsoft JhengHei UI"/>
                <a:cs typeface="Microsoft JhengHei UI"/>
              </a:rPr>
              <a:t>礼物</a:t>
            </a:r>
            <a:r>
              <a:rPr sz="2050" spc="-5" dirty="0">
                <a:latin typeface="Arial"/>
                <a:cs typeface="Arial"/>
              </a:rPr>
              <a:t>)))</a:t>
            </a:r>
            <a:endParaRPr sz="2050">
              <a:latin typeface="Arial"/>
              <a:cs typeface="Arial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17930383" y="1842644"/>
            <a:ext cx="138713" cy="13870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7818489" y="1995248"/>
            <a:ext cx="362332" cy="64958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8558803" y="1842644"/>
            <a:ext cx="159395" cy="1593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8465358" y="2028701"/>
            <a:ext cx="346170" cy="74846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 txBox="1"/>
          <p:nvPr/>
        </p:nvSpPr>
        <p:spPr>
          <a:xfrm>
            <a:off x="1169077" y="2690343"/>
            <a:ext cx="4121150" cy="58731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五层体系结构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sz="3600" spc="5" dirty="0">
                <a:latin typeface="Arial"/>
                <a:cs typeface="Arial"/>
              </a:rPr>
              <a:t>T</a:t>
            </a:r>
            <a:r>
              <a:rPr sz="3600" spc="10" dirty="0">
                <a:latin typeface="Arial"/>
                <a:cs typeface="Arial"/>
              </a:rPr>
              <a:t>CP</a:t>
            </a:r>
            <a:r>
              <a:rPr sz="3600" dirty="0">
                <a:latin typeface="Arial"/>
                <a:cs typeface="Arial"/>
              </a:rPr>
              <a:t>/I</a:t>
            </a:r>
            <a:r>
              <a:rPr sz="3600" spc="10" dirty="0">
                <a:latin typeface="Arial"/>
                <a:cs typeface="Arial"/>
              </a:rPr>
              <a:t>P</a:t>
            </a:r>
            <a:r>
              <a:rPr sz="3600" spc="25" dirty="0">
                <a:latin typeface="Microsoft JhengHei UI"/>
                <a:cs typeface="Microsoft JhengHei UI"/>
              </a:rPr>
              <a:t>的发展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协议封装的概念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⼏个概念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协议的复杂性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四层体系结构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25223" y="6124540"/>
            <a:ext cx="13759235" cy="4774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23116" y="6501492"/>
            <a:ext cx="12963525" cy="3979545"/>
          </a:xfrm>
          <a:custGeom>
            <a:avLst/>
            <a:gdLst/>
            <a:ahLst/>
            <a:cxnLst/>
            <a:rect l="l" t="t" r="r" b="b"/>
            <a:pathLst>
              <a:path w="12963525" h="3979545">
                <a:moveTo>
                  <a:pt x="12705303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06639" y="12649"/>
                </a:lnTo>
                <a:lnTo>
                  <a:pt x="49226" y="49226"/>
                </a:lnTo>
                <a:lnTo>
                  <a:pt x="12649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3721047"/>
                </a:lnTo>
                <a:lnTo>
                  <a:pt x="197" y="3772417"/>
                </a:lnTo>
                <a:lnTo>
                  <a:pt x="1581" y="3813844"/>
                </a:lnTo>
                <a:lnTo>
                  <a:pt x="12649" y="3872552"/>
                </a:lnTo>
                <a:lnTo>
                  <a:pt x="49226" y="3929966"/>
                </a:lnTo>
                <a:lnTo>
                  <a:pt x="106639" y="3966542"/>
                </a:lnTo>
                <a:lnTo>
                  <a:pt x="165348" y="3977611"/>
                </a:lnTo>
                <a:lnTo>
                  <a:pt x="206775" y="3978995"/>
                </a:lnTo>
                <a:lnTo>
                  <a:pt x="258145" y="3979193"/>
                </a:lnTo>
                <a:lnTo>
                  <a:pt x="12705303" y="3979193"/>
                </a:lnTo>
                <a:lnTo>
                  <a:pt x="12756669" y="3978995"/>
                </a:lnTo>
                <a:lnTo>
                  <a:pt x="12798096" y="3977611"/>
                </a:lnTo>
                <a:lnTo>
                  <a:pt x="12856806" y="3966542"/>
                </a:lnTo>
                <a:lnTo>
                  <a:pt x="12914220" y="3929966"/>
                </a:lnTo>
                <a:lnTo>
                  <a:pt x="12950793" y="3872552"/>
                </a:lnTo>
                <a:lnTo>
                  <a:pt x="12961860" y="3813844"/>
                </a:lnTo>
                <a:lnTo>
                  <a:pt x="12963244" y="3772417"/>
                </a:lnTo>
                <a:lnTo>
                  <a:pt x="12963441" y="3721047"/>
                </a:lnTo>
                <a:lnTo>
                  <a:pt x="12963441" y="258145"/>
                </a:lnTo>
                <a:lnTo>
                  <a:pt x="12963244" y="206775"/>
                </a:lnTo>
                <a:lnTo>
                  <a:pt x="12961860" y="165348"/>
                </a:lnTo>
                <a:lnTo>
                  <a:pt x="12950793" y="106639"/>
                </a:lnTo>
                <a:lnTo>
                  <a:pt x="12914220" y="49226"/>
                </a:lnTo>
                <a:lnTo>
                  <a:pt x="12856806" y="12649"/>
                </a:lnTo>
                <a:lnTo>
                  <a:pt x="12798096" y="1581"/>
                </a:lnTo>
                <a:lnTo>
                  <a:pt x="12756669" y="197"/>
                </a:lnTo>
                <a:lnTo>
                  <a:pt x="127053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23116" y="6501492"/>
            <a:ext cx="12963525" cy="3979545"/>
          </a:xfrm>
          <a:custGeom>
            <a:avLst/>
            <a:gdLst/>
            <a:ahLst/>
            <a:cxnLst/>
            <a:rect l="l" t="t" r="r" b="b"/>
            <a:pathLst>
              <a:path w="12963525" h="397954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721047"/>
                </a:lnTo>
                <a:lnTo>
                  <a:pt x="12963250" y="3772417"/>
                </a:lnTo>
                <a:lnTo>
                  <a:pt x="12961867" y="3813844"/>
                </a:lnTo>
                <a:lnTo>
                  <a:pt x="12950799" y="3872553"/>
                </a:lnTo>
                <a:lnTo>
                  <a:pt x="12914218" y="3929966"/>
                </a:lnTo>
                <a:lnTo>
                  <a:pt x="12856802" y="3966543"/>
                </a:lnTo>
                <a:lnTo>
                  <a:pt x="12798099" y="3977611"/>
                </a:lnTo>
                <a:lnTo>
                  <a:pt x="12756671" y="3978995"/>
                </a:lnTo>
                <a:lnTo>
                  <a:pt x="12705299" y="3979192"/>
                </a:lnTo>
                <a:lnTo>
                  <a:pt x="258145" y="3979192"/>
                </a:lnTo>
                <a:lnTo>
                  <a:pt x="206775" y="3978995"/>
                </a:lnTo>
                <a:lnTo>
                  <a:pt x="165348" y="3977611"/>
                </a:lnTo>
                <a:lnTo>
                  <a:pt x="106640" y="3966543"/>
                </a:lnTo>
                <a:lnTo>
                  <a:pt x="49226" y="3929966"/>
                </a:lnTo>
                <a:lnTo>
                  <a:pt x="12650" y="3872553"/>
                </a:lnTo>
                <a:lnTo>
                  <a:pt x="1581" y="3813844"/>
                </a:lnTo>
                <a:lnTo>
                  <a:pt x="197" y="3772417"/>
                </a:lnTo>
                <a:lnTo>
                  <a:pt x="0" y="372104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83584" y="1790521"/>
            <a:ext cx="13759235" cy="4774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3979545"/>
          </a:xfrm>
          <a:custGeom>
            <a:avLst/>
            <a:gdLst/>
            <a:ahLst/>
            <a:cxnLst/>
            <a:rect l="l" t="t" r="r" b="b"/>
            <a:pathLst>
              <a:path w="12963525" h="397954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721047"/>
                </a:lnTo>
                <a:lnTo>
                  <a:pt x="197" y="3772417"/>
                </a:lnTo>
                <a:lnTo>
                  <a:pt x="1581" y="3813844"/>
                </a:lnTo>
                <a:lnTo>
                  <a:pt x="12649" y="3872553"/>
                </a:lnTo>
                <a:lnTo>
                  <a:pt x="49226" y="3929966"/>
                </a:lnTo>
                <a:lnTo>
                  <a:pt x="106640" y="3966543"/>
                </a:lnTo>
                <a:lnTo>
                  <a:pt x="165348" y="3977611"/>
                </a:lnTo>
                <a:lnTo>
                  <a:pt x="206776" y="3978995"/>
                </a:lnTo>
                <a:lnTo>
                  <a:pt x="258146" y="3979192"/>
                </a:lnTo>
                <a:lnTo>
                  <a:pt x="12705299" y="3979192"/>
                </a:lnTo>
                <a:lnTo>
                  <a:pt x="12756671" y="3978995"/>
                </a:lnTo>
                <a:lnTo>
                  <a:pt x="12798099" y="3977611"/>
                </a:lnTo>
                <a:lnTo>
                  <a:pt x="12856802" y="3966543"/>
                </a:lnTo>
                <a:lnTo>
                  <a:pt x="12914218" y="3929966"/>
                </a:lnTo>
                <a:lnTo>
                  <a:pt x="12950799" y="3872553"/>
                </a:lnTo>
                <a:lnTo>
                  <a:pt x="12961867" y="3813844"/>
                </a:lnTo>
                <a:lnTo>
                  <a:pt x="12963250" y="3772417"/>
                </a:lnTo>
                <a:lnTo>
                  <a:pt x="12963448" y="372104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3979545"/>
          </a:xfrm>
          <a:custGeom>
            <a:avLst/>
            <a:gdLst/>
            <a:ahLst/>
            <a:cxnLst/>
            <a:rect l="l" t="t" r="r" b="b"/>
            <a:pathLst>
              <a:path w="12963525" h="397954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721047"/>
                </a:lnTo>
                <a:lnTo>
                  <a:pt x="12963250" y="3772417"/>
                </a:lnTo>
                <a:lnTo>
                  <a:pt x="12961867" y="3813844"/>
                </a:lnTo>
                <a:lnTo>
                  <a:pt x="12950799" y="3872553"/>
                </a:lnTo>
                <a:lnTo>
                  <a:pt x="12914218" y="3929966"/>
                </a:lnTo>
                <a:lnTo>
                  <a:pt x="12856802" y="3966543"/>
                </a:lnTo>
                <a:lnTo>
                  <a:pt x="12798099" y="3977611"/>
                </a:lnTo>
                <a:lnTo>
                  <a:pt x="12756671" y="3978995"/>
                </a:lnTo>
                <a:lnTo>
                  <a:pt x="12705299" y="3979192"/>
                </a:lnTo>
                <a:lnTo>
                  <a:pt x="258145" y="3979192"/>
                </a:lnTo>
                <a:lnTo>
                  <a:pt x="206775" y="3978995"/>
                </a:lnTo>
                <a:lnTo>
                  <a:pt x="165348" y="3977611"/>
                </a:lnTo>
                <a:lnTo>
                  <a:pt x="106640" y="3966543"/>
                </a:lnTo>
                <a:lnTo>
                  <a:pt x="49226" y="3929966"/>
                </a:lnTo>
                <a:lnTo>
                  <a:pt x="12650" y="3872553"/>
                </a:lnTo>
                <a:lnTo>
                  <a:pt x="1581" y="3813844"/>
                </a:lnTo>
                <a:lnTo>
                  <a:pt x="197" y="3772417"/>
                </a:lnTo>
                <a:lnTo>
                  <a:pt x="0" y="372104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86048" y="270159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78706" y="2642355"/>
            <a:ext cx="388429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连通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性</a:t>
            </a:r>
            <a:r>
              <a:rPr sz="2850" spc="225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2850" spc="55" dirty="0">
                <a:latin typeface="Arial"/>
                <a:cs typeface="Arial"/>
              </a:rPr>
              <a:t>(connectivity)</a:t>
            </a:r>
            <a:r>
              <a:rPr sz="2850" spc="55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00174" y="332927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00174" y="457264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92832" y="3082131"/>
            <a:ext cx="10975340" cy="25126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使上⽹⽤户之间都可以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交换信息</a:t>
            </a:r>
            <a:r>
              <a:rPr sz="2850" spc="80" dirty="0">
                <a:latin typeface="Microsoft JhengHei UI"/>
                <a:cs typeface="Microsoft JhengHei UI"/>
              </a:rPr>
              <a:t>（数据，以及各种⾳频视频</a:t>
            </a:r>
            <a:r>
              <a:rPr sz="2850" spc="30" dirty="0">
                <a:latin typeface="Microsoft JhengHei UI"/>
                <a:cs typeface="Microsoft JhengHei UI"/>
              </a:rPr>
              <a:t>）</a:t>
            </a:r>
            <a:r>
              <a:rPr sz="2850" spc="250" dirty="0">
                <a:latin typeface="Microsoft JhengHei UI"/>
                <a:cs typeface="Microsoft JhengHei UI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，好 像这些⽤户的计算机都可以彼此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直接连通⼀样</a:t>
            </a:r>
            <a:r>
              <a:rPr sz="2850" spc="30" dirty="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12700" marR="113664">
              <a:lnSpc>
                <a:spcPts val="4850"/>
              </a:lnSpc>
              <a:spcBef>
                <a:spcPts val="40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注意，互联⽹具有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虚拟</a:t>
            </a:r>
            <a:r>
              <a:rPr sz="2850" spc="80" dirty="0">
                <a:latin typeface="Microsoft JhengHei UI"/>
                <a:cs typeface="Microsoft JhengHei UI"/>
              </a:rPr>
              <a:t>的特点，⽆法准确知道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对⽅是谁</a:t>
            </a:r>
            <a:r>
              <a:rPr sz="2850" spc="80" dirty="0">
                <a:latin typeface="Microsoft JhengHei UI"/>
                <a:cs typeface="Microsoft JhengHei UI"/>
              </a:rPr>
              <a:t>，也⽆法知 道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对⽅的位置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127686" y="703561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20344" y="6976374"/>
            <a:ext cx="282194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共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享</a:t>
            </a:r>
            <a:r>
              <a:rPr sz="2850" spc="180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2850" spc="55" dirty="0">
                <a:latin typeface="Arial"/>
                <a:cs typeface="Arial"/>
              </a:rPr>
              <a:t>(Sharing)</a:t>
            </a:r>
            <a:r>
              <a:rPr sz="2850" spc="55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41813" y="822767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41813" y="945905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41813" y="7376832"/>
            <a:ext cx="11259185" cy="248856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405130" indent="-392430">
              <a:lnSpc>
                <a:spcPct val="100000"/>
              </a:lnSpc>
              <a:spcBef>
                <a:spcPts val="1520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80" dirty="0">
                <a:latin typeface="Microsoft JhengHei UI"/>
                <a:cs typeface="Microsoft JhengHei UI"/>
              </a:rPr>
              <a:t>指资源共享；</a:t>
            </a:r>
            <a:endParaRPr sz="2850">
              <a:latin typeface="Microsoft JhengHei UI"/>
              <a:cs typeface="Microsoft JhengHei UI"/>
            </a:endParaRPr>
          </a:p>
          <a:p>
            <a:pPr marL="405130" marR="5080">
              <a:lnSpc>
                <a:spcPts val="4850"/>
              </a:lnSpc>
              <a:spcBef>
                <a:spcPts val="39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资源共享的含义是多⽅⾯的。可以是信息共享、软件共享，也可以 是硬件共享；</a:t>
            </a:r>
            <a:endParaRPr sz="2850">
              <a:latin typeface="Microsoft JhengHei UI"/>
              <a:cs typeface="Microsoft JhengHei UI"/>
            </a:endParaRPr>
          </a:p>
          <a:p>
            <a:pPr marL="405130">
              <a:lnSpc>
                <a:spcPct val="100000"/>
              </a:lnSpc>
              <a:spcBef>
                <a:spcPts val="103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由于⽹络的存在，这些资源好像就在⽤户身边⼀样，⽅便使⽤。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7048865" y="714607"/>
            <a:ext cx="600646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互联⽹的两个重要特点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69077" y="2760119"/>
            <a:ext cx="3754754" cy="4787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12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615440" lvl="2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⾥程碑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899333"/>
            <a:ext cx="20104099" cy="24092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1344" y="9044118"/>
            <a:ext cx="14312900" cy="2002155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3300" spc="-5" dirty="0">
                <a:latin typeface="Arial"/>
                <a:cs typeface="Arial"/>
              </a:rPr>
              <a:t>PDU</a:t>
            </a:r>
            <a:r>
              <a:rPr sz="3300" spc="-10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(Protocol</a:t>
            </a:r>
            <a:r>
              <a:rPr sz="3300" spc="-10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Data</a:t>
            </a:r>
            <a:r>
              <a:rPr sz="3300" spc="-10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Unit)</a:t>
            </a:r>
            <a:r>
              <a:rPr sz="3300" spc="-5" dirty="0">
                <a:latin typeface="Microsoft JhengHei UI"/>
                <a:cs typeface="Microsoft JhengHei UI"/>
              </a:rPr>
              <a:t>：</a:t>
            </a: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协议数据单元。</a:t>
            </a:r>
            <a:endParaRPr sz="3300">
              <a:latin typeface="Microsoft JhengHei UI"/>
              <a:cs typeface="Microsoft JhengHei UI"/>
            </a:endParaRPr>
          </a:p>
          <a:p>
            <a:pPr marL="12700" marR="5080">
              <a:lnSpc>
                <a:spcPct val="131000"/>
              </a:lnSpc>
            </a:pPr>
            <a:r>
              <a:rPr sz="3300" spc="-5" dirty="0">
                <a:latin typeface="Arial"/>
                <a:cs typeface="Arial"/>
              </a:rPr>
              <a:t>OSI</a:t>
            </a:r>
            <a:r>
              <a:rPr sz="3300" spc="-5" dirty="0">
                <a:latin typeface="Microsoft JhengHei UI"/>
                <a:cs typeface="Microsoft JhengHei UI"/>
              </a:rPr>
              <a:t>参考模型把对等层次之间传送的数据单位称为该层的协议数据单元</a:t>
            </a:r>
            <a:r>
              <a:rPr sz="3300" spc="80" dirty="0">
                <a:latin typeface="Microsoft JhengHei UI"/>
                <a:cs typeface="Microsoft JhengHei UI"/>
              </a:rPr>
              <a:t> </a:t>
            </a:r>
            <a:r>
              <a:rPr sz="3300" spc="-5" dirty="0">
                <a:latin typeface="Arial"/>
                <a:cs typeface="Arial"/>
              </a:rPr>
              <a:t>PDU</a:t>
            </a:r>
            <a:r>
              <a:rPr sz="3300" spc="-5" dirty="0">
                <a:latin typeface="Microsoft JhengHei UI"/>
                <a:cs typeface="Microsoft JhengHei UI"/>
              </a:rPr>
              <a:t>。 </a:t>
            </a: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物理传输媒体可看作第</a:t>
            </a:r>
            <a:r>
              <a:rPr sz="3300" spc="-5" dirty="0">
                <a:solidFill>
                  <a:srgbClr val="FF2600"/>
                </a:solidFill>
                <a:latin typeface="Arial"/>
                <a:cs typeface="Arial"/>
              </a:rPr>
              <a:t>0</a:t>
            </a: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层。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86677" y="3558120"/>
            <a:ext cx="1472565" cy="4023360"/>
          </a:xfrm>
          <a:custGeom>
            <a:avLst/>
            <a:gdLst/>
            <a:ahLst/>
            <a:cxnLst/>
            <a:rect l="l" t="t" r="r" b="b"/>
            <a:pathLst>
              <a:path w="1472564" h="4023359">
                <a:moveTo>
                  <a:pt x="0" y="4022982"/>
                </a:moveTo>
                <a:lnTo>
                  <a:pt x="1472468" y="4022982"/>
                </a:lnTo>
                <a:lnTo>
                  <a:pt x="1472468" y="0"/>
                </a:lnTo>
                <a:lnTo>
                  <a:pt x="0" y="0"/>
                </a:lnTo>
                <a:lnTo>
                  <a:pt x="0" y="4022982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86677" y="3558120"/>
            <a:ext cx="1472565" cy="798830"/>
          </a:xfrm>
          <a:prstGeom prst="rect">
            <a:avLst/>
          </a:prstGeom>
          <a:solidFill>
            <a:srgbClr val="CF9E5B"/>
          </a:solidFill>
        </p:spPr>
        <p:txBody>
          <a:bodyPr vert="horz" wrap="square" lIns="0" tIns="21145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64"/>
              </a:spcBef>
            </a:pPr>
            <a:r>
              <a:rPr sz="26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6677" y="4377566"/>
            <a:ext cx="1472565" cy="798195"/>
          </a:xfrm>
          <a:prstGeom prst="rect">
            <a:avLst/>
          </a:prstGeom>
          <a:solidFill>
            <a:srgbClr val="CF9E5B"/>
          </a:solidFill>
        </p:spPr>
        <p:txBody>
          <a:bodyPr vert="horz" wrap="square" lIns="0" tIns="187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75"/>
              </a:spcBef>
            </a:pPr>
            <a:r>
              <a:rPr sz="26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6677" y="5196626"/>
            <a:ext cx="1472565" cy="798195"/>
          </a:xfrm>
          <a:prstGeom prst="rect">
            <a:avLst/>
          </a:prstGeom>
          <a:solidFill>
            <a:srgbClr val="CF9E5B"/>
          </a:solidFill>
        </p:spPr>
        <p:txBody>
          <a:bodyPr vert="horz" wrap="square" lIns="0" tIns="1631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85"/>
              </a:spcBef>
            </a:pPr>
            <a:r>
              <a:rPr sz="26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86677" y="6015687"/>
            <a:ext cx="1472565" cy="798195"/>
          </a:xfrm>
          <a:prstGeom prst="rect">
            <a:avLst/>
          </a:prstGeom>
          <a:solidFill>
            <a:srgbClr val="CF9E5B"/>
          </a:solidFill>
        </p:spPr>
        <p:txBody>
          <a:bodyPr vert="horz" wrap="square" lIns="0" tIns="139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0"/>
              </a:spcBef>
            </a:pPr>
            <a:r>
              <a:rPr sz="26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86677" y="6933004"/>
            <a:ext cx="147256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6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86677" y="4356624"/>
            <a:ext cx="1472565" cy="20955"/>
          </a:xfrm>
          <a:custGeom>
            <a:avLst/>
            <a:gdLst/>
            <a:ahLst/>
            <a:cxnLst/>
            <a:rect l="l" t="t" r="r" b="b"/>
            <a:pathLst>
              <a:path w="1472564" h="20954">
                <a:moveTo>
                  <a:pt x="0" y="0"/>
                </a:moveTo>
                <a:lnTo>
                  <a:pt x="1472468" y="0"/>
                </a:lnTo>
                <a:lnTo>
                  <a:pt x="1472468" y="20941"/>
                </a:lnTo>
                <a:lnTo>
                  <a:pt x="0" y="209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86677" y="5175685"/>
            <a:ext cx="1472565" cy="20955"/>
          </a:xfrm>
          <a:custGeom>
            <a:avLst/>
            <a:gdLst/>
            <a:ahLst/>
            <a:cxnLst/>
            <a:rect l="l" t="t" r="r" b="b"/>
            <a:pathLst>
              <a:path w="1472564" h="20954">
                <a:moveTo>
                  <a:pt x="0" y="0"/>
                </a:moveTo>
                <a:lnTo>
                  <a:pt x="1472468" y="0"/>
                </a:lnTo>
                <a:lnTo>
                  <a:pt x="1472468" y="20941"/>
                </a:lnTo>
                <a:lnTo>
                  <a:pt x="0" y="209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86677" y="5994745"/>
            <a:ext cx="1472565" cy="20955"/>
          </a:xfrm>
          <a:custGeom>
            <a:avLst/>
            <a:gdLst/>
            <a:ahLst/>
            <a:cxnLst/>
            <a:rect l="l" t="t" r="r" b="b"/>
            <a:pathLst>
              <a:path w="1472564" h="20954">
                <a:moveTo>
                  <a:pt x="0" y="0"/>
                </a:moveTo>
                <a:lnTo>
                  <a:pt x="1472468" y="0"/>
                </a:lnTo>
                <a:lnTo>
                  <a:pt x="1472468" y="20941"/>
                </a:lnTo>
                <a:lnTo>
                  <a:pt x="0" y="209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86677" y="6813805"/>
            <a:ext cx="1472565" cy="20955"/>
          </a:xfrm>
          <a:custGeom>
            <a:avLst/>
            <a:gdLst/>
            <a:ahLst/>
            <a:cxnLst/>
            <a:rect l="l" t="t" r="r" b="b"/>
            <a:pathLst>
              <a:path w="1472564" h="20954">
                <a:moveTo>
                  <a:pt x="0" y="0"/>
                </a:moveTo>
                <a:lnTo>
                  <a:pt x="1472468" y="0"/>
                </a:lnTo>
                <a:lnTo>
                  <a:pt x="1472468" y="20941"/>
                </a:lnTo>
                <a:lnTo>
                  <a:pt x="0" y="209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254771" y="3558120"/>
            <a:ext cx="1472565" cy="4023360"/>
          </a:xfrm>
          <a:custGeom>
            <a:avLst/>
            <a:gdLst/>
            <a:ahLst/>
            <a:cxnLst/>
            <a:rect l="l" t="t" r="r" b="b"/>
            <a:pathLst>
              <a:path w="1472565" h="4023359">
                <a:moveTo>
                  <a:pt x="0" y="4022982"/>
                </a:moveTo>
                <a:lnTo>
                  <a:pt x="1472468" y="4022982"/>
                </a:lnTo>
                <a:lnTo>
                  <a:pt x="1472468" y="0"/>
                </a:lnTo>
                <a:lnTo>
                  <a:pt x="0" y="0"/>
                </a:lnTo>
                <a:lnTo>
                  <a:pt x="0" y="4022982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254771" y="4356624"/>
            <a:ext cx="1472565" cy="20955"/>
          </a:xfrm>
          <a:custGeom>
            <a:avLst/>
            <a:gdLst/>
            <a:ahLst/>
            <a:cxnLst/>
            <a:rect l="l" t="t" r="r" b="b"/>
            <a:pathLst>
              <a:path w="1472565" h="20954">
                <a:moveTo>
                  <a:pt x="0" y="0"/>
                </a:moveTo>
                <a:lnTo>
                  <a:pt x="1472468" y="0"/>
                </a:lnTo>
                <a:lnTo>
                  <a:pt x="1472468" y="20941"/>
                </a:lnTo>
                <a:lnTo>
                  <a:pt x="0" y="209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254771" y="5175685"/>
            <a:ext cx="1472565" cy="20955"/>
          </a:xfrm>
          <a:custGeom>
            <a:avLst/>
            <a:gdLst/>
            <a:ahLst/>
            <a:cxnLst/>
            <a:rect l="l" t="t" r="r" b="b"/>
            <a:pathLst>
              <a:path w="1472565" h="20954">
                <a:moveTo>
                  <a:pt x="0" y="0"/>
                </a:moveTo>
                <a:lnTo>
                  <a:pt x="1472468" y="0"/>
                </a:lnTo>
                <a:lnTo>
                  <a:pt x="1472468" y="20941"/>
                </a:lnTo>
                <a:lnTo>
                  <a:pt x="0" y="209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254771" y="5994745"/>
            <a:ext cx="1472565" cy="20955"/>
          </a:xfrm>
          <a:custGeom>
            <a:avLst/>
            <a:gdLst/>
            <a:ahLst/>
            <a:cxnLst/>
            <a:rect l="l" t="t" r="r" b="b"/>
            <a:pathLst>
              <a:path w="1472565" h="20954">
                <a:moveTo>
                  <a:pt x="0" y="0"/>
                </a:moveTo>
                <a:lnTo>
                  <a:pt x="1472468" y="0"/>
                </a:lnTo>
                <a:lnTo>
                  <a:pt x="1472468" y="20941"/>
                </a:lnTo>
                <a:lnTo>
                  <a:pt x="0" y="209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254771" y="6813805"/>
            <a:ext cx="1472565" cy="20955"/>
          </a:xfrm>
          <a:custGeom>
            <a:avLst/>
            <a:gdLst/>
            <a:ahLst/>
            <a:cxnLst/>
            <a:rect l="l" t="t" r="r" b="b"/>
            <a:pathLst>
              <a:path w="1472565" h="20954">
                <a:moveTo>
                  <a:pt x="0" y="0"/>
                </a:moveTo>
                <a:lnTo>
                  <a:pt x="1472468" y="0"/>
                </a:lnTo>
                <a:lnTo>
                  <a:pt x="1472468" y="20941"/>
                </a:lnTo>
                <a:lnTo>
                  <a:pt x="0" y="209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254771" y="3558120"/>
            <a:ext cx="1472565" cy="798830"/>
          </a:xfrm>
          <a:prstGeom prst="rect">
            <a:avLst/>
          </a:prstGeom>
          <a:solidFill>
            <a:srgbClr val="CF9E5B"/>
          </a:solidFill>
        </p:spPr>
        <p:txBody>
          <a:bodyPr vert="horz" wrap="square" lIns="0" tIns="1936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25"/>
              </a:spcBef>
            </a:pPr>
            <a:r>
              <a:rPr sz="26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254771" y="4377566"/>
            <a:ext cx="1472565" cy="798195"/>
          </a:xfrm>
          <a:prstGeom prst="rect">
            <a:avLst/>
          </a:prstGeom>
          <a:solidFill>
            <a:srgbClr val="CF9E5B"/>
          </a:solidFill>
        </p:spPr>
        <p:txBody>
          <a:bodyPr vert="horz" wrap="square" lIns="0" tIns="2171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10"/>
              </a:spcBef>
            </a:pPr>
            <a:r>
              <a:rPr sz="26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254771" y="5196626"/>
            <a:ext cx="1472565" cy="798195"/>
          </a:xfrm>
          <a:prstGeom prst="rect">
            <a:avLst/>
          </a:prstGeom>
          <a:solidFill>
            <a:srgbClr val="CF9E5B"/>
          </a:solidFill>
        </p:spPr>
        <p:txBody>
          <a:bodyPr vert="horz" wrap="square" lIns="0" tIns="207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35"/>
              </a:spcBef>
            </a:pPr>
            <a:r>
              <a:rPr sz="26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254771" y="6015687"/>
            <a:ext cx="1472565" cy="798195"/>
          </a:xfrm>
          <a:prstGeom prst="rect">
            <a:avLst/>
          </a:prstGeom>
          <a:solidFill>
            <a:srgbClr val="CF9E5B"/>
          </a:solidFill>
        </p:spPr>
        <p:txBody>
          <a:bodyPr vert="horz" wrap="square" lIns="0" tIns="1987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65"/>
              </a:spcBef>
            </a:pPr>
            <a:r>
              <a:rPr sz="26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254771" y="6991903"/>
            <a:ext cx="147256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6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28778" y="3128304"/>
            <a:ext cx="0" cy="3928745"/>
          </a:xfrm>
          <a:custGeom>
            <a:avLst/>
            <a:gdLst/>
            <a:ahLst/>
            <a:cxnLst/>
            <a:rect l="l" t="t" r="r" b="b"/>
            <a:pathLst>
              <a:path h="3928745">
                <a:moveTo>
                  <a:pt x="0" y="0"/>
                </a:moveTo>
                <a:lnTo>
                  <a:pt x="0" y="3928273"/>
                </a:lnTo>
              </a:path>
            </a:pathLst>
          </a:custGeom>
          <a:ln w="52354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21975" y="7030400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0"/>
                </a:lnTo>
                <a:lnTo>
                  <a:pt x="106803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490897" y="3895537"/>
            <a:ext cx="318770" cy="2538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9500"/>
              </a:lnSpc>
              <a:spcBef>
                <a:spcPts val="95"/>
              </a:spcBef>
            </a:pPr>
            <a:r>
              <a:rPr sz="2300" spc="0" dirty="0">
                <a:solidFill>
                  <a:srgbClr val="FF2600"/>
                </a:solidFill>
                <a:latin typeface="Microsoft JhengHei UI"/>
                <a:cs typeface="Microsoft JhengHei UI"/>
              </a:rPr>
              <a:t>协 议 封 装 过 程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20730" y="7639762"/>
            <a:ext cx="13900785" cy="446405"/>
          </a:xfrm>
          <a:custGeom>
            <a:avLst/>
            <a:gdLst/>
            <a:ahLst/>
            <a:cxnLst/>
            <a:rect l="l" t="t" r="r" b="b"/>
            <a:pathLst>
              <a:path w="13900785" h="446404">
                <a:moveTo>
                  <a:pt x="0" y="445775"/>
                </a:moveTo>
                <a:lnTo>
                  <a:pt x="13900403" y="445775"/>
                </a:lnTo>
                <a:lnTo>
                  <a:pt x="13900403" y="0"/>
                </a:lnTo>
                <a:lnTo>
                  <a:pt x="0" y="0"/>
                </a:lnTo>
                <a:lnTo>
                  <a:pt x="0" y="445775"/>
                </a:lnTo>
                <a:close/>
              </a:path>
            </a:pathLst>
          </a:custGeom>
          <a:solidFill>
            <a:srgbClr val="9A9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33285" y="7642374"/>
            <a:ext cx="191770" cy="440690"/>
          </a:xfrm>
          <a:custGeom>
            <a:avLst/>
            <a:gdLst/>
            <a:ahLst/>
            <a:cxnLst/>
            <a:rect l="l" t="t" r="r" b="b"/>
            <a:pathLst>
              <a:path w="191769" h="440690">
                <a:moveTo>
                  <a:pt x="110447" y="0"/>
                </a:moveTo>
                <a:lnTo>
                  <a:pt x="80971" y="0"/>
                </a:lnTo>
                <a:lnTo>
                  <a:pt x="52616" y="20890"/>
                </a:lnTo>
                <a:lnTo>
                  <a:pt x="27625" y="62670"/>
                </a:lnTo>
                <a:lnTo>
                  <a:pt x="13812" y="102970"/>
                </a:lnTo>
                <a:lnTo>
                  <a:pt x="4604" y="148000"/>
                </a:lnTo>
                <a:lnTo>
                  <a:pt x="0" y="195869"/>
                </a:lnTo>
                <a:lnTo>
                  <a:pt x="0" y="244683"/>
                </a:lnTo>
                <a:lnTo>
                  <a:pt x="4604" y="292551"/>
                </a:lnTo>
                <a:lnTo>
                  <a:pt x="13812" y="337581"/>
                </a:lnTo>
                <a:lnTo>
                  <a:pt x="27625" y="377881"/>
                </a:lnTo>
                <a:lnTo>
                  <a:pt x="52616" y="419662"/>
                </a:lnTo>
                <a:lnTo>
                  <a:pt x="80971" y="440552"/>
                </a:lnTo>
                <a:lnTo>
                  <a:pt x="110447" y="440552"/>
                </a:lnTo>
                <a:lnTo>
                  <a:pt x="163793" y="377881"/>
                </a:lnTo>
                <a:lnTo>
                  <a:pt x="177606" y="337581"/>
                </a:lnTo>
                <a:lnTo>
                  <a:pt x="186815" y="292551"/>
                </a:lnTo>
                <a:lnTo>
                  <a:pt x="191419" y="244683"/>
                </a:lnTo>
                <a:lnTo>
                  <a:pt x="191419" y="195869"/>
                </a:lnTo>
                <a:lnTo>
                  <a:pt x="186815" y="148000"/>
                </a:lnTo>
                <a:lnTo>
                  <a:pt x="177606" y="102970"/>
                </a:lnTo>
                <a:lnTo>
                  <a:pt x="163793" y="62670"/>
                </a:lnTo>
                <a:lnTo>
                  <a:pt x="138802" y="20890"/>
                </a:lnTo>
                <a:lnTo>
                  <a:pt x="110447" y="0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894120" y="7642374"/>
            <a:ext cx="191770" cy="440690"/>
          </a:xfrm>
          <a:custGeom>
            <a:avLst/>
            <a:gdLst/>
            <a:ahLst/>
            <a:cxnLst/>
            <a:rect l="l" t="t" r="r" b="b"/>
            <a:pathLst>
              <a:path w="191769" h="440690">
                <a:moveTo>
                  <a:pt x="110444" y="0"/>
                </a:moveTo>
                <a:lnTo>
                  <a:pt x="80969" y="0"/>
                </a:lnTo>
                <a:lnTo>
                  <a:pt x="52615" y="20890"/>
                </a:lnTo>
                <a:lnTo>
                  <a:pt x="27625" y="62670"/>
                </a:lnTo>
                <a:lnTo>
                  <a:pt x="13812" y="102970"/>
                </a:lnTo>
                <a:lnTo>
                  <a:pt x="4604" y="148000"/>
                </a:lnTo>
                <a:lnTo>
                  <a:pt x="0" y="195869"/>
                </a:lnTo>
                <a:lnTo>
                  <a:pt x="0" y="244683"/>
                </a:lnTo>
                <a:lnTo>
                  <a:pt x="4604" y="292551"/>
                </a:lnTo>
                <a:lnTo>
                  <a:pt x="13812" y="337581"/>
                </a:lnTo>
                <a:lnTo>
                  <a:pt x="27625" y="377881"/>
                </a:lnTo>
                <a:lnTo>
                  <a:pt x="52615" y="419662"/>
                </a:lnTo>
                <a:lnTo>
                  <a:pt x="80969" y="440552"/>
                </a:lnTo>
                <a:lnTo>
                  <a:pt x="110444" y="440552"/>
                </a:lnTo>
                <a:lnTo>
                  <a:pt x="163788" y="377881"/>
                </a:lnTo>
                <a:lnTo>
                  <a:pt x="177601" y="337581"/>
                </a:lnTo>
                <a:lnTo>
                  <a:pt x="186809" y="292551"/>
                </a:lnTo>
                <a:lnTo>
                  <a:pt x="191413" y="244683"/>
                </a:lnTo>
                <a:lnTo>
                  <a:pt x="191413" y="195869"/>
                </a:lnTo>
                <a:lnTo>
                  <a:pt x="186809" y="148000"/>
                </a:lnTo>
                <a:lnTo>
                  <a:pt x="177601" y="102970"/>
                </a:lnTo>
                <a:lnTo>
                  <a:pt x="163788" y="62670"/>
                </a:lnTo>
                <a:lnTo>
                  <a:pt x="138798" y="20890"/>
                </a:lnTo>
                <a:lnTo>
                  <a:pt x="110444" y="0"/>
                </a:lnTo>
                <a:close/>
              </a:path>
            </a:pathLst>
          </a:custGeom>
          <a:solidFill>
            <a:srgbClr val="9A9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703181" y="2917941"/>
            <a:ext cx="2674620" cy="539750"/>
          </a:xfrm>
          <a:prstGeom prst="rect">
            <a:avLst/>
          </a:prstGeom>
          <a:solidFill>
            <a:srgbClr val="58878E"/>
          </a:solidFill>
        </p:spPr>
        <p:txBody>
          <a:bodyPr vert="horz" wrap="square" lIns="0" tIns="85725" rIns="0" bIns="0" rtlCol="0">
            <a:spAutoFit/>
          </a:bodyPr>
          <a:lstStyle/>
          <a:p>
            <a:pPr marL="603885">
              <a:lnSpc>
                <a:spcPct val="100000"/>
              </a:lnSpc>
              <a:spcBef>
                <a:spcPts val="675"/>
              </a:spcBef>
            </a:pPr>
            <a:r>
              <a:rPr sz="2300" spc="0" dirty="0">
                <a:solidFill>
                  <a:srgbClr val="FFFFFF"/>
                </a:solidFill>
                <a:latin typeface="Microsoft JhengHei UI"/>
                <a:cs typeface="Microsoft JhengHei UI"/>
              </a:rPr>
              <a:t>应⽤层数据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703181" y="4584156"/>
            <a:ext cx="2674620" cy="539750"/>
          </a:xfrm>
          <a:prstGeom prst="rect">
            <a:avLst/>
          </a:prstGeom>
          <a:solidFill>
            <a:srgbClr val="58878E"/>
          </a:solidFill>
        </p:spPr>
        <p:txBody>
          <a:bodyPr vert="horz" wrap="square" lIns="0" tIns="85725" rIns="0" bIns="0" rtlCol="0">
            <a:spAutoFit/>
          </a:bodyPr>
          <a:lstStyle/>
          <a:p>
            <a:pPr marL="603885">
              <a:lnSpc>
                <a:spcPct val="100000"/>
              </a:lnSpc>
              <a:spcBef>
                <a:spcPts val="675"/>
              </a:spcBef>
            </a:pPr>
            <a:r>
              <a:rPr sz="2300" spc="0" dirty="0">
                <a:solidFill>
                  <a:srgbClr val="FFFFFF"/>
                </a:solidFill>
                <a:latin typeface="Microsoft JhengHei UI"/>
                <a:cs typeface="Microsoft JhengHei UI"/>
              </a:rPr>
              <a:t>应⽤层数据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014809" y="4584156"/>
            <a:ext cx="683895" cy="539750"/>
          </a:xfrm>
          <a:prstGeom prst="rect">
            <a:avLst/>
          </a:prstGeom>
          <a:solidFill>
            <a:srgbClr val="C87C6D"/>
          </a:solidFill>
        </p:spPr>
        <p:txBody>
          <a:bodyPr vert="horz" wrap="square" lIns="0" tIns="63500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500"/>
              </a:spcBef>
            </a:pPr>
            <a:r>
              <a:rPr sz="21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700" spc="-97" baseline="-7716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2700" baseline="-7716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319478" y="4584891"/>
            <a:ext cx="692150" cy="538480"/>
          </a:xfrm>
          <a:prstGeom prst="rect">
            <a:avLst/>
          </a:prstGeom>
          <a:solidFill>
            <a:srgbClr val="905E3B"/>
          </a:solidFill>
        </p:spPr>
        <p:txBody>
          <a:bodyPr vert="horz" wrap="square" lIns="0" tIns="6286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495"/>
              </a:spcBef>
            </a:pPr>
            <a:r>
              <a:rPr sz="21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700" spc="-97" baseline="-7716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2700" baseline="-7716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703181" y="5408533"/>
            <a:ext cx="2674620" cy="539750"/>
          </a:xfrm>
          <a:prstGeom prst="rect">
            <a:avLst/>
          </a:prstGeom>
          <a:solidFill>
            <a:srgbClr val="58878E"/>
          </a:solidFill>
        </p:spPr>
        <p:txBody>
          <a:bodyPr vert="horz" wrap="square" lIns="0" tIns="85725" rIns="0" bIns="0" rtlCol="0">
            <a:spAutoFit/>
          </a:bodyPr>
          <a:lstStyle/>
          <a:p>
            <a:pPr marL="603885">
              <a:lnSpc>
                <a:spcPct val="100000"/>
              </a:lnSpc>
              <a:spcBef>
                <a:spcPts val="675"/>
              </a:spcBef>
            </a:pPr>
            <a:r>
              <a:rPr sz="2300" spc="0" dirty="0">
                <a:solidFill>
                  <a:srgbClr val="FFFFFF"/>
                </a:solidFill>
                <a:latin typeface="Microsoft JhengHei UI"/>
                <a:cs typeface="Microsoft JhengHei UI"/>
              </a:rPr>
              <a:t>应⽤层数据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014809" y="5408533"/>
            <a:ext cx="683895" cy="539750"/>
          </a:xfrm>
          <a:prstGeom prst="rect">
            <a:avLst/>
          </a:prstGeom>
          <a:solidFill>
            <a:srgbClr val="C87C6D"/>
          </a:solidFill>
        </p:spPr>
        <p:txBody>
          <a:bodyPr vert="horz" wrap="square" lIns="0" tIns="63500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500"/>
              </a:spcBef>
            </a:pPr>
            <a:r>
              <a:rPr sz="21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700" spc="-97" baseline="-7716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2700" baseline="-7716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643139" y="5409268"/>
            <a:ext cx="684530" cy="538480"/>
          </a:xfrm>
          <a:prstGeom prst="rect">
            <a:avLst/>
          </a:prstGeom>
          <a:solidFill>
            <a:srgbClr val="586D8A"/>
          </a:solidFill>
        </p:spPr>
        <p:txBody>
          <a:bodyPr vert="horz" wrap="square" lIns="0" tIns="6286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495"/>
              </a:spcBef>
            </a:pPr>
            <a:r>
              <a:rPr sz="21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700" spc="-97" baseline="-7716" dirty="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2700" baseline="-7716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327204" y="5408533"/>
            <a:ext cx="687705" cy="539750"/>
          </a:xfrm>
          <a:prstGeom prst="rect">
            <a:avLst/>
          </a:prstGeom>
          <a:solidFill>
            <a:srgbClr val="905E3B"/>
          </a:solidFill>
        </p:spPr>
        <p:txBody>
          <a:bodyPr vert="horz" wrap="square" lIns="0" tIns="63500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500"/>
              </a:spcBef>
            </a:pPr>
            <a:r>
              <a:rPr sz="21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700" spc="-97" baseline="-7716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2700" baseline="-7716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941195" y="7057287"/>
            <a:ext cx="6123940" cy="548005"/>
          </a:xfrm>
          <a:prstGeom prst="rect">
            <a:avLst/>
          </a:prstGeom>
          <a:solidFill>
            <a:srgbClr val="58878E"/>
          </a:solidFill>
        </p:spPr>
        <p:txBody>
          <a:bodyPr vert="horz" wrap="square" lIns="0" tIns="85725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675"/>
              </a:spcBef>
            </a:pPr>
            <a:r>
              <a:rPr sz="23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1001010100101010</a:t>
            </a:r>
            <a:r>
              <a:rPr sz="23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0" dirty="0">
                <a:solidFill>
                  <a:srgbClr val="FFFFFF"/>
                </a:solidFill>
                <a:latin typeface="Microsoft JhengHei UI"/>
                <a:cs typeface="Microsoft JhengHei UI"/>
              </a:rPr>
              <a:t>⽐特流</a:t>
            </a:r>
            <a:r>
              <a:rPr sz="2300" spc="75" dirty="0">
                <a:solidFill>
                  <a:srgbClr val="FFFFFF"/>
                </a:solidFill>
                <a:latin typeface="Microsoft JhengHei UI"/>
                <a:cs typeface="Microsoft JhengHei UI"/>
              </a:rPr>
              <a:t> </a:t>
            </a:r>
            <a:r>
              <a:rPr sz="23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11001011001011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703181" y="6232910"/>
            <a:ext cx="2674620" cy="539750"/>
          </a:xfrm>
          <a:prstGeom prst="rect">
            <a:avLst/>
          </a:prstGeom>
          <a:solidFill>
            <a:srgbClr val="58878E"/>
          </a:solidFill>
        </p:spPr>
        <p:txBody>
          <a:bodyPr vert="horz" wrap="square" lIns="0" tIns="85725" rIns="0" bIns="0" rtlCol="0">
            <a:spAutoFit/>
          </a:bodyPr>
          <a:lstStyle/>
          <a:p>
            <a:pPr marL="603885">
              <a:lnSpc>
                <a:spcPct val="100000"/>
              </a:lnSpc>
              <a:spcBef>
                <a:spcPts val="675"/>
              </a:spcBef>
            </a:pPr>
            <a:r>
              <a:rPr sz="2300" spc="0" dirty="0">
                <a:solidFill>
                  <a:srgbClr val="FFFFFF"/>
                </a:solidFill>
                <a:latin typeface="Microsoft JhengHei UI"/>
                <a:cs typeface="Microsoft JhengHei UI"/>
              </a:rPr>
              <a:t>应⽤层数据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014809" y="6232910"/>
            <a:ext cx="683895" cy="539750"/>
          </a:xfrm>
          <a:prstGeom prst="rect">
            <a:avLst/>
          </a:prstGeom>
          <a:solidFill>
            <a:srgbClr val="C87C6D"/>
          </a:solidFill>
        </p:spPr>
        <p:txBody>
          <a:bodyPr vert="horz" wrap="square" lIns="0" tIns="63500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500"/>
              </a:spcBef>
            </a:pPr>
            <a:r>
              <a:rPr sz="21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700" spc="-97" baseline="-7716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2700" baseline="-7716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643139" y="6232910"/>
            <a:ext cx="684530" cy="539750"/>
          </a:xfrm>
          <a:prstGeom prst="rect">
            <a:avLst/>
          </a:prstGeom>
          <a:solidFill>
            <a:srgbClr val="586D8A"/>
          </a:solidFill>
        </p:spPr>
        <p:txBody>
          <a:bodyPr vert="horz" wrap="square" lIns="0" tIns="63500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500"/>
              </a:spcBef>
            </a:pPr>
            <a:r>
              <a:rPr sz="21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700" spc="-97" baseline="-7716" dirty="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2700" baseline="-7716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955987" y="6233645"/>
            <a:ext cx="692150" cy="538480"/>
          </a:xfrm>
          <a:prstGeom prst="rect">
            <a:avLst/>
          </a:prstGeom>
          <a:solidFill>
            <a:srgbClr val="4B3959"/>
          </a:solidFill>
        </p:spPr>
        <p:txBody>
          <a:bodyPr vert="horz" wrap="square" lIns="0" tIns="6286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495"/>
              </a:spcBef>
            </a:pPr>
            <a:r>
              <a:rPr sz="21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700" spc="-97" baseline="-7716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2700" baseline="-7716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327204" y="6232910"/>
            <a:ext cx="687705" cy="539750"/>
          </a:xfrm>
          <a:prstGeom prst="rect">
            <a:avLst/>
          </a:prstGeom>
          <a:solidFill>
            <a:srgbClr val="905E3B"/>
          </a:solidFill>
        </p:spPr>
        <p:txBody>
          <a:bodyPr vert="horz" wrap="square" lIns="0" tIns="63500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500"/>
              </a:spcBef>
            </a:pPr>
            <a:r>
              <a:rPr sz="21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700" spc="-97" baseline="-7716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2700" baseline="-7716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372692" y="6233645"/>
            <a:ext cx="692150" cy="538480"/>
          </a:xfrm>
          <a:prstGeom prst="rect">
            <a:avLst/>
          </a:prstGeom>
          <a:solidFill>
            <a:srgbClr val="4B6531"/>
          </a:solidFill>
        </p:spPr>
        <p:txBody>
          <a:bodyPr vert="horz" wrap="square" lIns="0" tIns="62865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495"/>
              </a:spcBef>
            </a:pPr>
            <a:r>
              <a:rPr sz="21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700" spc="-195" baseline="-7716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2700" baseline="-7716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689673" y="3763839"/>
            <a:ext cx="2668905" cy="539750"/>
          </a:xfrm>
          <a:prstGeom prst="rect">
            <a:avLst/>
          </a:prstGeom>
          <a:solidFill>
            <a:srgbClr val="58878E"/>
          </a:solidFill>
        </p:spPr>
        <p:txBody>
          <a:bodyPr vert="horz" wrap="square" lIns="0" tIns="85725" rIns="0" bIns="0" rtlCol="0">
            <a:spAutoFit/>
          </a:bodyPr>
          <a:lstStyle/>
          <a:p>
            <a:pPr marL="598170">
              <a:lnSpc>
                <a:spcPct val="100000"/>
              </a:lnSpc>
              <a:spcBef>
                <a:spcPts val="675"/>
              </a:spcBef>
            </a:pPr>
            <a:r>
              <a:rPr sz="2300" spc="0" dirty="0">
                <a:solidFill>
                  <a:srgbClr val="FFFFFF"/>
                </a:solidFill>
                <a:latin typeface="Microsoft JhengHei UI"/>
                <a:cs typeface="Microsoft JhengHei UI"/>
              </a:rPr>
              <a:t>应⽤层数据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997766" y="3763839"/>
            <a:ext cx="692150" cy="539750"/>
          </a:xfrm>
          <a:prstGeom prst="rect">
            <a:avLst/>
          </a:prstGeom>
          <a:solidFill>
            <a:srgbClr val="C87C6D"/>
          </a:solidFill>
        </p:spPr>
        <p:txBody>
          <a:bodyPr vert="horz" wrap="square" lIns="0" tIns="63500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500"/>
              </a:spcBef>
            </a:pPr>
            <a:r>
              <a:rPr sz="21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700" spc="-97" baseline="-7716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2700" baseline="-7716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534879" y="4642276"/>
            <a:ext cx="14916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0" dirty="0">
                <a:latin typeface="Microsoft JhengHei UI"/>
                <a:cs typeface="Microsoft JhengHei UI"/>
              </a:rPr>
              <a:t>运输层报⽂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515006" y="5456428"/>
            <a:ext cx="11823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5" dirty="0">
                <a:latin typeface="Arial"/>
                <a:cs typeface="Arial"/>
              </a:rPr>
              <a:t>I</a:t>
            </a:r>
            <a:r>
              <a:rPr sz="2300" spc="0" dirty="0">
                <a:latin typeface="Arial"/>
                <a:cs typeface="Arial"/>
              </a:rPr>
              <a:t>P</a:t>
            </a:r>
            <a:r>
              <a:rPr sz="2300" spc="0" dirty="0">
                <a:latin typeface="Microsoft JhengHei UI"/>
                <a:cs typeface="Microsoft JhengHei UI"/>
              </a:rPr>
              <a:t>数据报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882202" y="6278620"/>
            <a:ext cx="3187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0" dirty="0">
                <a:latin typeface="Microsoft JhengHei UI"/>
                <a:cs typeface="Microsoft JhengHei UI"/>
              </a:rPr>
              <a:t>帧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589017" y="7099521"/>
            <a:ext cx="90551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0" dirty="0">
                <a:latin typeface="Microsoft JhengHei UI"/>
                <a:cs typeface="Microsoft JhengHei UI"/>
              </a:rPr>
              <a:t>⽐特流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654666" y="7662411"/>
            <a:ext cx="35439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0" dirty="0">
                <a:solidFill>
                  <a:srgbClr val="FFFFFF"/>
                </a:solidFill>
                <a:latin typeface="Microsoft JhengHei UI"/>
                <a:cs typeface="Microsoft JhengHei UI"/>
              </a:rPr>
              <a:t>物理传输媒体：光或电信号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752152" y="7689726"/>
            <a:ext cx="1647855" cy="4846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41353" y="7869805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5">
                <a:moveTo>
                  <a:pt x="0" y="0"/>
                </a:moveTo>
                <a:lnTo>
                  <a:pt x="1339946" y="1"/>
                </a:lnTo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19905" y="7910297"/>
            <a:ext cx="191770" cy="0"/>
          </a:xfrm>
          <a:custGeom>
            <a:avLst/>
            <a:gdLst/>
            <a:ahLst/>
            <a:cxnLst/>
            <a:rect l="l" t="t" r="r" b="b"/>
            <a:pathLst>
              <a:path w="191770">
                <a:moveTo>
                  <a:pt x="0" y="0"/>
                </a:moveTo>
                <a:lnTo>
                  <a:pt x="191420" y="0"/>
                </a:lnTo>
              </a:path>
            </a:pathLst>
          </a:custGeom>
          <a:ln w="80984">
            <a:solidFill>
              <a:srgbClr val="00FB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607036" y="7910297"/>
            <a:ext cx="287655" cy="0"/>
          </a:xfrm>
          <a:custGeom>
            <a:avLst/>
            <a:gdLst/>
            <a:ahLst/>
            <a:cxnLst/>
            <a:rect l="l" t="t" r="r" b="b"/>
            <a:pathLst>
              <a:path w="287654">
                <a:moveTo>
                  <a:pt x="0" y="0"/>
                </a:moveTo>
                <a:lnTo>
                  <a:pt x="287131" y="0"/>
                </a:lnTo>
              </a:path>
            </a:pathLst>
          </a:custGeom>
          <a:ln w="80984">
            <a:solidFill>
              <a:srgbClr val="00FB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937064" y="7829312"/>
            <a:ext cx="382905" cy="0"/>
          </a:xfrm>
          <a:custGeom>
            <a:avLst/>
            <a:gdLst/>
            <a:ahLst/>
            <a:cxnLst/>
            <a:rect l="l" t="t" r="r" b="b"/>
            <a:pathLst>
              <a:path w="382904">
                <a:moveTo>
                  <a:pt x="0" y="0"/>
                </a:moveTo>
                <a:lnTo>
                  <a:pt x="382841" y="0"/>
                </a:lnTo>
              </a:path>
            </a:pathLst>
          </a:custGeom>
          <a:ln w="80986">
            <a:solidFill>
              <a:srgbClr val="00FB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511326" y="7829312"/>
            <a:ext cx="95885" cy="0"/>
          </a:xfrm>
          <a:custGeom>
            <a:avLst/>
            <a:gdLst/>
            <a:ahLst/>
            <a:cxnLst/>
            <a:rect l="l" t="t" r="r" b="b"/>
            <a:pathLst>
              <a:path w="95885">
                <a:moveTo>
                  <a:pt x="0" y="0"/>
                </a:moveTo>
                <a:lnTo>
                  <a:pt x="95710" y="0"/>
                </a:lnTo>
              </a:path>
            </a:pathLst>
          </a:custGeom>
          <a:ln w="80986">
            <a:solidFill>
              <a:srgbClr val="00FB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94168" y="7829312"/>
            <a:ext cx="191770" cy="0"/>
          </a:xfrm>
          <a:custGeom>
            <a:avLst/>
            <a:gdLst/>
            <a:ahLst/>
            <a:cxnLst/>
            <a:rect l="l" t="t" r="r" b="b"/>
            <a:pathLst>
              <a:path w="191770">
                <a:moveTo>
                  <a:pt x="0" y="0"/>
                </a:moveTo>
                <a:lnTo>
                  <a:pt x="191421" y="0"/>
                </a:lnTo>
              </a:path>
            </a:pathLst>
          </a:custGeom>
          <a:ln w="80986">
            <a:solidFill>
              <a:srgbClr val="00FB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937064" y="7788819"/>
            <a:ext cx="1148715" cy="162560"/>
          </a:xfrm>
          <a:custGeom>
            <a:avLst/>
            <a:gdLst/>
            <a:ahLst/>
            <a:cxnLst/>
            <a:rect l="l" t="t" r="r" b="b"/>
            <a:pathLst>
              <a:path w="1148714" h="162559">
                <a:moveTo>
                  <a:pt x="0" y="80985"/>
                </a:moveTo>
                <a:lnTo>
                  <a:pt x="0" y="0"/>
                </a:lnTo>
                <a:lnTo>
                  <a:pt x="382841" y="0"/>
                </a:lnTo>
                <a:lnTo>
                  <a:pt x="382841" y="161971"/>
                </a:lnTo>
                <a:lnTo>
                  <a:pt x="574262" y="161971"/>
                </a:lnTo>
                <a:lnTo>
                  <a:pt x="574262" y="0"/>
                </a:lnTo>
                <a:lnTo>
                  <a:pt x="669973" y="0"/>
                </a:lnTo>
                <a:lnTo>
                  <a:pt x="669973" y="161971"/>
                </a:lnTo>
                <a:lnTo>
                  <a:pt x="957104" y="161971"/>
                </a:lnTo>
                <a:lnTo>
                  <a:pt x="957104" y="0"/>
                </a:lnTo>
                <a:lnTo>
                  <a:pt x="1148525" y="0"/>
                </a:lnTo>
                <a:lnTo>
                  <a:pt x="1148525" y="80985"/>
                </a:lnTo>
                <a:lnTo>
                  <a:pt x="0" y="80985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891273" y="7689726"/>
            <a:ext cx="1647855" cy="4846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980475" y="7869805"/>
            <a:ext cx="1340485" cy="0"/>
          </a:xfrm>
          <a:custGeom>
            <a:avLst/>
            <a:gdLst/>
            <a:ahLst/>
            <a:cxnLst/>
            <a:rect l="l" t="t" r="r" b="b"/>
            <a:pathLst>
              <a:path w="1340484">
                <a:moveTo>
                  <a:pt x="0" y="0"/>
                </a:moveTo>
                <a:lnTo>
                  <a:pt x="1339946" y="1"/>
                </a:lnTo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4459025" y="7910297"/>
            <a:ext cx="191770" cy="0"/>
          </a:xfrm>
          <a:custGeom>
            <a:avLst/>
            <a:gdLst/>
            <a:ahLst/>
            <a:cxnLst/>
            <a:rect l="l" t="t" r="r" b="b"/>
            <a:pathLst>
              <a:path w="191769">
                <a:moveTo>
                  <a:pt x="0" y="0"/>
                </a:moveTo>
                <a:lnTo>
                  <a:pt x="191418" y="0"/>
                </a:lnTo>
              </a:path>
            </a:pathLst>
          </a:custGeom>
          <a:ln w="80984">
            <a:solidFill>
              <a:srgbClr val="00FB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4746158" y="7910297"/>
            <a:ext cx="287655" cy="0"/>
          </a:xfrm>
          <a:custGeom>
            <a:avLst/>
            <a:gdLst/>
            <a:ahLst/>
            <a:cxnLst/>
            <a:rect l="l" t="t" r="r" b="b"/>
            <a:pathLst>
              <a:path w="287655">
                <a:moveTo>
                  <a:pt x="0" y="0"/>
                </a:moveTo>
                <a:lnTo>
                  <a:pt x="287132" y="0"/>
                </a:lnTo>
              </a:path>
            </a:pathLst>
          </a:custGeom>
          <a:ln w="80984">
            <a:solidFill>
              <a:srgbClr val="00FB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4076178" y="7829312"/>
            <a:ext cx="382905" cy="0"/>
          </a:xfrm>
          <a:custGeom>
            <a:avLst/>
            <a:gdLst/>
            <a:ahLst/>
            <a:cxnLst/>
            <a:rect l="l" t="t" r="r" b="b"/>
            <a:pathLst>
              <a:path w="382905">
                <a:moveTo>
                  <a:pt x="0" y="0"/>
                </a:moveTo>
                <a:lnTo>
                  <a:pt x="382846" y="0"/>
                </a:lnTo>
              </a:path>
            </a:pathLst>
          </a:custGeom>
          <a:ln w="80986">
            <a:solidFill>
              <a:srgbClr val="00FB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650443" y="7829312"/>
            <a:ext cx="95885" cy="0"/>
          </a:xfrm>
          <a:custGeom>
            <a:avLst/>
            <a:gdLst/>
            <a:ahLst/>
            <a:cxnLst/>
            <a:rect l="l" t="t" r="r" b="b"/>
            <a:pathLst>
              <a:path w="95884">
                <a:moveTo>
                  <a:pt x="0" y="0"/>
                </a:moveTo>
                <a:lnTo>
                  <a:pt x="95714" y="0"/>
                </a:lnTo>
              </a:path>
            </a:pathLst>
          </a:custGeom>
          <a:ln w="80986">
            <a:solidFill>
              <a:srgbClr val="00FB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5033291" y="7829312"/>
            <a:ext cx="191770" cy="0"/>
          </a:xfrm>
          <a:custGeom>
            <a:avLst/>
            <a:gdLst/>
            <a:ahLst/>
            <a:cxnLst/>
            <a:rect l="l" t="t" r="r" b="b"/>
            <a:pathLst>
              <a:path w="191769">
                <a:moveTo>
                  <a:pt x="0" y="0"/>
                </a:moveTo>
                <a:lnTo>
                  <a:pt x="191418" y="0"/>
                </a:lnTo>
              </a:path>
            </a:pathLst>
          </a:custGeom>
          <a:ln w="80986">
            <a:solidFill>
              <a:srgbClr val="00FB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076179" y="7788819"/>
            <a:ext cx="1148715" cy="162560"/>
          </a:xfrm>
          <a:custGeom>
            <a:avLst/>
            <a:gdLst/>
            <a:ahLst/>
            <a:cxnLst/>
            <a:rect l="l" t="t" r="r" b="b"/>
            <a:pathLst>
              <a:path w="1148715" h="162559">
                <a:moveTo>
                  <a:pt x="0" y="80985"/>
                </a:moveTo>
                <a:lnTo>
                  <a:pt x="0" y="0"/>
                </a:lnTo>
                <a:lnTo>
                  <a:pt x="382841" y="0"/>
                </a:lnTo>
                <a:lnTo>
                  <a:pt x="382841" y="161971"/>
                </a:lnTo>
                <a:lnTo>
                  <a:pt x="574262" y="161971"/>
                </a:lnTo>
                <a:lnTo>
                  <a:pt x="574262" y="0"/>
                </a:lnTo>
                <a:lnTo>
                  <a:pt x="669973" y="0"/>
                </a:lnTo>
                <a:lnTo>
                  <a:pt x="669973" y="161971"/>
                </a:lnTo>
                <a:lnTo>
                  <a:pt x="957104" y="161971"/>
                </a:lnTo>
                <a:lnTo>
                  <a:pt x="957104" y="0"/>
                </a:lnTo>
                <a:lnTo>
                  <a:pt x="1148525" y="0"/>
                </a:lnTo>
                <a:lnTo>
                  <a:pt x="1148525" y="80985"/>
                </a:lnTo>
                <a:lnTo>
                  <a:pt x="0" y="80985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947203" y="7405049"/>
            <a:ext cx="823273" cy="808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055883" y="7504141"/>
            <a:ext cx="496570" cy="486409"/>
          </a:xfrm>
          <a:custGeom>
            <a:avLst/>
            <a:gdLst/>
            <a:ahLst/>
            <a:cxnLst/>
            <a:rect l="l" t="t" r="r" b="b"/>
            <a:pathLst>
              <a:path w="496570" h="486409">
                <a:moveTo>
                  <a:pt x="148811" y="0"/>
                </a:moveTo>
                <a:lnTo>
                  <a:pt x="0" y="0"/>
                </a:lnTo>
                <a:lnTo>
                  <a:pt x="0" y="212408"/>
                </a:lnTo>
                <a:lnTo>
                  <a:pt x="5803" y="254324"/>
                </a:lnTo>
                <a:lnTo>
                  <a:pt x="22448" y="293366"/>
                </a:lnTo>
                <a:lnTo>
                  <a:pt x="48785" y="328697"/>
                </a:lnTo>
                <a:lnTo>
                  <a:pt x="83665" y="359481"/>
                </a:lnTo>
                <a:lnTo>
                  <a:pt x="125941" y="384880"/>
                </a:lnTo>
                <a:lnTo>
                  <a:pt x="174462" y="404059"/>
                </a:lnTo>
                <a:lnTo>
                  <a:pt x="228080" y="416179"/>
                </a:lnTo>
                <a:lnTo>
                  <a:pt x="285646" y="420406"/>
                </a:lnTo>
                <a:lnTo>
                  <a:pt x="347685" y="420406"/>
                </a:lnTo>
                <a:lnTo>
                  <a:pt x="347685" y="485915"/>
                </a:lnTo>
                <a:lnTo>
                  <a:pt x="496497" y="349161"/>
                </a:lnTo>
                <a:lnTo>
                  <a:pt x="418970" y="277916"/>
                </a:lnTo>
                <a:lnTo>
                  <a:pt x="285646" y="277916"/>
                </a:lnTo>
                <a:lnTo>
                  <a:pt x="232381" y="272767"/>
                </a:lnTo>
                <a:lnTo>
                  <a:pt x="188887" y="258727"/>
                </a:lnTo>
                <a:lnTo>
                  <a:pt x="159563" y="237904"/>
                </a:lnTo>
                <a:lnTo>
                  <a:pt x="148811" y="212408"/>
                </a:lnTo>
                <a:lnTo>
                  <a:pt x="148811" y="0"/>
                </a:lnTo>
                <a:close/>
              </a:path>
              <a:path w="496570" h="486409">
                <a:moveTo>
                  <a:pt x="347685" y="212408"/>
                </a:moveTo>
                <a:lnTo>
                  <a:pt x="347685" y="277916"/>
                </a:lnTo>
                <a:lnTo>
                  <a:pt x="418970" y="277916"/>
                </a:lnTo>
                <a:lnTo>
                  <a:pt x="347685" y="212408"/>
                </a:lnTo>
                <a:close/>
              </a:path>
            </a:pathLst>
          </a:custGeom>
          <a:solidFill>
            <a:srgbClr val="00FB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055883" y="7504141"/>
            <a:ext cx="496570" cy="486409"/>
          </a:xfrm>
          <a:custGeom>
            <a:avLst/>
            <a:gdLst/>
            <a:ahLst/>
            <a:cxnLst/>
            <a:rect l="l" t="t" r="r" b="b"/>
            <a:pathLst>
              <a:path w="496570" h="486409">
                <a:moveTo>
                  <a:pt x="496497" y="349161"/>
                </a:moveTo>
                <a:lnTo>
                  <a:pt x="347686" y="485914"/>
                </a:lnTo>
                <a:lnTo>
                  <a:pt x="347686" y="420406"/>
                </a:lnTo>
                <a:lnTo>
                  <a:pt x="285647" y="420406"/>
                </a:lnTo>
                <a:lnTo>
                  <a:pt x="228080" y="416180"/>
                </a:lnTo>
                <a:lnTo>
                  <a:pt x="174462" y="404059"/>
                </a:lnTo>
                <a:lnTo>
                  <a:pt x="125941" y="384880"/>
                </a:lnTo>
                <a:lnTo>
                  <a:pt x="83666" y="359481"/>
                </a:lnTo>
                <a:lnTo>
                  <a:pt x="48785" y="328697"/>
                </a:lnTo>
                <a:lnTo>
                  <a:pt x="22448" y="293366"/>
                </a:lnTo>
                <a:lnTo>
                  <a:pt x="5803" y="254324"/>
                </a:lnTo>
                <a:lnTo>
                  <a:pt x="0" y="212407"/>
                </a:lnTo>
                <a:lnTo>
                  <a:pt x="0" y="0"/>
                </a:lnTo>
                <a:lnTo>
                  <a:pt x="148811" y="0"/>
                </a:lnTo>
                <a:lnTo>
                  <a:pt x="148811" y="212407"/>
                </a:lnTo>
                <a:lnTo>
                  <a:pt x="159563" y="237904"/>
                </a:lnTo>
                <a:lnTo>
                  <a:pt x="188887" y="258727"/>
                </a:lnTo>
                <a:lnTo>
                  <a:pt x="232382" y="272767"/>
                </a:lnTo>
                <a:lnTo>
                  <a:pt x="285647" y="277916"/>
                </a:lnTo>
                <a:lnTo>
                  <a:pt x="347686" y="277916"/>
                </a:lnTo>
                <a:lnTo>
                  <a:pt x="347686" y="212407"/>
                </a:lnTo>
                <a:lnTo>
                  <a:pt x="496497" y="349161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5564981" y="7397687"/>
            <a:ext cx="823273" cy="823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5668287" y="7504141"/>
            <a:ext cx="496570" cy="501015"/>
          </a:xfrm>
          <a:custGeom>
            <a:avLst/>
            <a:gdLst/>
            <a:ahLst/>
            <a:cxnLst/>
            <a:rect l="l" t="t" r="r" b="b"/>
            <a:pathLst>
              <a:path w="496569" h="501015">
                <a:moveTo>
                  <a:pt x="429568" y="150053"/>
                </a:moveTo>
                <a:lnTo>
                  <a:pt x="283970" y="150053"/>
                </a:lnTo>
                <a:lnTo>
                  <a:pt x="283970" y="212609"/>
                </a:lnTo>
                <a:lnTo>
                  <a:pt x="278710" y="266318"/>
                </a:lnTo>
                <a:lnTo>
                  <a:pt x="264366" y="310175"/>
                </a:lnTo>
                <a:lnTo>
                  <a:pt x="243091" y="339744"/>
                </a:lnTo>
                <a:lnTo>
                  <a:pt x="217040" y="350586"/>
                </a:lnTo>
                <a:lnTo>
                  <a:pt x="0" y="350586"/>
                </a:lnTo>
                <a:lnTo>
                  <a:pt x="0" y="500639"/>
                </a:lnTo>
                <a:lnTo>
                  <a:pt x="217040" y="500639"/>
                </a:lnTo>
                <a:lnTo>
                  <a:pt x="255237" y="495998"/>
                </a:lnTo>
                <a:lnTo>
                  <a:pt x="291190" y="482618"/>
                </a:lnTo>
                <a:lnTo>
                  <a:pt x="324299" y="461313"/>
                </a:lnTo>
                <a:lnTo>
                  <a:pt x="353961" y="432896"/>
                </a:lnTo>
                <a:lnTo>
                  <a:pt x="379578" y="398180"/>
                </a:lnTo>
                <a:lnTo>
                  <a:pt x="400547" y="357980"/>
                </a:lnTo>
                <a:lnTo>
                  <a:pt x="416269" y="313109"/>
                </a:lnTo>
                <a:lnTo>
                  <a:pt x="426143" y="264381"/>
                </a:lnTo>
                <a:lnTo>
                  <a:pt x="429568" y="212609"/>
                </a:lnTo>
                <a:lnTo>
                  <a:pt x="429568" y="150053"/>
                </a:lnTo>
                <a:close/>
              </a:path>
              <a:path w="496569" h="501015">
                <a:moveTo>
                  <a:pt x="356764" y="0"/>
                </a:moveTo>
                <a:lnTo>
                  <a:pt x="217040" y="150053"/>
                </a:lnTo>
                <a:lnTo>
                  <a:pt x="496497" y="150053"/>
                </a:lnTo>
                <a:lnTo>
                  <a:pt x="356764" y="0"/>
                </a:lnTo>
                <a:close/>
              </a:path>
            </a:pathLst>
          </a:custGeom>
          <a:solidFill>
            <a:srgbClr val="00FB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5668285" y="7504141"/>
            <a:ext cx="496570" cy="501015"/>
          </a:xfrm>
          <a:custGeom>
            <a:avLst/>
            <a:gdLst/>
            <a:ahLst/>
            <a:cxnLst/>
            <a:rect l="l" t="t" r="r" b="b"/>
            <a:pathLst>
              <a:path w="496569" h="501015">
                <a:moveTo>
                  <a:pt x="356766" y="0"/>
                </a:moveTo>
                <a:lnTo>
                  <a:pt x="496499" y="150052"/>
                </a:lnTo>
                <a:lnTo>
                  <a:pt x="429563" y="150052"/>
                </a:lnTo>
                <a:lnTo>
                  <a:pt x="429563" y="212609"/>
                </a:lnTo>
                <a:lnTo>
                  <a:pt x="426139" y="264381"/>
                </a:lnTo>
                <a:lnTo>
                  <a:pt x="416266" y="313110"/>
                </a:lnTo>
                <a:lnTo>
                  <a:pt x="400545" y="357981"/>
                </a:lnTo>
                <a:lnTo>
                  <a:pt x="379576" y="398181"/>
                </a:lnTo>
                <a:lnTo>
                  <a:pt x="353960" y="432896"/>
                </a:lnTo>
                <a:lnTo>
                  <a:pt x="324297" y="461313"/>
                </a:lnTo>
                <a:lnTo>
                  <a:pt x="291188" y="482618"/>
                </a:lnTo>
                <a:lnTo>
                  <a:pt x="255234" y="495998"/>
                </a:lnTo>
                <a:lnTo>
                  <a:pt x="217034" y="500639"/>
                </a:lnTo>
                <a:lnTo>
                  <a:pt x="0" y="500639"/>
                </a:lnTo>
                <a:lnTo>
                  <a:pt x="0" y="350586"/>
                </a:lnTo>
                <a:lnTo>
                  <a:pt x="217034" y="350586"/>
                </a:lnTo>
                <a:lnTo>
                  <a:pt x="243086" y="339744"/>
                </a:lnTo>
                <a:lnTo>
                  <a:pt x="264362" y="310176"/>
                </a:lnTo>
                <a:lnTo>
                  <a:pt x="278709" y="266318"/>
                </a:lnTo>
                <a:lnTo>
                  <a:pt x="283969" y="212609"/>
                </a:lnTo>
                <a:lnTo>
                  <a:pt x="283969" y="150052"/>
                </a:lnTo>
                <a:lnTo>
                  <a:pt x="217034" y="150052"/>
                </a:lnTo>
                <a:lnTo>
                  <a:pt x="356766" y="0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284797" y="7660277"/>
            <a:ext cx="823273" cy="543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390870" y="7764893"/>
            <a:ext cx="494665" cy="208279"/>
          </a:xfrm>
          <a:custGeom>
            <a:avLst/>
            <a:gdLst/>
            <a:ahLst/>
            <a:cxnLst/>
            <a:rect l="l" t="t" r="r" b="b"/>
            <a:pathLst>
              <a:path w="494665" h="208279">
                <a:moveTo>
                  <a:pt x="380388" y="0"/>
                </a:moveTo>
                <a:lnTo>
                  <a:pt x="380388" y="51996"/>
                </a:lnTo>
                <a:lnTo>
                  <a:pt x="0" y="51996"/>
                </a:lnTo>
                <a:lnTo>
                  <a:pt x="0" y="155987"/>
                </a:lnTo>
                <a:lnTo>
                  <a:pt x="380388" y="155987"/>
                </a:lnTo>
                <a:lnTo>
                  <a:pt x="380388" y="207985"/>
                </a:lnTo>
                <a:lnTo>
                  <a:pt x="494503" y="103992"/>
                </a:lnTo>
                <a:lnTo>
                  <a:pt x="380388" y="0"/>
                </a:lnTo>
                <a:close/>
              </a:path>
            </a:pathLst>
          </a:custGeom>
          <a:solidFill>
            <a:srgbClr val="00FB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390869" y="7764893"/>
            <a:ext cx="494665" cy="208279"/>
          </a:xfrm>
          <a:custGeom>
            <a:avLst/>
            <a:gdLst/>
            <a:ahLst/>
            <a:cxnLst/>
            <a:rect l="l" t="t" r="r" b="b"/>
            <a:pathLst>
              <a:path w="494665" h="208279">
                <a:moveTo>
                  <a:pt x="380388" y="0"/>
                </a:moveTo>
                <a:lnTo>
                  <a:pt x="494503" y="103993"/>
                </a:lnTo>
                <a:lnTo>
                  <a:pt x="380388" y="207985"/>
                </a:lnTo>
                <a:lnTo>
                  <a:pt x="380388" y="155988"/>
                </a:lnTo>
                <a:lnTo>
                  <a:pt x="0" y="155988"/>
                </a:lnTo>
                <a:lnTo>
                  <a:pt x="0" y="51996"/>
                </a:lnTo>
                <a:lnTo>
                  <a:pt x="380388" y="51996"/>
                </a:lnTo>
                <a:lnTo>
                  <a:pt x="380388" y="0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2831096" y="7660277"/>
            <a:ext cx="823273" cy="543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2937166" y="7764893"/>
            <a:ext cx="494665" cy="208279"/>
          </a:xfrm>
          <a:custGeom>
            <a:avLst/>
            <a:gdLst/>
            <a:ahLst/>
            <a:cxnLst/>
            <a:rect l="l" t="t" r="r" b="b"/>
            <a:pathLst>
              <a:path w="494665" h="208279">
                <a:moveTo>
                  <a:pt x="380386" y="0"/>
                </a:moveTo>
                <a:lnTo>
                  <a:pt x="380386" y="51996"/>
                </a:lnTo>
                <a:lnTo>
                  <a:pt x="0" y="51996"/>
                </a:lnTo>
                <a:lnTo>
                  <a:pt x="0" y="155987"/>
                </a:lnTo>
                <a:lnTo>
                  <a:pt x="380386" y="155987"/>
                </a:lnTo>
                <a:lnTo>
                  <a:pt x="380386" y="207985"/>
                </a:lnTo>
                <a:lnTo>
                  <a:pt x="494508" y="103992"/>
                </a:lnTo>
                <a:lnTo>
                  <a:pt x="380386" y="0"/>
                </a:lnTo>
                <a:close/>
              </a:path>
            </a:pathLst>
          </a:custGeom>
          <a:solidFill>
            <a:srgbClr val="00FB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2937170" y="7764893"/>
            <a:ext cx="494665" cy="208279"/>
          </a:xfrm>
          <a:custGeom>
            <a:avLst/>
            <a:gdLst/>
            <a:ahLst/>
            <a:cxnLst/>
            <a:rect l="l" t="t" r="r" b="b"/>
            <a:pathLst>
              <a:path w="494665" h="208279">
                <a:moveTo>
                  <a:pt x="380388" y="0"/>
                </a:moveTo>
                <a:lnTo>
                  <a:pt x="494503" y="103993"/>
                </a:lnTo>
                <a:lnTo>
                  <a:pt x="380388" y="207985"/>
                </a:lnTo>
                <a:lnTo>
                  <a:pt x="380388" y="155988"/>
                </a:lnTo>
                <a:lnTo>
                  <a:pt x="0" y="155988"/>
                </a:lnTo>
                <a:lnTo>
                  <a:pt x="0" y="51996"/>
                </a:lnTo>
                <a:lnTo>
                  <a:pt x="380388" y="51996"/>
                </a:lnTo>
                <a:lnTo>
                  <a:pt x="380388" y="0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859578" y="3315733"/>
            <a:ext cx="0" cy="3928745"/>
          </a:xfrm>
          <a:custGeom>
            <a:avLst/>
            <a:gdLst/>
            <a:ahLst/>
            <a:cxnLst/>
            <a:rect l="l" t="t" r="r" b="b"/>
            <a:pathLst>
              <a:path h="3928745">
                <a:moveTo>
                  <a:pt x="0" y="0"/>
                </a:moveTo>
                <a:lnTo>
                  <a:pt x="0" y="3928273"/>
                </a:lnTo>
              </a:path>
            </a:pathLst>
          </a:custGeom>
          <a:ln w="52354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752775" y="3128304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106803" y="0"/>
                </a:moveTo>
                <a:lnTo>
                  <a:pt x="0" y="213606"/>
                </a:lnTo>
                <a:lnTo>
                  <a:pt x="213606" y="213606"/>
                </a:lnTo>
                <a:lnTo>
                  <a:pt x="106803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14330204" y="3689391"/>
            <a:ext cx="318770" cy="2957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9500"/>
              </a:lnSpc>
              <a:spcBef>
                <a:spcPts val="95"/>
              </a:spcBef>
            </a:pPr>
            <a:r>
              <a:rPr sz="2300" spc="0" dirty="0">
                <a:solidFill>
                  <a:srgbClr val="FF2600"/>
                </a:solidFill>
                <a:latin typeface="Microsoft JhengHei UI"/>
                <a:cs typeface="Microsoft JhengHei UI"/>
              </a:rPr>
              <a:t>协 议 解 封 装 过 程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title"/>
          </p:nvPr>
        </p:nvSpPr>
        <p:spPr>
          <a:xfrm>
            <a:off x="6668050" y="714607"/>
            <a:ext cx="678307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主</a:t>
            </a:r>
            <a:r>
              <a:rPr spc="10" dirty="0"/>
              <a:t>机</a:t>
            </a:r>
            <a:r>
              <a:rPr spc="300" dirty="0"/>
              <a:t> </a:t>
            </a:r>
            <a:r>
              <a:rPr spc="-345" dirty="0">
                <a:latin typeface="Lucida Sans"/>
                <a:cs typeface="Lucida Sans"/>
              </a:rPr>
              <a:t>1</a:t>
            </a:r>
            <a:r>
              <a:rPr dirty="0">
                <a:latin typeface="Lucida Sans"/>
                <a:cs typeface="Lucida Sans"/>
              </a:rPr>
              <a:t> </a:t>
            </a:r>
            <a:r>
              <a:rPr spc="100" dirty="0"/>
              <a:t>向主</a:t>
            </a:r>
            <a:r>
              <a:rPr spc="10" dirty="0"/>
              <a:t>机</a:t>
            </a:r>
            <a:r>
              <a:rPr spc="300" dirty="0"/>
              <a:t> </a:t>
            </a:r>
            <a:r>
              <a:rPr spc="-345" dirty="0">
                <a:latin typeface="Lucida Sans"/>
                <a:cs typeface="Lucida Sans"/>
              </a:rPr>
              <a:t>2</a:t>
            </a:r>
            <a:r>
              <a:rPr dirty="0">
                <a:latin typeface="Lucida Sans"/>
                <a:cs typeface="Lucida Sans"/>
              </a:rPr>
              <a:t> </a:t>
            </a:r>
            <a:r>
              <a:rPr spc="100" dirty="0"/>
              <a:t>发送数据</a:t>
            </a:r>
          </a:p>
        </p:txBody>
      </p:sp>
      <p:sp>
        <p:nvSpPr>
          <p:cNvPr id="84" name="object 84"/>
          <p:cNvSpPr/>
          <p:nvPr/>
        </p:nvSpPr>
        <p:spPr>
          <a:xfrm>
            <a:off x="3606931" y="2736443"/>
            <a:ext cx="906265" cy="7629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5516581" y="2736443"/>
            <a:ext cx="906262" cy="7629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15582323" y="2314860"/>
            <a:ext cx="775335" cy="918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300" spc="0" dirty="0">
                <a:latin typeface="Microsoft JhengHei UI"/>
                <a:cs typeface="Microsoft JhengHei UI"/>
              </a:rPr>
              <a:t>主机</a:t>
            </a:r>
            <a:r>
              <a:rPr sz="2300" dirty="0">
                <a:latin typeface="Arial"/>
                <a:cs typeface="Arial"/>
              </a:rPr>
              <a:t>2</a:t>
            </a:r>
            <a:endParaRPr sz="2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685"/>
              </a:spcBef>
            </a:pPr>
            <a:r>
              <a:rPr sz="2150" spc="-5" dirty="0">
                <a:latin typeface="Arial"/>
                <a:cs typeface="Arial"/>
              </a:rPr>
              <a:t>AP2</a:t>
            </a:r>
            <a:endParaRPr sz="215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672673" y="2320546"/>
            <a:ext cx="775335" cy="901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300" spc="0" dirty="0">
                <a:latin typeface="Microsoft JhengHei UI"/>
                <a:cs typeface="Microsoft JhengHei UI"/>
              </a:rPr>
              <a:t>主机</a:t>
            </a:r>
            <a:r>
              <a:rPr sz="2300" dirty="0">
                <a:latin typeface="Arial"/>
                <a:cs typeface="Arial"/>
              </a:rPr>
              <a:t>1</a:t>
            </a:r>
            <a:endParaRPr sz="2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55"/>
              </a:spcBef>
            </a:pPr>
            <a:r>
              <a:rPr sz="2150" spc="-5" dirty="0">
                <a:latin typeface="Arial"/>
                <a:cs typeface="Arial"/>
              </a:rPr>
              <a:t>AP1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549325" cy="4243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753975" cy="3447415"/>
          </a:xfrm>
          <a:custGeom>
            <a:avLst/>
            <a:gdLst/>
            <a:ahLst/>
            <a:cxnLst/>
            <a:rect l="l" t="t" r="r" b="b"/>
            <a:pathLst>
              <a:path w="12753975" h="3447415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3191018"/>
                </a:lnTo>
                <a:lnTo>
                  <a:pt x="196" y="3242015"/>
                </a:lnTo>
                <a:lnTo>
                  <a:pt x="1569" y="3283143"/>
                </a:lnTo>
                <a:lnTo>
                  <a:pt x="12558" y="3341427"/>
                </a:lnTo>
                <a:lnTo>
                  <a:pt x="48870" y="3398425"/>
                </a:lnTo>
                <a:lnTo>
                  <a:pt x="105869" y="3434737"/>
                </a:lnTo>
                <a:lnTo>
                  <a:pt x="164152" y="3445726"/>
                </a:lnTo>
                <a:lnTo>
                  <a:pt x="205280" y="3447099"/>
                </a:lnTo>
                <a:lnTo>
                  <a:pt x="256278" y="3447296"/>
                </a:lnTo>
                <a:lnTo>
                  <a:pt x="12497263" y="3447296"/>
                </a:lnTo>
                <a:lnTo>
                  <a:pt x="12548259" y="3447099"/>
                </a:lnTo>
                <a:lnTo>
                  <a:pt x="12589384" y="3445726"/>
                </a:lnTo>
                <a:lnTo>
                  <a:pt x="12647667" y="3434737"/>
                </a:lnTo>
                <a:lnTo>
                  <a:pt x="12704668" y="3398425"/>
                </a:lnTo>
                <a:lnTo>
                  <a:pt x="12740983" y="3341427"/>
                </a:lnTo>
                <a:lnTo>
                  <a:pt x="12751969" y="3283143"/>
                </a:lnTo>
                <a:lnTo>
                  <a:pt x="12753342" y="3242015"/>
                </a:lnTo>
                <a:lnTo>
                  <a:pt x="12753538" y="3191018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753975" cy="3447415"/>
          </a:xfrm>
          <a:custGeom>
            <a:avLst/>
            <a:gdLst/>
            <a:ahLst/>
            <a:cxnLst/>
            <a:rect l="l" t="t" r="r" b="b"/>
            <a:pathLst>
              <a:path w="12753975" h="3447415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3191018"/>
                </a:lnTo>
                <a:lnTo>
                  <a:pt x="12753342" y="3242015"/>
                </a:lnTo>
                <a:lnTo>
                  <a:pt x="12751969" y="3283143"/>
                </a:lnTo>
                <a:lnTo>
                  <a:pt x="12740983" y="3341427"/>
                </a:lnTo>
                <a:lnTo>
                  <a:pt x="12704668" y="3398425"/>
                </a:lnTo>
                <a:lnTo>
                  <a:pt x="12647667" y="3434737"/>
                </a:lnTo>
                <a:lnTo>
                  <a:pt x="12589384" y="3445726"/>
                </a:lnTo>
                <a:lnTo>
                  <a:pt x="12548259" y="3447099"/>
                </a:lnTo>
                <a:lnTo>
                  <a:pt x="12497263" y="3447296"/>
                </a:lnTo>
                <a:lnTo>
                  <a:pt x="256278" y="3447296"/>
                </a:lnTo>
                <a:lnTo>
                  <a:pt x="205280" y="3447099"/>
                </a:lnTo>
                <a:lnTo>
                  <a:pt x="164152" y="3445726"/>
                </a:lnTo>
                <a:lnTo>
                  <a:pt x="105869" y="3434737"/>
                </a:lnTo>
                <a:lnTo>
                  <a:pt x="48870" y="3398425"/>
                </a:lnTo>
                <a:lnTo>
                  <a:pt x="12558" y="3341427"/>
                </a:lnTo>
                <a:lnTo>
                  <a:pt x="1569" y="3283143"/>
                </a:lnTo>
                <a:lnTo>
                  <a:pt x="196" y="3242015"/>
                </a:lnTo>
                <a:lnTo>
                  <a:pt x="0" y="3191018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63534" y="2811642"/>
            <a:ext cx="163195" cy="16052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-280" dirty="0">
                <a:latin typeface="Lucida Sans"/>
                <a:cs typeface="Lucida Sans"/>
              </a:rPr>
              <a:t>•</a:t>
            </a:r>
            <a:endParaRPr sz="215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sz="2150" spc="-280" dirty="0">
                <a:latin typeface="Lucida Sans"/>
                <a:cs typeface="Lucida Sans"/>
              </a:rPr>
              <a:t>•</a:t>
            </a:r>
            <a:endParaRPr sz="215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2150" spc="-280" dirty="0">
                <a:latin typeface="Lucida Sans"/>
                <a:cs typeface="Lucida Sans"/>
              </a:rPr>
              <a:t>•</a:t>
            </a:r>
            <a:endParaRPr sz="215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56192" y="2571971"/>
            <a:ext cx="10866120" cy="2522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52475">
              <a:lnSpc>
                <a:spcPct val="144400"/>
              </a:lnSpc>
              <a:spcBef>
                <a:spcPts val="90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实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体</a:t>
            </a:r>
            <a:r>
              <a:rPr sz="2850" spc="215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2850" spc="-75" dirty="0">
                <a:solidFill>
                  <a:srgbClr val="FF2600"/>
                </a:solidFill>
                <a:latin typeface="Lucida Sans"/>
                <a:cs typeface="Lucida Sans"/>
              </a:rPr>
              <a:t>(entity)</a:t>
            </a:r>
            <a:r>
              <a:rPr sz="2850" spc="25" dirty="0">
                <a:solidFill>
                  <a:srgbClr val="FF2600"/>
                </a:solidFill>
                <a:latin typeface="Lucida Sans"/>
                <a:cs typeface="Lucida Sans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表示任何可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发送或接收</a:t>
            </a:r>
            <a:r>
              <a:rPr sz="2850" spc="80" dirty="0">
                <a:latin typeface="Microsoft JhengHei UI"/>
                <a:cs typeface="Microsoft JhengHei UI"/>
              </a:rPr>
              <a:t>信息的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硬件或软件进程</a:t>
            </a:r>
            <a:r>
              <a:rPr sz="2850" spc="30" dirty="0">
                <a:latin typeface="Microsoft JhengHei UI"/>
                <a:cs typeface="Microsoft JhengHei UI"/>
              </a:rPr>
              <a:t>。 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r>
              <a:rPr sz="2850" spc="80" dirty="0">
                <a:latin typeface="Microsoft JhengHei UI"/>
                <a:cs typeface="Microsoft JhengHei UI"/>
              </a:rPr>
              <a:t>是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控制</a:t>
            </a:r>
            <a:r>
              <a:rPr sz="2850" spc="80" dirty="0">
                <a:latin typeface="Microsoft JhengHei UI"/>
                <a:cs typeface="Microsoft JhengHei UI"/>
              </a:rPr>
              <a:t>两个对等实体进⾏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通信的规则的集合</a:t>
            </a:r>
            <a:r>
              <a:rPr sz="2850" spc="80" dirty="0">
                <a:latin typeface="Microsoft JhengHei UI"/>
                <a:cs typeface="Microsoft JhengHei UI"/>
              </a:rPr>
              <a:t>（⽔平的）。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在协议的控制下，两个对等实体间的通信使得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本层能够向上⼀层提 供服务</a:t>
            </a:r>
            <a:r>
              <a:rPr sz="2850" spc="80" dirty="0">
                <a:latin typeface="Microsoft JhengHei UI"/>
                <a:cs typeface="Microsoft JhengHei UI"/>
              </a:rPr>
              <a:t>（</a:t>
            </a:r>
            <a:r>
              <a:rPr sz="2850" spc="30" dirty="0">
                <a:latin typeface="Microsoft JhengHei UI"/>
                <a:cs typeface="Microsoft JhengHei UI"/>
              </a:rPr>
              <a:t>功能调⽤，垂直的，</a:t>
            </a:r>
            <a:r>
              <a:rPr sz="2850" spc="80" dirty="0">
                <a:latin typeface="Microsoft JhengHei UI"/>
                <a:cs typeface="Microsoft JhengHei UI"/>
              </a:rPr>
              <a:t>单向的）。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83584" y="6070588"/>
            <a:ext cx="13549325" cy="4243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81478" y="6447540"/>
            <a:ext cx="12753975" cy="3447415"/>
          </a:xfrm>
          <a:custGeom>
            <a:avLst/>
            <a:gdLst/>
            <a:ahLst/>
            <a:cxnLst/>
            <a:rect l="l" t="t" r="r" b="b"/>
            <a:pathLst>
              <a:path w="12753975" h="3447415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69"/>
                </a:lnTo>
                <a:lnTo>
                  <a:pt x="12558" y="105867"/>
                </a:lnTo>
                <a:lnTo>
                  <a:pt x="1569" y="164152"/>
                </a:lnTo>
                <a:lnTo>
                  <a:pt x="196" y="205279"/>
                </a:lnTo>
                <a:lnTo>
                  <a:pt x="0" y="256278"/>
                </a:lnTo>
                <a:lnTo>
                  <a:pt x="0" y="3191016"/>
                </a:lnTo>
                <a:lnTo>
                  <a:pt x="196" y="3242015"/>
                </a:lnTo>
                <a:lnTo>
                  <a:pt x="1569" y="3283143"/>
                </a:lnTo>
                <a:lnTo>
                  <a:pt x="12558" y="3341427"/>
                </a:lnTo>
                <a:lnTo>
                  <a:pt x="48870" y="3398425"/>
                </a:lnTo>
                <a:lnTo>
                  <a:pt x="105869" y="3434737"/>
                </a:lnTo>
                <a:lnTo>
                  <a:pt x="164152" y="3445726"/>
                </a:lnTo>
                <a:lnTo>
                  <a:pt x="205280" y="3447099"/>
                </a:lnTo>
                <a:lnTo>
                  <a:pt x="256278" y="3447296"/>
                </a:lnTo>
                <a:lnTo>
                  <a:pt x="12497263" y="3447296"/>
                </a:lnTo>
                <a:lnTo>
                  <a:pt x="12548259" y="3447099"/>
                </a:lnTo>
                <a:lnTo>
                  <a:pt x="12589384" y="3445726"/>
                </a:lnTo>
                <a:lnTo>
                  <a:pt x="12647667" y="3434737"/>
                </a:lnTo>
                <a:lnTo>
                  <a:pt x="12704668" y="3398425"/>
                </a:lnTo>
                <a:lnTo>
                  <a:pt x="12740983" y="3341427"/>
                </a:lnTo>
                <a:lnTo>
                  <a:pt x="12751969" y="3283143"/>
                </a:lnTo>
                <a:lnTo>
                  <a:pt x="12753342" y="3242015"/>
                </a:lnTo>
                <a:lnTo>
                  <a:pt x="12753538" y="3191016"/>
                </a:lnTo>
                <a:lnTo>
                  <a:pt x="12753538" y="256278"/>
                </a:lnTo>
                <a:lnTo>
                  <a:pt x="12753342" y="205279"/>
                </a:lnTo>
                <a:lnTo>
                  <a:pt x="12751969" y="164152"/>
                </a:lnTo>
                <a:lnTo>
                  <a:pt x="12740983" y="105867"/>
                </a:lnTo>
                <a:lnTo>
                  <a:pt x="12704668" y="48869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81478" y="6447540"/>
            <a:ext cx="12753975" cy="3447415"/>
          </a:xfrm>
          <a:custGeom>
            <a:avLst/>
            <a:gdLst/>
            <a:ahLst/>
            <a:cxnLst/>
            <a:rect l="l" t="t" r="r" b="b"/>
            <a:pathLst>
              <a:path w="12753975" h="3447415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3191018"/>
                </a:lnTo>
                <a:lnTo>
                  <a:pt x="12753342" y="3242015"/>
                </a:lnTo>
                <a:lnTo>
                  <a:pt x="12751969" y="3283143"/>
                </a:lnTo>
                <a:lnTo>
                  <a:pt x="12740983" y="3341427"/>
                </a:lnTo>
                <a:lnTo>
                  <a:pt x="12704668" y="3398425"/>
                </a:lnTo>
                <a:lnTo>
                  <a:pt x="12647667" y="3434737"/>
                </a:lnTo>
                <a:lnTo>
                  <a:pt x="12589384" y="3445726"/>
                </a:lnTo>
                <a:lnTo>
                  <a:pt x="12548259" y="3447099"/>
                </a:lnTo>
                <a:lnTo>
                  <a:pt x="12497263" y="3447296"/>
                </a:lnTo>
                <a:lnTo>
                  <a:pt x="256278" y="3447296"/>
                </a:lnTo>
                <a:lnTo>
                  <a:pt x="205280" y="3447099"/>
                </a:lnTo>
                <a:lnTo>
                  <a:pt x="164152" y="3445726"/>
                </a:lnTo>
                <a:lnTo>
                  <a:pt x="105869" y="3434737"/>
                </a:lnTo>
                <a:lnTo>
                  <a:pt x="48870" y="3398425"/>
                </a:lnTo>
                <a:lnTo>
                  <a:pt x="12558" y="3341427"/>
                </a:lnTo>
                <a:lnTo>
                  <a:pt x="1569" y="3283143"/>
                </a:lnTo>
                <a:lnTo>
                  <a:pt x="196" y="3242015"/>
                </a:lnTo>
                <a:lnTo>
                  <a:pt x="0" y="3191018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12113" y="6973561"/>
            <a:ext cx="163195" cy="97155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-280" dirty="0">
                <a:latin typeface="Lucida Sans"/>
                <a:cs typeface="Lucida Sans"/>
              </a:rPr>
              <a:t>•</a:t>
            </a:r>
            <a:endParaRPr sz="215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2150" spc="-280" dirty="0">
                <a:latin typeface="Lucida Sans"/>
                <a:cs typeface="Lucida Sans"/>
              </a:rPr>
              <a:t>•</a:t>
            </a:r>
            <a:endParaRPr sz="2150">
              <a:latin typeface="Lucida Sans"/>
              <a:cs typeface="Lucida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12113" y="8832059"/>
            <a:ext cx="163195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-280" dirty="0">
                <a:latin typeface="Lucida Sans"/>
                <a:cs typeface="Lucida Sans"/>
              </a:rPr>
              <a:t>•</a:t>
            </a:r>
            <a:endParaRPr sz="2150">
              <a:latin typeface="Lucida Sans"/>
              <a:cs typeface="Lucida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04771" y="6750085"/>
            <a:ext cx="10866120" cy="249999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要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实现本层协议</a:t>
            </a:r>
            <a:r>
              <a:rPr sz="2850" spc="80" dirty="0">
                <a:latin typeface="Microsoft JhengHei UI"/>
                <a:cs typeface="Microsoft JhengHei UI"/>
              </a:rPr>
              <a:t>，还需要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使⽤下层</a:t>
            </a:r>
            <a:r>
              <a:rPr sz="2850" spc="80" dirty="0">
                <a:latin typeface="Microsoft JhengHei UI"/>
                <a:cs typeface="Microsoft JhengHei UI"/>
              </a:rPr>
              <a:t>所提供的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服务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ts val="4850"/>
              </a:lnSpc>
              <a:spcBef>
                <a:spcPts val="395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本层</a:t>
            </a:r>
            <a:r>
              <a:rPr sz="2850" spc="80" dirty="0">
                <a:latin typeface="Microsoft JhengHei UI"/>
                <a:cs typeface="Microsoft JhengHei UI"/>
              </a:rPr>
              <a:t>的服务⽤户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只能看⻅服务</a:t>
            </a:r>
            <a:r>
              <a:rPr sz="2850" spc="80" dirty="0">
                <a:latin typeface="Microsoft JhengHei UI"/>
                <a:cs typeface="Microsoft JhengHei UI"/>
              </a:rPr>
              <a:t>⽽⽆法看⻅下⾯的协议。即下⾯的协 议对上⾯的服务⽤户是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透明的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上层使⽤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服务原语</a:t>
            </a:r>
            <a:r>
              <a:rPr sz="2850" spc="80" dirty="0">
                <a:latin typeface="Microsoft JhengHei UI"/>
                <a:cs typeface="Microsoft JhengHei UI"/>
              </a:rPr>
              <a:t>获得下层所提供的服务。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860033" y="714607"/>
            <a:ext cx="839914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实体、协议、服务和服务访问点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69077" y="2690343"/>
            <a:ext cx="4121150" cy="58731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五层体系结构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sz="3600" spc="5" dirty="0">
                <a:latin typeface="Arial"/>
                <a:cs typeface="Arial"/>
              </a:rPr>
              <a:t>T</a:t>
            </a:r>
            <a:r>
              <a:rPr sz="3600" spc="10" dirty="0">
                <a:latin typeface="Arial"/>
                <a:cs typeface="Arial"/>
              </a:rPr>
              <a:t>CP</a:t>
            </a:r>
            <a:r>
              <a:rPr sz="3600" dirty="0">
                <a:latin typeface="Arial"/>
                <a:cs typeface="Arial"/>
              </a:rPr>
              <a:t>/I</a:t>
            </a:r>
            <a:r>
              <a:rPr sz="3600" spc="10" dirty="0">
                <a:latin typeface="Arial"/>
                <a:cs typeface="Arial"/>
              </a:rPr>
              <a:t>P</a:t>
            </a:r>
            <a:r>
              <a:rPr sz="3600" spc="25" dirty="0">
                <a:latin typeface="Microsoft JhengHei UI"/>
                <a:cs typeface="Microsoft JhengHei UI"/>
              </a:rPr>
              <a:t>的发展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协议封装的概念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⼏个概念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协议的复杂性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四层体系结构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549325" cy="4025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753975" cy="3230245"/>
          </a:xfrm>
          <a:custGeom>
            <a:avLst/>
            <a:gdLst/>
            <a:ahLst/>
            <a:cxnLst/>
            <a:rect l="l" t="t" r="r" b="b"/>
            <a:pathLst>
              <a:path w="12753975" h="3230245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2973536"/>
                </a:lnTo>
                <a:lnTo>
                  <a:pt x="196" y="3024535"/>
                </a:lnTo>
                <a:lnTo>
                  <a:pt x="1569" y="3065662"/>
                </a:lnTo>
                <a:lnTo>
                  <a:pt x="12558" y="3123946"/>
                </a:lnTo>
                <a:lnTo>
                  <a:pt x="48870" y="3180944"/>
                </a:lnTo>
                <a:lnTo>
                  <a:pt x="105869" y="3217257"/>
                </a:lnTo>
                <a:lnTo>
                  <a:pt x="164152" y="3228245"/>
                </a:lnTo>
                <a:lnTo>
                  <a:pt x="205280" y="3229619"/>
                </a:lnTo>
                <a:lnTo>
                  <a:pt x="256278" y="3229815"/>
                </a:lnTo>
                <a:lnTo>
                  <a:pt x="12497263" y="3229815"/>
                </a:lnTo>
                <a:lnTo>
                  <a:pt x="12548259" y="3229619"/>
                </a:lnTo>
                <a:lnTo>
                  <a:pt x="12589384" y="3228245"/>
                </a:lnTo>
                <a:lnTo>
                  <a:pt x="12647667" y="3217257"/>
                </a:lnTo>
                <a:lnTo>
                  <a:pt x="12704668" y="3180944"/>
                </a:lnTo>
                <a:lnTo>
                  <a:pt x="12740983" y="3123946"/>
                </a:lnTo>
                <a:lnTo>
                  <a:pt x="12751969" y="3065662"/>
                </a:lnTo>
                <a:lnTo>
                  <a:pt x="12753342" y="3024535"/>
                </a:lnTo>
                <a:lnTo>
                  <a:pt x="12753538" y="2973536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753975" cy="3230245"/>
          </a:xfrm>
          <a:custGeom>
            <a:avLst/>
            <a:gdLst/>
            <a:ahLst/>
            <a:cxnLst/>
            <a:rect l="l" t="t" r="r" b="b"/>
            <a:pathLst>
              <a:path w="12753975" h="3230245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2973536"/>
                </a:lnTo>
                <a:lnTo>
                  <a:pt x="12753342" y="3024535"/>
                </a:lnTo>
                <a:lnTo>
                  <a:pt x="12751969" y="3065662"/>
                </a:lnTo>
                <a:lnTo>
                  <a:pt x="12740983" y="3123946"/>
                </a:lnTo>
                <a:lnTo>
                  <a:pt x="12704668" y="3180944"/>
                </a:lnTo>
                <a:lnTo>
                  <a:pt x="12647667" y="3217257"/>
                </a:lnTo>
                <a:lnTo>
                  <a:pt x="12589384" y="3228245"/>
                </a:lnTo>
                <a:lnTo>
                  <a:pt x="12548259" y="3229619"/>
                </a:lnTo>
                <a:lnTo>
                  <a:pt x="12497263" y="3229815"/>
                </a:lnTo>
                <a:lnTo>
                  <a:pt x="256278" y="3229815"/>
                </a:lnTo>
                <a:lnTo>
                  <a:pt x="205280" y="3229619"/>
                </a:lnTo>
                <a:lnTo>
                  <a:pt x="164152" y="3228245"/>
                </a:lnTo>
                <a:lnTo>
                  <a:pt x="105869" y="3217257"/>
                </a:lnTo>
                <a:lnTo>
                  <a:pt x="48870" y="3180944"/>
                </a:lnTo>
                <a:lnTo>
                  <a:pt x="12558" y="3123946"/>
                </a:lnTo>
                <a:lnTo>
                  <a:pt x="1569" y="3065662"/>
                </a:lnTo>
                <a:lnTo>
                  <a:pt x="196" y="3024535"/>
                </a:lnTo>
                <a:lnTo>
                  <a:pt x="0" y="2973536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07978" y="2626951"/>
            <a:ext cx="163195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-280" dirty="0">
                <a:latin typeface="Lucida Sans"/>
                <a:cs typeface="Lucida Sans"/>
              </a:rPr>
              <a:t>•</a:t>
            </a:r>
            <a:endParaRPr sz="215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00636" y="2579386"/>
            <a:ext cx="857948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服务在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形式</a:t>
            </a:r>
            <a:r>
              <a:rPr sz="2850" spc="80" dirty="0">
                <a:latin typeface="Microsoft JhengHei UI"/>
                <a:cs typeface="Microsoft JhengHei UI"/>
              </a:rPr>
              <a:t>上由⼀组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接⼝原语</a:t>
            </a:r>
            <a:r>
              <a:rPr sz="2850" spc="80" dirty="0">
                <a:latin typeface="Microsoft JhengHei UI"/>
                <a:cs typeface="Microsoft JhengHei UI"/>
              </a:rPr>
              <a:t>（或操作）来描述的：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22105" y="3242639"/>
            <a:ext cx="163195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-280" dirty="0">
                <a:latin typeface="Lucida Sans"/>
                <a:cs typeface="Lucida Sans"/>
              </a:rPr>
              <a:t>•</a:t>
            </a:r>
            <a:endParaRPr sz="2150"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14763" y="3019163"/>
            <a:ext cx="10859135" cy="18726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41800"/>
              </a:lnSpc>
              <a:spcBef>
                <a:spcPts val="9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上层实体向下层实体请求服务时，服务提供者和服务⽤户间需要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交 互</a:t>
            </a:r>
            <a:r>
              <a:rPr sz="2850" spc="80" dirty="0">
                <a:latin typeface="Microsoft JhengHei UI"/>
                <a:cs typeface="Microsoft JhengHei UI"/>
              </a:rPr>
              <a:t>⼀些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必要的信息</a:t>
            </a:r>
            <a:r>
              <a:rPr sz="2850" spc="80" dirty="0">
                <a:latin typeface="Microsoft JhengHei UI"/>
                <a:cs typeface="Microsoft JhengHei UI"/>
              </a:rPr>
              <a:t>，以说明要求服务的⼀些情况，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这些信息即服务 原语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549538" y="5879401"/>
          <a:ext cx="12600304" cy="476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7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6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5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 marL="276225" marR="258445" algn="just">
                        <a:lnSpc>
                          <a:spcPct val="118900"/>
                        </a:lnSpc>
                      </a:pPr>
                      <a:r>
                        <a:rPr sz="2600" dirty="0">
                          <a:latin typeface="Microsoft JhengHei UI"/>
                          <a:cs typeface="Microsoft JhengHei UI"/>
                        </a:rPr>
                        <a:t>服 务 原 语</a:t>
                      </a:r>
                      <a:endParaRPr sz="26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5EA"/>
                    </a:solidFill>
                  </a:tcPr>
                </a:tc>
                <a:tc>
                  <a:txBody>
                    <a:bodyPr/>
                    <a:lstStyle/>
                    <a:p>
                      <a:pPr marL="628650">
                        <a:lnSpc>
                          <a:spcPct val="100000"/>
                        </a:lnSpc>
                        <a:spcBef>
                          <a:spcPts val="2150"/>
                        </a:spcBef>
                      </a:pPr>
                      <a:r>
                        <a:rPr sz="2600" spc="30" dirty="0">
                          <a:latin typeface="Microsoft JhengHei UI"/>
                          <a:cs typeface="Microsoft JhengHei UI"/>
                        </a:rPr>
                        <a:t>类型</a:t>
                      </a:r>
                      <a:r>
                        <a:rPr sz="2600" spc="25" dirty="0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sz="2600" spc="25" dirty="0">
                          <a:latin typeface="Arial"/>
                          <a:cs typeface="Arial"/>
                        </a:rPr>
                        <a:t>ISO</a:t>
                      </a:r>
                      <a:r>
                        <a:rPr sz="2600" spc="25" dirty="0">
                          <a:latin typeface="Microsoft JhengHei UI"/>
                          <a:cs typeface="Microsoft JhengHei UI"/>
                        </a:rPr>
                        <a:t>）</a:t>
                      </a:r>
                      <a:endParaRPr sz="26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73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0870">
                        <a:lnSpc>
                          <a:spcPct val="100000"/>
                        </a:lnSpc>
                        <a:spcBef>
                          <a:spcPts val="2150"/>
                        </a:spcBef>
                      </a:pPr>
                      <a:r>
                        <a:rPr sz="2600" spc="30" dirty="0">
                          <a:latin typeface="Microsoft JhengHei UI"/>
                          <a:cs typeface="Microsoft JhengHei UI"/>
                        </a:rPr>
                        <a:t>实例</a:t>
                      </a:r>
                      <a:r>
                        <a:rPr sz="2600" spc="25" dirty="0"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sz="2600" spc="2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600" spc="30" dirty="0">
                          <a:latin typeface="Microsoft JhengHei UI"/>
                          <a:cs typeface="Microsoft JhengHei UI"/>
                        </a:rPr>
                        <a:t>通过电信公司打电话给</a:t>
                      </a:r>
                      <a:r>
                        <a:rPr sz="2600" spc="25" dirty="0">
                          <a:latin typeface="Arial"/>
                          <a:cs typeface="Arial"/>
                        </a:rPr>
                        <a:t>B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273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5EA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150"/>
                        </a:spcBef>
                      </a:pPr>
                      <a:r>
                        <a:rPr sz="2600" spc="30" dirty="0">
                          <a:latin typeface="Microsoft JhengHei UI"/>
                          <a:cs typeface="Microsoft JhengHei UI"/>
                        </a:rPr>
                        <a:t>请求</a:t>
                      </a:r>
                      <a:r>
                        <a:rPr sz="2600" spc="15" dirty="0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sz="2600" spc="15" dirty="0">
                          <a:latin typeface="Arial"/>
                          <a:cs typeface="Arial"/>
                        </a:rPr>
                        <a:t>Request</a:t>
                      </a:r>
                      <a:r>
                        <a:rPr sz="2600" spc="15" dirty="0">
                          <a:latin typeface="Microsoft JhengHei UI"/>
                          <a:cs typeface="Microsoft JhengHei UI"/>
                        </a:rPr>
                        <a:t>）</a:t>
                      </a:r>
                      <a:endParaRPr sz="26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73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150"/>
                        </a:spcBef>
                      </a:pPr>
                      <a:r>
                        <a:rPr sz="2600" spc="2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600" spc="25" dirty="0"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sz="2600" spc="30" dirty="0">
                          <a:latin typeface="Microsoft JhengHei UI"/>
                          <a:cs typeface="Microsoft JhengHei UI"/>
                        </a:rPr>
                        <a:t>拔号，向服务提供⽅电信公司发送</a:t>
                      </a:r>
                      <a:r>
                        <a:rPr sz="2600" spc="5" dirty="0">
                          <a:latin typeface="Arial"/>
                          <a:cs typeface="Arial"/>
                        </a:rPr>
                        <a:t>“</a:t>
                      </a:r>
                      <a:r>
                        <a:rPr sz="2600" spc="30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请求</a:t>
                      </a:r>
                      <a:r>
                        <a:rPr sz="2600" spc="5" dirty="0">
                          <a:latin typeface="Arial"/>
                          <a:cs typeface="Arial"/>
                        </a:rPr>
                        <a:t>”</a:t>
                      </a:r>
                      <a:r>
                        <a:rPr sz="2600" spc="30" dirty="0">
                          <a:latin typeface="Microsoft JhengHei UI"/>
                          <a:cs typeface="Microsoft JhengHei UI"/>
                        </a:rPr>
                        <a:t>原语</a:t>
                      </a:r>
                      <a:endParaRPr sz="26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73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5EA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150"/>
                        </a:spcBef>
                      </a:pPr>
                      <a:r>
                        <a:rPr sz="2600" spc="30" dirty="0">
                          <a:latin typeface="Microsoft JhengHei UI"/>
                          <a:cs typeface="Microsoft JhengHei UI"/>
                        </a:rPr>
                        <a:t>指示</a:t>
                      </a:r>
                      <a:r>
                        <a:rPr sz="2600" spc="10" dirty="0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sz="2600" spc="10" dirty="0">
                          <a:latin typeface="Arial"/>
                          <a:cs typeface="Arial"/>
                        </a:rPr>
                        <a:t>Indication</a:t>
                      </a:r>
                      <a:r>
                        <a:rPr sz="2600" spc="10" dirty="0">
                          <a:latin typeface="Microsoft JhengHei UI"/>
                          <a:cs typeface="Microsoft JhengHei UI"/>
                        </a:rPr>
                        <a:t>）</a:t>
                      </a:r>
                      <a:endParaRPr sz="26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73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150"/>
                        </a:spcBef>
                      </a:pPr>
                      <a:r>
                        <a:rPr sz="2600" spc="25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2600" spc="25" dirty="0"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sz="2600" spc="30" dirty="0">
                          <a:latin typeface="Microsoft JhengHei UI"/>
                          <a:cs typeface="Microsoft JhengHei UI"/>
                        </a:rPr>
                        <a:t>电话响了（显示对⽅电话号码），收到</a:t>
                      </a:r>
                      <a:r>
                        <a:rPr sz="2600" spc="5" dirty="0">
                          <a:latin typeface="Arial"/>
                          <a:cs typeface="Arial"/>
                        </a:rPr>
                        <a:t>“</a:t>
                      </a:r>
                      <a:r>
                        <a:rPr sz="2600" spc="30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指示</a:t>
                      </a:r>
                      <a:r>
                        <a:rPr sz="2600" spc="5" dirty="0">
                          <a:latin typeface="Arial"/>
                          <a:cs typeface="Arial"/>
                        </a:rPr>
                        <a:t>”</a:t>
                      </a:r>
                      <a:r>
                        <a:rPr sz="2600" spc="30" dirty="0">
                          <a:latin typeface="Microsoft JhengHei UI"/>
                          <a:cs typeface="Microsoft JhengHei UI"/>
                        </a:rPr>
                        <a:t>原语</a:t>
                      </a:r>
                      <a:endParaRPr sz="26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73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5EA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150"/>
                        </a:spcBef>
                      </a:pPr>
                      <a:r>
                        <a:rPr sz="2600" spc="30" dirty="0">
                          <a:latin typeface="Microsoft JhengHei UI"/>
                          <a:cs typeface="Microsoft JhengHei UI"/>
                        </a:rPr>
                        <a:t>响应</a:t>
                      </a:r>
                      <a:r>
                        <a:rPr sz="2600" spc="15" dirty="0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sz="2600" spc="15" dirty="0">
                          <a:latin typeface="Arial"/>
                          <a:cs typeface="Arial"/>
                        </a:rPr>
                        <a:t>Response</a:t>
                      </a:r>
                      <a:r>
                        <a:rPr sz="2600" spc="15" dirty="0">
                          <a:latin typeface="Microsoft JhengHei UI"/>
                          <a:cs typeface="Microsoft JhengHei UI"/>
                        </a:rPr>
                        <a:t>）</a:t>
                      </a:r>
                      <a:endParaRPr sz="26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73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150"/>
                        </a:spcBef>
                      </a:pPr>
                      <a:r>
                        <a:rPr sz="2600" spc="25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2600" spc="25" dirty="0"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sz="2600" spc="30" dirty="0">
                          <a:latin typeface="Microsoft JhengHei UI"/>
                          <a:cs typeface="Microsoft JhengHei UI"/>
                        </a:rPr>
                        <a:t>摘机（拿起电话），发送</a:t>
                      </a:r>
                      <a:r>
                        <a:rPr sz="2600" spc="5" dirty="0">
                          <a:latin typeface="Arial"/>
                          <a:cs typeface="Arial"/>
                        </a:rPr>
                        <a:t>“</a:t>
                      </a:r>
                      <a:r>
                        <a:rPr sz="2600" spc="30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响应</a:t>
                      </a:r>
                      <a:r>
                        <a:rPr sz="2600" spc="5" dirty="0">
                          <a:latin typeface="Arial"/>
                          <a:cs typeface="Arial"/>
                        </a:rPr>
                        <a:t>”</a:t>
                      </a:r>
                      <a:r>
                        <a:rPr sz="2600" spc="30" dirty="0">
                          <a:latin typeface="Microsoft JhengHei UI"/>
                          <a:cs typeface="Microsoft JhengHei UI"/>
                        </a:rPr>
                        <a:t>原语</a:t>
                      </a:r>
                      <a:endParaRPr sz="26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73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5EA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150"/>
                        </a:spcBef>
                      </a:pPr>
                      <a:r>
                        <a:rPr sz="2600" spc="30" dirty="0">
                          <a:latin typeface="Microsoft JhengHei UI"/>
                          <a:cs typeface="Microsoft JhengHei UI"/>
                        </a:rPr>
                        <a:t>确认</a:t>
                      </a:r>
                      <a:r>
                        <a:rPr sz="2600" spc="15" dirty="0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sz="2600" spc="15" dirty="0">
                          <a:latin typeface="Arial"/>
                          <a:cs typeface="Arial"/>
                        </a:rPr>
                        <a:t>Confirm</a:t>
                      </a:r>
                      <a:r>
                        <a:rPr sz="2600" spc="15" dirty="0">
                          <a:latin typeface="Microsoft JhengHei UI"/>
                          <a:cs typeface="Microsoft JhengHei UI"/>
                        </a:rPr>
                        <a:t>）</a:t>
                      </a:r>
                      <a:endParaRPr sz="26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73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150"/>
                        </a:spcBef>
                      </a:pPr>
                      <a:r>
                        <a:rPr sz="2600" spc="2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600" spc="25" dirty="0"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sz="2600" spc="30" dirty="0">
                          <a:latin typeface="Microsoft JhengHei UI"/>
                          <a:cs typeface="Microsoft JhengHei UI"/>
                        </a:rPr>
                        <a:t>收到</a:t>
                      </a:r>
                      <a:r>
                        <a:rPr sz="2600" spc="5" dirty="0">
                          <a:latin typeface="Arial"/>
                          <a:cs typeface="Arial"/>
                        </a:rPr>
                        <a:t>“</a:t>
                      </a:r>
                      <a:r>
                        <a:rPr sz="2600" spc="30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确认</a:t>
                      </a:r>
                      <a:r>
                        <a:rPr sz="2600" spc="5" dirty="0">
                          <a:latin typeface="Arial"/>
                          <a:cs typeface="Arial"/>
                        </a:rPr>
                        <a:t>”</a:t>
                      </a:r>
                      <a:r>
                        <a:rPr sz="2600" spc="30" dirty="0">
                          <a:latin typeface="Microsoft JhengHei UI"/>
                          <a:cs typeface="Microsoft JhengHei UI"/>
                        </a:rPr>
                        <a:t>原语（服务提供⽅发送）</a:t>
                      </a:r>
                      <a:endParaRPr sz="26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73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843156" y="714607"/>
            <a:ext cx="241808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服务原语</a:t>
            </a:r>
          </a:p>
        </p:txBody>
      </p:sp>
      <p:sp>
        <p:nvSpPr>
          <p:cNvPr id="11" name="object 11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69077" y="2690343"/>
            <a:ext cx="4121150" cy="58731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五层体系结构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sz="3600" spc="5" dirty="0">
                <a:latin typeface="Arial"/>
                <a:cs typeface="Arial"/>
              </a:rPr>
              <a:t>T</a:t>
            </a:r>
            <a:r>
              <a:rPr sz="3600" spc="10" dirty="0">
                <a:latin typeface="Arial"/>
                <a:cs typeface="Arial"/>
              </a:rPr>
              <a:t>CP</a:t>
            </a:r>
            <a:r>
              <a:rPr sz="3600" dirty="0">
                <a:latin typeface="Arial"/>
                <a:cs typeface="Arial"/>
              </a:rPr>
              <a:t>/I</a:t>
            </a:r>
            <a:r>
              <a:rPr sz="3600" spc="10" dirty="0">
                <a:latin typeface="Arial"/>
                <a:cs typeface="Arial"/>
              </a:rPr>
              <a:t>P</a:t>
            </a:r>
            <a:r>
              <a:rPr sz="3600" spc="25" dirty="0">
                <a:latin typeface="Microsoft JhengHei UI"/>
                <a:cs typeface="Microsoft JhengHei UI"/>
              </a:rPr>
              <a:t>的发展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协议封装的概念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⼏个概念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协议的复杂性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四层体系结构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549325" cy="4740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753975" cy="3945254"/>
          </a:xfrm>
          <a:custGeom>
            <a:avLst/>
            <a:gdLst/>
            <a:ahLst/>
            <a:cxnLst/>
            <a:rect l="l" t="t" r="r" b="b"/>
            <a:pathLst>
              <a:path w="12753975" h="3945254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3688414"/>
                </a:lnTo>
                <a:lnTo>
                  <a:pt x="196" y="3739412"/>
                </a:lnTo>
                <a:lnTo>
                  <a:pt x="1569" y="3780539"/>
                </a:lnTo>
                <a:lnTo>
                  <a:pt x="12558" y="3838823"/>
                </a:lnTo>
                <a:lnTo>
                  <a:pt x="48870" y="3895821"/>
                </a:lnTo>
                <a:lnTo>
                  <a:pt x="105869" y="3932133"/>
                </a:lnTo>
                <a:lnTo>
                  <a:pt x="164152" y="3943122"/>
                </a:lnTo>
                <a:lnTo>
                  <a:pt x="205280" y="3944496"/>
                </a:lnTo>
                <a:lnTo>
                  <a:pt x="256278" y="3944692"/>
                </a:lnTo>
                <a:lnTo>
                  <a:pt x="12497263" y="3944692"/>
                </a:lnTo>
                <a:lnTo>
                  <a:pt x="12548259" y="3944496"/>
                </a:lnTo>
                <a:lnTo>
                  <a:pt x="12589384" y="3943122"/>
                </a:lnTo>
                <a:lnTo>
                  <a:pt x="12647667" y="3932133"/>
                </a:lnTo>
                <a:lnTo>
                  <a:pt x="12704668" y="3895821"/>
                </a:lnTo>
                <a:lnTo>
                  <a:pt x="12740983" y="3838823"/>
                </a:lnTo>
                <a:lnTo>
                  <a:pt x="12751969" y="3780539"/>
                </a:lnTo>
                <a:lnTo>
                  <a:pt x="12753342" y="3739412"/>
                </a:lnTo>
                <a:lnTo>
                  <a:pt x="12753538" y="3688414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753975" cy="3945254"/>
          </a:xfrm>
          <a:custGeom>
            <a:avLst/>
            <a:gdLst/>
            <a:ahLst/>
            <a:cxnLst/>
            <a:rect l="l" t="t" r="r" b="b"/>
            <a:pathLst>
              <a:path w="12753975" h="3945254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3688414"/>
                </a:lnTo>
                <a:lnTo>
                  <a:pt x="12753342" y="3739412"/>
                </a:lnTo>
                <a:lnTo>
                  <a:pt x="12751969" y="3780539"/>
                </a:lnTo>
                <a:lnTo>
                  <a:pt x="12740983" y="3838823"/>
                </a:lnTo>
                <a:lnTo>
                  <a:pt x="12704668" y="3895821"/>
                </a:lnTo>
                <a:lnTo>
                  <a:pt x="12647667" y="3932133"/>
                </a:lnTo>
                <a:lnTo>
                  <a:pt x="12589384" y="3943122"/>
                </a:lnTo>
                <a:lnTo>
                  <a:pt x="12548259" y="3944496"/>
                </a:lnTo>
                <a:lnTo>
                  <a:pt x="12497263" y="3944692"/>
                </a:lnTo>
                <a:lnTo>
                  <a:pt x="256278" y="3944692"/>
                </a:lnTo>
                <a:lnTo>
                  <a:pt x="205280" y="3944496"/>
                </a:lnTo>
                <a:lnTo>
                  <a:pt x="164152" y="3943122"/>
                </a:lnTo>
                <a:lnTo>
                  <a:pt x="105869" y="3932133"/>
                </a:lnTo>
                <a:lnTo>
                  <a:pt x="48870" y="3895821"/>
                </a:lnTo>
                <a:lnTo>
                  <a:pt x="12558" y="3838823"/>
                </a:lnTo>
                <a:lnTo>
                  <a:pt x="1569" y="3780539"/>
                </a:lnTo>
                <a:lnTo>
                  <a:pt x="196" y="3739412"/>
                </a:lnTo>
                <a:lnTo>
                  <a:pt x="0" y="3688414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86351" y="7252038"/>
            <a:ext cx="0" cy="746760"/>
          </a:xfrm>
          <a:custGeom>
            <a:avLst/>
            <a:gdLst/>
            <a:ahLst/>
            <a:cxnLst/>
            <a:rect l="l" t="t" r="r" b="b"/>
            <a:pathLst>
              <a:path h="746759">
                <a:moveTo>
                  <a:pt x="0" y="0"/>
                </a:moveTo>
                <a:lnTo>
                  <a:pt x="0" y="746246"/>
                </a:lnTo>
              </a:path>
            </a:pathLst>
          </a:custGeom>
          <a:ln w="31412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17243" y="7982578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27119" y="7252038"/>
            <a:ext cx="0" cy="746760"/>
          </a:xfrm>
          <a:custGeom>
            <a:avLst/>
            <a:gdLst/>
            <a:ahLst/>
            <a:cxnLst/>
            <a:rect l="l" t="t" r="r" b="b"/>
            <a:pathLst>
              <a:path h="746759">
                <a:moveTo>
                  <a:pt x="0" y="0"/>
                </a:moveTo>
                <a:lnTo>
                  <a:pt x="0" y="746246"/>
                </a:lnTo>
              </a:path>
            </a:pathLst>
          </a:custGeom>
          <a:ln w="31412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58011" y="7982578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61692" y="2647236"/>
            <a:ext cx="163195" cy="16052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-280" dirty="0">
                <a:latin typeface="Lucida Sans"/>
                <a:cs typeface="Lucida Sans"/>
              </a:rPr>
              <a:t>•</a:t>
            </a:r>
            <a:endParaRPr sz="215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sz="2150" spc="-280" dirty="0">
                <a:latin typeface="Lucida Sans"/>
                <a:cs typeface="Lucida Sans"/>
              </a:rPr>
              <a:t>•</a:t>
            </a:r>
            <a:endParaRPr sz="215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2150" spc="-280" dirty="0">
                <a:latin typeface="Lucida Sans"/>
                <a:cs typeface="Lucida Sans"/>
              </a:rPr>
              <a:t>•</a:t>
            </a:r>
            <a:endParaRPr sz="2150"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54350" y="2407563"/>
            <a:ext cx="10358755" cy="1906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4400"/>
              </a:lnSpc>
              <a:spcBef>
                <a:spcPts val="9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同⼀系统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相邻两层</a:t>
            </a:r>
            <a:r>
              <a:rPr sz="2850" spc="80" dirty="0">
                <a:latin typeface="Microsoft JhengHei UI"/>
                <a:cs typeface="Microsoft JhengHei UI"/>
              </a:rPr>
              <a:t>的实体进⾏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交互的地⽅</a:t>
            </a:r>
            <a:r>
              <a:rPr sz="2850" spc="80" dirty="0">
                <a:latin typeface="Microsoft JhengHei UI"/>
                <a:cs typeface="Microsoft JhengHei UI"/>
              </a:rPr>
              <a:t>，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称为服务访问点</a:t>
            </a:r>
            <a:r>
              <a:rPr sz="2850" spc="30" dirty="0">
                <a:latin typeface="Microsoft JhengHei UI"/>
                <a:cs typeface="Microsoft JhengHei UI"/>
              </a:rPr>
              <a:t>。 </a:t>
            </a:r>
            <a:r>
              <a:rPr sz="2850" spc="100" dirty="0">
                <a:latin typeface="Lucida Sans"/>
                <a:cs typeface="Lucida Sans"/>
              </a:rPr>
              <a:t>SAP</a:t>
            </a:r>
            <a:r>
              <a:rPr sz="2850" spc="80" dirty="0">
                <a:latin typeface="Microsoft JhengHei UI"/>
                <a:cs typeface="Microsoft JhengHei UI"/>
              </a:rPr>
              <a:t>是⼀个抽象的概念，是⼀个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逻辑接⼝</a:t>
            </a:r>
            <a:r>
              <a:rPr sz="2850" spc="30" dirty="0">
                <a:latin typeface="Microsoft JhengHei UI"/>
                <a:cs typeface="Microsoft JhengHei UI"/>
              </a:rPr>
              <a:t>（下层服务的⼊⼝）。 </a:t>
            </a:r>
            <a:r>
              <a:rPr sz="2850" spc="80" dirty="0">
                <a:latin typeface="Microsoft JhengHei UI"/>
                <a:cs typeface="Microsoft JhengHei UI"/>
              </a:rPr>
              <a:t>服务访问点规定了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上层如何调⽤下层提供的服务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75818" y="4512402"/>
            <a:ext cx="163195" cy="97155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-280" dirty="0">
                <a:latin typeface="Lucida Sans"/>
                <a:cs typeface="Lucida Sans"/>
              </a:rPr>
              <a:t>•</a:t>
            </a:r>
            <a:endParaRPr sz="215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2150" spc="-280" dirty="0">
                <a:latin typeface="Lucida Sans"/>
                <a:cs typeface="Lucida Sans"/>
              </a:rPr>
              <a:t>•</a:t>
            </a:r>
            <a:endParaRPr sz="2150">
              <a:latin typeface="Lucida Sans"/>
              <a:cs typeface="Lucida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68476" y="4288926"/>
            <a:ext cx="2268855" cy="1257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服务的名字？ 参数是什么？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58564" y="6854832"/>
            <a:ext cx="4502480" cy="868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58564" y="8298439"/>
            <a:ext cx="2256155" cy="869315"/>
          </a:xfrm>
          <a:custGeom>
            <a:avLst/>
            <a:gdLst/>
            <a:ahLst/>
            <a:cxnLst/>
            <a:rect l="l" t="t" r="r" b="b"/>
            <a:pathLst>
              <a:path w="2256154" h="869315">
                <a:moveTo>
                  <a:pt x="0" y="868756"/>
                </a:moveTo>
                <a:lnTo>
                  <a:pt x="2255576" y="868756"/>
                </a:lnTo>
                <a:lnTo>
                  <a:pt x="2255576" y="0"/>
                </a:lnTo>
                <a:lnTo>
                  <a:pt x="0" y="0"/>
                </a:lnTo>
                <a:lnTo>
                  <a:pt x="0" y="868756"/>
                </a:lnTo>
                <a:close/>
              </a:path>
            </a:pathLst>
          </a:custGeom>
          <a:solidFill>
            <a:srgbClr val="5883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09802" y="8298439"/>
            <a:ext cx="2256155" cy="869315"/>
          </a:xfrm>
          <a:custGeom>
            <a:avLst/>
            <a:gdLst/>
            <a:ahLst/>
            <a:cxnLst/>
            <a:rect l="l" t="t" r="r" b="b"/>
            <a:pathLst>
              <a:path w="2256154" h="869315">
                <a:moveTo>
                  <a:pt x="0" y="868756"/>
                </a:moveTo>
                <a:lnTo>
                  <a:pt x="2255576" y="868756"/>
                </a:lnTo>
                <a:lnTo>
                  <a:pt x="2255576" y="0"/>
                </a:lnTo>
                <a:lnTo>
                  <a:pt x="0" y="0"/>
                </a:lnTo>
                <a:lnTo>
                  <a:pt x="0" y="868756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58564" y="9116184"/>
            <a:ext cx="4502480" cy="868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358564" y="8481807"/>
            <a:ext cx="4507230" cy="1283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135"/>
              </a:spcBef>
              <a:tabLst>
                <a:tab pos="2258060" algn="l"/>
              </a:tabLst>
            </a:pPr>
            <a:r>
              <a:rPr sz="2850" spc="80" dirty="0">
                <a:solidFill>
                  <a:srgbClr val="FFFFFF"/>
                </a:solidFill>
                <a:latin typeface="Microsoft JhengHei UI"/>
                <a:cs typeface="Microsoft JhengHei UI"/>
              </a:rPr>
              <a:t>员⼯信</a:t>
            </a:r>
            <a:r>
              <a:rPr sz="2850" spc="30" dirty="0">
                <a:solidFill>
                  <a:srgbClr val="FFFFFF"/>
                </a:solidFill>
                <a:latin typeface="Microsoft JhengHei UI"/>
                <a:cs typeface="Microsoft JhengHei UI"/>
              </a:rPr>
              <a:t>息	</a:t>
            </a:r>
            <a:r>
              <a:rPr sz="2850" spc="80" dirty="0">
                <a:solidFill>
                  <a:srgbClr val="FFFFFF"/>
                </a:solidFill>
                <a:latin typeface="Microsoft JhengHei UI"/>
                <a:cs typeface="Microsoft JhengHei UI"/>
              </a:rPr>
              <a:t>⼯资信息</a:t>
            </a:r>
            <a:endParaRPr sz="2850">
              <a:latin typeface="Microsoft JhengHei UI"/>
              <a:cs typeface="Microsoft JhengHei UI"/>
            </a:endParaRPr>
          </a:p>
          <a:p>
            <a:pPr marL="2540" algn="ctr">
              <a:lnSpc>
                <a:spcPct val="100000"/>
              </a:lnSpc>
              <a:spcBef>
                <a:spcPts val="3020"/>
              </a:spcBef>
            </a:pPr>
            <a:r>
              <a:rPr sz="2850" spc="80" dirty="0">
                <a:solidFill>
                  <a:srgbClr val="FFFFFF"/>
                </a:solidFill>
                <a:latin typeface="Microsoft JhengHei UI"/>
                <a:cs typeface="Microsoft JhengHei UI"/>
              </a:rPr>
              <a:t>⼈事部⻔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331129" y="8116875"/>
            <a:ext cx="310515" cy="310515"/>
          </a:xfrm>
          <a:custGeom>
            <a:avLst/>
            <a:gdLst/>
            <a:ahLst/>
            <a:cxnLst/>
            <a:rect l="l" t="t" r="r" b="b"/>
            <a:pathLst>
              <a:path w="310515" h="310515">
                <a:moveTo>
                  <a:pt x="179264" y="0"/>
                </a:moveTo>
                <a:lnTo>
                  <a:pt x="131181" y="0"/>
                </a:lnTo>
                <a:lnTo>
                  <a:pt x="84928" y="14720"/>
                </a:lnTo>
                <a:lnTo>
                  <a:pt x="44162" y="44162"/>
                </a:lnTo>
                <a:lnTo>
                  <a:pt x="14720" y="84928"/>
                </a:lnTo>
                <a:lnTo>
                  <a:pt x="0" y="131181"/>
                </a:lnTo>
                <a:lnTo>
                  <a:pt x="0" y="179264"/>
                </a:lnTo>
                <a:lnTo>
                  <a:pt x="14720" y="225518"/>
                </a:lnTo>
                <a:lnTo>
                  <a:pt x="44162" y="266283"/>
                </a:lnTo>
                <a:lnTo>
                  <a:pt x="84928" y="295725"/>
                </a:lnTo>
                <a:lnTo>
                  <a:pt x="131181" y="310446"/>
                </a:lnTo>
                <a:lnTo>
                  <a:pt x="179264" y="310446"/>
                </a:lnTo>
                <a:lnTo>
                  <a:pt x="225517" y="295725"/>
                </a:lnTo>
                <a:lnTo>
                  <a:pt x="266283" y="266283"/>
                </a:lnTo>
                <a:lnTo>
                  <a:pt x="295725" y="225518"/>
                </a:lnTo>
                <a:lnTo>
                  <a:pt x="310446" y="179264"/>
                </a:lnTo>
                <a:lnTo>
                  <a:pt x="310446" y="131181"/>
                </a:lnTo>
                <a:lnTo>
                  <a:pt x="295725" y="84928"/>
                </a:lnTo>
                <a:lnTo>
                  <a:pt x="266283" y="44162"/>
                </a:lnTo>
                <a:lnTo>
                  <a:pt x="225517" y="14720"/>
                </a:lnTo>
                <a:lnTo>
                  <a:pt x="1792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31128" y="8116875"/>
            <a:ext cx="310515" cy="310515"/>
          </a:xfrm>
          <a:custGeom>
            <a:avLst/>
            <a:gdLst/>
            <a:ahLst/>
            <a:cxnLst/>
            <a:rect l="l" t="t" r="r" b="b"/>
            <a:pathLst>
              <a:path w="310515" h="310515">
                <a:moveTo>
                  <a:pt x="266283" y="44162"/>
                </a:moveTo>
                <a:lnTo>
                  <a:pt x="295725" y="84928"/>
                </a:lnTo>
                <a:lnTo>
                  <a:pt x="310446" y="131181"/>
                </a:lnTo>
                <a:lnTo>
                  <a:pt x="310446" y="179264"/>
                </a:lnTo>
                <a:lnTo>
                  <a:pt x="295725" y="225518"/>
                </a:lnTo>
                <a:lnTo>
                  <a:pt x="266283" y="266283"/>
                </a:lnTo>
                <a:lnTo>
                  <a:pt x="225518" y="295725"/>
                </a:lnTo>
                <a:lnTo>
                  <a:pt x="179264" y="310446"/>
                </a:lnTo>
                <a:lnTo>
                  <a:pt x="131181" y="310446"/>
                </a:lnTo>
                <a:lnTo>
                  <a:pt x="84928" y="295725"/>
                </a:lnTo>
                <a:lnTo>
                  <a:pt x="44162" y="266283"/>
                </a:lnTo>
                <a:lnTo>
                  <a:pt x="14720" y="225518"/>
                </a:lnTo>
                <a:lnTo>
                  <a:pt x="0" y="179264"/>
                </a:lnTo>
                <a:lnTo>
                  <a:pt x="0" y="131181"/>
                </a:lnTo>
                <a:lnTo>
                  <a:pt x="14720" y="84928"/>
                </a:lnTo>
                <a:lnTo>
                  <a:pt x="44162" y="44162"/>
                </a:lnTo>
                <a:lnTo>
                  <a:pt x="84928" y="14720"/>
                </a:lnTo>
                <a:lnTo>
                  <a:pt x="131181" y="0"/>
                </a:lnTo>
                <a:lnTo>
                  <a:pt x="179264" y="0"/>
                </a:lnTo>
                <a:lnTo>
                  <a:pt x="225518" y="14720"/>
                </a:lnTo>
                <a:lnTo>
                  <a:pt x="266283" y="44162"/>
                </a:lnTo>
                <a:close/>
              </a:path>
            </a:pathLst>
          </a:custGeom>
          <a:ln w="20941">
            <a:solidFill>
              <a:srgbClr val="5B58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71901" y="8116875"/>
            <a:ext cx="310515" cy="310515"/>
          </a:xfrm>
          <a:custGeom>
            <a:avLst/>
            <a:gdLst/>
            <a:ahLst/>
            <a:cxnLst/>
            <a:rect l="l" t="t" r="r" b="b"/>
            <a:pathLst>
              <a:path w="310515" h="310515">
                <a:moveTo>
                  <a:pt x="179263" y="0"/>
                </a:moveTo>
                <a:lnTo>
                  <a:pt x="131182" y="0"/>
                </a:lnTo>
                <a:lnTo>
                  <a:pt x="84929" y="14720"/>
                </a:lnTo>
                <a:lnTo>
                  <a:pt x="44163" y="44162"/>
                </a:lnTo>
                <a:lnTo>
                  <a:pt x="14721" y="84928"/>
                </a:lnTo>
                <a:lnTo>
                  <a:pt x="0" y="131181"/>
                </a:lnTo>
                <a:lnTo>
                  <a:pt x="0" y="179264"/>
                </a:lnTo>
                <a:lnTo>
                  <a:pt x="14721" y="225518"/>
                </a:lnTo>
                <a:lnTo>
                  <a:pt x="44163" y="266283"/>
                </a:lnTo>
                <a:lnTo>
                  <a:pt x="84929" y="295725"/>
                </a:lnTo>
                <a:lnTo>
                  <a:pt x="131182" y="310446"/>
                </a:lnTo>
                <a:lnTo>
                  <a:pt x="179263" y="310446"/>
                </a:lnTo>
                <a:lnTo>
                  <a:pt x="225516" y="295725"/>
                </a:lnTo>
                <a:lnTo>
                  <a:pt x="266282" y="266283"/>
                </a:lnTo>
                <a:lnTo>
                  <a:pt x="295725" y="225518"/>
                </a:lnTo>
                <a:lnTo>
                  <a:pt x="310446" y="179264"/>
                </a:lnTo>
                <a:lnTo>
                  <a:pt x="310446" y="131181"/>
                </a:lnTo>
                <a:lnTo>
                  <a:pt x="295725" y="84928"/>
                </a:lnTo>
                <a:lnTo>
                  <a:pt x="266282" y="44162"/>
                </a:lnTo>
                <a:lnTo>
                  <a:pt x="225516" y="14720"/>
                </a:lnTo>
                <a:lnTo>
                  <a:pt x="179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71895" y="8116875"/>
            <a:ext cx="310515" cy="310515"/>
          </a:xfrm>
          <a:custGeom>
            <a:avLst/>
            <a:gdLst/>
            <a:ahLst/>
            <a:cxnLst/>
            <a:rect l="l" t="t" r="r" b="b"/>
            <a:pathLst>
              <a:path w="310515" h="310515">
                <a:moveTo>
                  <a:pt x="266283" y="44162"/>
                </a:moveTo>
                <a:lnTo>
                  <a:pt x="295725" y="84928"/>
                </a:lnTo>
                <a:lnTo>
                  <a:pt x="310446" y="131181"/>
                </a:lnTo>
                <a:lnTo>
                  <a:pt x="310446" y="179264"/>
                </a:lnTo>
                <a:lnTo>
                  <a:pt x="295725" y="225518"/>
                </a:lnTo>
                <a:lnTo>
                  <a:pt x="266283" y="266283"/>
                </a:lnTo>
                <a:lnTo>
                  <a:pt x="225518" y="295725"/>
                </a:lnTo>
                <a:lnTo>
                  <a:pt x="179264" y="310446"/>
                </a:lnTo>
                <a:lnTo>
                  <a:pt x="131181" y="310446"/>
                </a:lnTo>
                <a:lnTo>
                  <a:pt x="84928" y="295725"/>
                </a:lnTo>
                <a:lnTo>
                  <a:pt x="44162" y="266283"/>
                </a:lnTo>
                <a:lnTo>
                  <a:pt x="14720" y="225518"/>
                </a:lnTo>
                <a:lnTo>
                  <a:pt x="0" y="179264"/>
                </a:lnTo>
                <a:lnTo>
                  <a:pt x="0" y="131181"/>
                </a:lnTo>
                <a:lnTo>
                  <a:pt x="14720" y="84928"/>
                </a:lnTo>
                <a:lnTo>
                  <a:pt x="44162" y="44162"/>
                </a:lnTo>
                <a:lnTo>
                  <a:pt x="84928" y="14720"/>
                </a:lnTo>
                <a:lnTo>
                  <a:pt x="131181" y="0"/>
                </a:lnTo>
                <a:lnTo>
                  <a:pt x="179264" y="0"/>
                </a:lnTo>
                <a:lnTo>
                  <a:pt x="225518" y="14720"/>
                </a:lnTo>
                <a:lnTo>
                  <a:pt x="266283" y="44162"/>
                </a:lnTo>
                <a:close/>
              </a:path>
            </a:pathLst>
          </a:custGeom>
          <a:ln w="20941">
            <a:solidFill>
              <a:srgbClr val="5B58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312571" y="714607"/>
            <a:ext cx="1147953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服务访问点</a:t>
            </a:r>
            <a:r>
              <a:rPr spc="114" dirty="0">
                <a:latin typeface="Lucida Sans"/>
                <a:cs typeface="Lucida Sans"/>
              </a:rPr>
              <a:t>SAP</a:t>
            </a:r>
            <a:r>
              <a:rPr spc="35" dirty="0">
                <a:latin typeface="Lucida Sans"/>
                <a:cs typeface="Lucida Sans"/>
              </a:rPr>
              <a:t> </a:t>
            </a:r>
            <a:r>
              <a:rPr spc="55" dirty="0">
                <a:latin typeface="Lucida Sans"/>
                <a:cs typeface="Lucida Sans"/>
              </a:rPr>
              <a:t>(SERVICE</a:t>
            </a:r>
            <a:r>
              <a:rPr spc="35" dirty="0">
                <a:latin typeface="Lucida Sans"/>
                <a:cs typeface="Lucida Sans"/>
              </a:rPr>
              <a:t> </a:t>
            </a:r>
            <a:r>
              <a:rPr spc="155" dirty="0">
                <a:latin typeface="Lucida Sans"/>
                <a:cs typeface="Lucida Sans"/>
              </a:rPr>
              <a:t>ACCESS</a:t>
            </a:r>
            <a:r>
              <a:rPr spc="35" dirty="0">
                <a:latin typeface="Lucida Sans"/>
                <a:cs typeface="Lucida Sans"/>
              </a:rPr>
              <a:t> </a:t>
            </a:r>
            <a:r>
              <a:rPr spc="65" dirty="0">
                <a:latin typeface="Lucida Sans"/>
                <a:cs typeface="Lucida Sans"/>
              </a:rPr>
              <a:t>POINT)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169077" y="2690343"/>
            <a:ext cx="4121150" cy="58731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五层体系结构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sz="3600" spc="5" dirty="0">
                <a:latin typeface="Arial"/>
                <a:cs typeface="Arial"/>
              </a:rPr>
              <a:t>T</a:t>
            </a:r>
            <a:r>
              <a:rPr sz="3600" spc="10" dirty="0">
                <a:latin typeface="Arial"/>
                <a:cs typeface="Arial"/>
              </a:rPr>
              <a:t>CP</a:t>
            </a:r>
            <a:r>
              <a:rPr sz="3600" dirty="0">
                <a:latin typeface="Arial"/>
                <a:cs typeface="Arial"/>
              </a:rPr>
              <a:t>/I</a:t>
            </a:r>
            <a:r>
              <a:rPr sz="3600" spc="10" dirty="0">
                <a:latin typeface="Arial"/>
                <a:cs typeface="Arial"/>
              </a:rPr>
              <a:t>P</a:t>
            </a:r>
            <a:r>
              <a:rPr sz="3600" spc="25" dirty="0">
                <a:latin typeface="Microsoft JhengHei UI"/>
                <a:cs typeface="Microsoft JhengHei UI"/>
              </a:rPr>
              <a:t>的发展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协议封装的概念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⼏个概念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协议的复杂性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四层体系结构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343627" y="6687337"/>
            <a:ext cx="1968578" cy="3388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549325" cy="4542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753975" cy="3747770"/>
          </a:xfrm>
          <a:custGeom>
            <a:avLst/>
            <a:gdLst/>
            <a:ahLst/>
            <a:cxnLst/>
            <a:rect l="l" t="t" r="r" b="b"/>
            <a:pathLst>
              <a:path w="12753975" h="3747770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3490912"/>
                </a:lnTo>
                <a:lnTo>
                  <a:pt x="196" y="3541911"/>
                </a:lnTo>
                <a:lnTo>
                  <a:pt x="1569" y="3583038"/>
                </a:lnTo>
                <a:lnTo>
                  <a:pt x="12558" y="3641322"/>
                </a:lnTo>
                <a:lnTo>
                  <a:pt x="48870" y="3698320"/>
                </a:lnTo>
                <a:lnTo>
                  <a:pt x="105869" y="3734632"/>
                </a:lnTo>
                <a:lnTo>
                  <a:pt x="164152" y="3745621"/>
                </a:lnTo>
                <a:lnTo>
                  <a:pt x="205280" y="3746995"/>
                </a:lnTo>
                <a:lnTo>
                  <a:pt x="256278" y="3747191"/>
                </a:lnTo>
                <a:lnTo>
                  <a:pt x="12497263" y="3747191"/>
                </a:lnTo>
                <a:lnTo>
                  <a:pt x="12548259" y="3746995"/>
                </a:lnTo>
                <a:lnTo>
                  <a:pt x="12589384" y="3745621"/>
                </a:lnTo>
                <a:lnTo>
                  <a:pt x="12647667" y="3734632"/>
                </a:lnTo>
                <a:lnTo>
                  <a:pt x="12704668" y="3698320"/>
                </a:lnTo>
                <a:lnTo>
                  <a:pt x="12740983" y="3641322"/>
                </a:lnTo>
                <a:lnTo>
                  <a:pt x="12751969" y="3583038"/>
                </a:lnTo>
                <a:lnTo>
                  <a:pt x="12753342" y="3541911"/>
                </a:lnTo>
                <a:lnTo>
                  <a:pt x="12753538" y="3490912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753975" cy="3747770"/>
          </a:xfrm>
          <a:custGeom>
            <a:avLst/>
            <a:gdLst/>
            <a:ahLst/>
            <a:cxnLst/>
            <a:rect l="l" t="t" r="r" b="b"/>
            <a:pathLst>
              <a:path w="12753975" h="3747770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3490912"/>
                </a:lnTo>
                <a:lnTo>
                  <a:pt x="12753342" y="3541911"/>
                </a:lnTo>
                <a:lnTo>
                  <a:pt x="12751969" y="3583038"/>
                </a:lnTo>
                <a:lnTo>
                  <a:pt x="12740983" y="3641322"/>
                </a:lnTo>
                <a:lnTo>
                  <a:pt x="12704668" y="3698320"/>
                </a:lnTo>
                <a:lnTo>
                  <a:pt x="12647667" y="3734632"/>
                </a:lnTo>
                <a:lnTo>
                  <a:pt x="12589384" y="3745621"/>
                </a:lnTo>
                <a:lnTo>
                  <a:pt x="12548259" y="3746995"/>
                </a:lnTo>
                <a:lnTo>
                  <a:pt x="12497263" y="3747191"/>
                </a:lnTo>
                <a:lnTo>
                  <a:pt x="256278" y="3747191"/>
                </a:lnTo>
                <a:lnTo>
                  <a:pt x="205280" y="3746995"/>
                </a:lnTo>
                <a:lnTo>
                  <a:pt x="164152" y="3745621"/>
                </a:lnTo>
                <a:lnTo>
                  <a:pt x="105869" y="3734632"/>
                </a:lnTo>
                <a:lnTo>
                  <a:pt x="48870" y="3698320"/>
                </a:lnTo>
                <a:lnTo>
                  <a:pt x="12558" y="3641322"/>
                </a:lnTo>
                <a:lnTo>
                  <a:pt x="1569" y="3583038"/>
                </a:lnTo>
                <a:lnTo>
                  <a:pt x="196" y="3541911"/>
                </a:lnTo>
                <a:lnTo>
                  <a:pt x="0" y="3490912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61692" y="2534500"/>
            <a:ext cx="140970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spc="-229" dirty="0">
                <a:latin typeface="Lucida Sans"/>
                <a:cs typeface="Lucida Sans"/>
              </a:rPr>
              <a:t>•</a:t>
            </a:r>
            <a:endParaRPr sz="18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61692" y="4108813"/>
            <a:ext cx="140970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spc="-229" dirty="0">
                <a:latin typeface="Lucida Sans"/>
                <a:cs typeface="Lucida Sans"/>
              </a:rPr>
              <a:t>•</a:t>
            </a:r>
            <a:endParaRPr sz="180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91524" y="2335605"/>
            <a:ext cx="11137900" cy="317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3030">
              <a:lnSpc>
                <a:spcPct val="143500"/>
              </a:lnSpc>
              <a:spcBef>
                <a:spcPts val="95"/>
              </a:spcBef>
            </a:pPr>
            <a:r>
              <a:rPr sz="2400" spc="50" dirty="0">
                <a:solidFill>
                  <a:srgbClr val="FF2600"/>
                </a:solidFill>
                <a:latin typeface="Lucida Sans"/>
                <a:cs typeface="Lucida Sans"/>
              </a:rPr>
              <a:t>SDU</a:t>
            </a:r>
            <a:r>
              <a:rPr sz="240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分段</a:t>
            </a:r>
            <a:r>
              <a:rPr sz="2400" spc="-250" dirty="0">
                <a:solidFill>
                  <a:srgbClr val="FF2600"/>
                </a:solidFill>
                <a:latin typeface="Lucida Sans"/>
                <a:cs typeface="Lucida Sans"/>
              </a:rPr>
              <a:t>/</a:t>
            </a:r>
            <a:r>
              <a:rPr sz="240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装</a:t>
            </a:r>
            <a:r>
              <a:rPr sz="240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配</a:t>
            </a:r>
            <a:r>
              <a:rPr sz="2400" spc="254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2400" spc="55" dirty="0">
                <a:latin typeface="Microsoft JhengHei UI"/>
                <a:cs typeface="Microsoft JhengHei UI"/>
              </a:rPr>
              <a:t>：如果下层通道的带宽</a:t>
            </a:r>
            <a:r>
              <a:rPr sz="240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不能满⾜传递</a:t>
            </a:r>
            <a:r>
              <a:rPr sz="2400" spc="50" dirty="0">
                <a:solidFill>
                  <a:srgbClr val="FF2600"/>
                </a:solidFill>
                <a:latin typeface="Lucida Sans"/>
                <a:cs typeface="Lucida Sans"/>
              </a:rPr>
              <a:t>SDU</a:t>
            </a:r>
            <a:r>
              <a:rPr sz="240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的需要</a:t>
            </a:r>
            <a:r>
              <a:rPr sz="2400" spc="55" dirty="0">
                <a:latin typeface="Microsoft JhengHei UI"/>
                <a:cs typeface="Microsoft JhengHei UI"/>
              </a:rPr>
              <a:t>，就需要将⼀个 </a:t>
            </a:r>
            <a:r>
              <a:rPr sz="2400" spc="50" dirty="0">
                <a:latin typeface="Lucida Sans"/>
                <a:cs typeface="Lucida Sans"/>
              </a:rPr>
              <a:t>SDU</a:t>
            </a:r>
            <a:r>
              <a:rPr sz="240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分成多段</a:t>
            </a:r>
            <a:r>
              <a:rPr sz="2400" spc="55" dirty="0">
                <a:latin typeface="Microsoft JhengHei UI"/>
                <a:cs typeface="Microsoft JhengHei UI"/>
              </a:rPr>
              <a:t>，分别封装成</a:t>
            </a:r>
            <a:r>
              <a:rPr sz="2400" spc="55" dirty="0">
                <a:latin typeface="Lucida Sans"/>
                <a:cs typeface="Lucida Sans"/>
              </a:rPr>
              <a:t>PDU</a:t>
            </a:r>
            <a:r>
              <a:rPr sz="2400" spc="55" dirty="0">
                <a:latin typeface="Microsoft JhengHei UI"/>
                <a:cs typeface="Microsoft JhengHei UI"/>
              </a:rPr>
              <a:t>发送出去（分段）；在接收⽅再将这些</a:t>
            </a:r>
            <a:r>
              <a:rPr sz="2400" spc="55" dirty="0">
                <a:latin typeface="Lucida Sans"/>
                <a:cs typeface="Lucida Sans"/>
              </a:rPr>
              <a:t>PDU</a:t>
            </a:r>
            <a:r>
              <a:rPr sz="2400" spc="55" dirty="0">
                <a:latin typeface="Microsoft JhengHei UI"/>
                <a:cs typeface="Microsoft JhengHei UI"/>
              </a:rPr>
              <a:t>解封 装后重新装配成</a:t>
            </a:r>
            <a:r>
              <a:rPr sz="2400" spc="50" dirty="0">
                <a:latin typeface="Lucida Sans"/>
                <a:cs typeface="Lucida Sans"/>
              </a:rPr>
              <a:t>SDU</a:t>
            </a:r>
            <a:r>
              <a:rPr sz="2400" spc="15" dirty="0">
                <a:latin typeface="Microsoft JhengHei UI"/>
                <a:cs typeface="Microsoft JhengHei UI"/>
              </a:rPr>
              <a:t>。</a:t>
            </a:r>
            <a:endParaRPr sz="240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3500"/>
              </a:lnSpc>
            </a:pPr>
            <a:r>
              <a:rPr sz="2400" spc="50" dirty="0">
                <a:solidFill>
                  <a:srgbClr val="FF2600"/>
                </a:solidFill>
                <a:latin typeface="Lucida Sans"/>
                <a:cs typeface="Lucida Sans"/>
              </a:rPr>
              <a:t>SDU</a:t>
            </a:r>
            <a:r>
              <a:rPr sz="240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拼接</a:t>
            </a:r>
            <a:r>
              <a:rPr sz="2400" spc="-250" dirty="0">
                <a:solidFill>
                  <a:srgbClr val="FF2600"/>
                </a:solidFill>
                <a:latin typeface="Lucida Sans"/>
                <a:cs typeface="Lucida Sans"/>
              </a:rPr>
              <a:t>/</a:t>
            </a:r>
            <a:r>
              <a:rPr sz="240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分离</a:t>
            </a:r>
            <a:r>
              <a:rPr sz="2400" spc="55" dirty="0">
                <a:latin typeface="Microsoft JhengHei UI"/>
                <a:cs typeface="Microsoft JhengHei UI"/>
              </a:rPr>
              <a:t>：拼接是指在发送⽅层协议实体把</a:t>
            </a:r>
            <a:r>
              <a:rPr sz="240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多个⻓度较短的</a:t>
            </a:r>
            <a:r>
              <a:rPr sz="2400" spc="50" dirty="0">
                <a:solidFill>
                  <a:srgbClr val="FF2600"/>
                </a:solidFill>
                <a:latin typeface="Lucida Sans"/>
                <a:cs typeface="Lucida Sans"/>
              </a:rPr>
              <a:t>SDU</a:t>
            </a:r>
            <a:r>
              <a:rPr sz="240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封装成⼀个 </a:t>
            </a:r>
            <a:r>
              <a:rPr sz="2400" spc="55" dirty="0">
                <a:solidFill>
                  <a:srgbClr val="FF2600"/>
                </a:solidFill>
                <a:latin typeface="Lucida Sans"/>
                <a:cs typeface="Lucida Sans"/>
              </a:rPr>
              <a:t>PDU</a:t>
            </a:r>
            <a:r>
              <a:rPr sz="2400" spc="55" dirty="0">
                <a:latin typeface="Microsoft JhengHei UI"/>
                <a:cs typeface="Microsoft JhengHei UI"/>
              </a:rPr>
              <a:t>来发送，在接收放再将接收到的</a:t>
            </a:r>
            <a:r>
              <a:rPr sz="2400" spc="55" dirty="0">
                <a:latin typeface="Lucida Sans"/>
                <a:cs typeface="Lucida Sans"/>
              </a:rPr>
              <a:t>PDU</a:t>
            </a:r>
            <a:r>
              <a:rPr sz="2400" spc="55" dirty="0">
                <a:latin typeface="Microsoft JhengHei UI"/>
                <a:cs typeface="Microsoft JhengHei UI"/>
              </a:rPr>
              <a:t>解封装，将多个</a:t>
            </a:r>
            <a:r>
              <a:rPr sz="2400" spc="50" dirty="0">
                <a:latin typeface="Lucida Sans"/>
                <a:cs typeface="Lucida Sans"/>
              </a:rPr>
              <a:t>SDU</a:t>
            </a:r>
            <a:r>
              <a:rPr sz="2400" spc="55" dirty="0">
                <a:latin typeface="Microsoft JhengHei UI"/>
                <a:cs typeface="Microsoft JhengHei UI"/>
              </a:rPr>
              <a:t>分离出来。采⽤拼 接功能的⽬的是提⾼通道的利⽤率。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72357" y="714607"/>
            <a:ext cx="1115949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服务数据单</a:t>
            </a:r>
            <a:r>
              <a:rPr spc="10" dirty="0"/>
              <a:t>元</a:t>
            </a:r>
            <a:r>
              <a:rPr spc="325" dirty="0"/>
              <a:t> </a:t>
            </a:r>
            <a:r>
              <a:rPr spc="65" dirty="0">
                <a:latin typeface="Lucida Sans"/>
                <a:cs typeface="Lucida Sans"/>
              </a:rPr>
              <a:t>SDU</a:t>
            </a:r>
            <a:r>
              <a:rPr spc="25" dirty="0">
                <a:latin typeface="Lucida Sans"/>
                <a:cs typeface="Lucida Sans"/>
              </a:rPr>
              <a:t> </a:t>
            </a:r>
            <a:r>
              <a:rPr spc="55" dirty="0">
                <a:latin typeface="Lucida Sans"/>
                <a:cs typeface="Lucida Sans"/>
              </a:rPr>
              <a:t>(SERVICE</a:t>
            </a:r>
            <a:r>
              <a:rPr spc="25" dirty="0">
                <a:latin typeface="Lucida Sans"/>
                <a:cs typeface="Lucida Sans"/>
              </a:rPr>
              <a:t> </a:t>
            </a:r>
            <a:r>
              <a:rPr spc="-170" dirty="0">
                <a:latin typeface="Lucida Sans"/>
                <a:cs typeface="Lucida Sans"/>
              </a:rPr>
              <a:t>DATA</a:t>
            </a:r>
            <a:r>
              <a:rPr spc="25" dirty="0">
                <a:latin typeface="Lucida Sans"/>
                <a:cs typeface="Lucida Sans"/>
              </a:rPr>
              <a:t> </a:t>
            </a:r>
            <a:r>
              <a:rPr spc="-15" dirty="0">
                <a:latin typeface="Lucida Sans"/>
                <a:cs typeface="Lucida Sans"/>
              </a:rPr>
              <a:t>UNIT)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69077" y="2690343"/>
            <a:ext cx="4121150" cy="58731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五层体系结构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sz="3600" spc="5" dirty="0">
                <a:latin typeface="Arial"/>
                <a:cs typeface="Arial"/>
              </a:rPr>
              <a:t>T</a:t>
            </a:r>
            <a:r>
              <a:rPr sz="3600" spc="10" dirty="0">
                <a:latin typeface="Arial"/>
                <a:cs typeface="Arial"/>
              </a:rPr>
              <a:t>CP</a:t>
            </a:r>
            <a:r>
              <a:rPr sz="3600" dirty="0">
                <a:latin typeface="Arial"/>
                <a:cs typeface="Arial"/>
              </a:rPr>
              <a:t>/I</a:t>
            </a:r>
            <a:r>
              <a:rPr sz="3600" spc="10" dirty="0">
                <a:latin typeface="Arial"/>
                <a:cs typeface="Arial"/>
              </a:rPr>
              <a:t>P</a:t>
            </a:r>
            <a:r>
              <a:rPr sz="3600" spc="25" dirty="0">
                <a:latin typeface="Microsoft JhengHei UI"/>
                <a:cs typeface="Microsoft JhengHei UI"/>
              </a:rPr>
              <a:t>的发展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协议封装的概念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⼏个概念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协议的复杂性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四层体系结构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947978" y="6592562"/>
            <a:ext cx="1562100" cy="0"/>
          </a:xfrm>
          <a:custGeom>
            <a:avLst/>
            <a:gdLst/>
            <a:ahLst/>
            <a:cxnLst/>
            <a:rect l="l" t="t" r="r" b="b"/>
            <a:pathLst>
              <a:path w="1562100">
                <a:moveTo>
                  <a:pt x="0" y="0"/>
                </a:moveTo>
                <a:lnTo>
                  <a:pt x="1561756" y="0"/>
                </a:lnTo>
              </a:path>
            </a:pathLst>
          </a:custGeom>
          <a:ln w="31412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79602" y="6592562"/>
            <a:ext cx="1562100" cy="0"/>
          </a:xfrm>
          <a:custGeom>
            <a:avLst/>
            <a:gdLst/>
            <a:ahLst/>
            <a:cxnLst/>
            <a:rect l="l" t="t" r="r" b="b"/>
            <a:pathLst>
              <a:path w="1562100">
                <a:moveTo>
                  <a:pt x="0" y="0"/>
                </a:moveTo>
                <a:lnTo>
                  <a:pt x="1561816" y="0"/>
                </a:lnTo>
              </a:path>
            </a:pathLst>
          </a:custGeom>
          <a:ln w="31412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494031" y="6523454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57093" y="6523454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490401" y="6308045"/>
            <a:ext cx="2066751" cy="5690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490401" y="7577226"/>
            <a:ext cx="2066751" cy="5690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53950" y="7577226"/>
            <a:ext cx="750570" cy="569595"/>
          </a:xfrm>
          <a:custGeom>
            <a:avLst/>
            <a:gdLst/>
            <a:ahLst/>
            <a:cxnLst/>
            <a:rect l="l" t="t" r="r" b="b"/>
            <a:pathLst>
              <a:path w="750570" h="569595">
                <a:moveTo>
                  <a:pt x="0" y="569033"/>
                </a:moveTo>
                <a:lnTo>
                  <a:pt x="750308" y="569033"/>
                </a:lnTo>
                <a:lnTo>
                  <a:pt x="750308" y="0"/>
                </a:lnTo>
                <a:lnTo>
                  <a:pt x="0" y="0"/>
                </a:lnTo>
                <a:lnTo>
                  <a:pt x="0" y="569033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753950" y="7577226"/>
            <a:ext cx="750570" cy="569595"/>
          </a:xfrm>
          <a:prstGeom prst="rect">
            <a:avLst/>
          </a:prstGeom>
          <a:solidFill>
            <a:srgbClr val="4B6531"/>
          </a:solidFill>
        </p:spPr>
        <p:txBody>
          <a:bodyPr vert="horz" wrap="square" lIns="0" tIns="111125" rIns="0" bIns="0" rtlCol="0">
            <a:spAutoFit/>
          </a:bodyPr>
          <a:lstStyle/>
          <a:p>
            <a:pPr marL="207645">
              <a:lnSpc>
                <a:spcPct val="100000"/>
              </a:lnSpc>
              <a:spcBef>
                <a:spcPts val="875"/>
              </a:spcBef>
            </a:pPr>
            <a:r>
              <a:rPr sz="2050" spc="0" dirty="0">
                <a:solidFill>
                  <a:srgbClr val="FFFFFF"/>
                </a:solidFill>
                <a:latin typeface="Arial"/>
                <a:cs typeface="Arial"/>
              </a:rPr>
              <a:t>H4</a:t>
            </a:r>
            <a:endParaRPr sz="2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305659" y="6393737"/>
            <a:ext cx="5784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0" dirty="0">
                <a:latin typeface="Arial"/>
                <a:cs typeface="Arial"/>
              </a:rPr>
              <a:t>PDU</a:t>
            </a:r>
            <a:endParaRPr sz="20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753950" y="8846405"/>
            <a:ext cx="2803202" cy="5690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7498" y="8846405"/>
            <a:ext cx="750570" cy="569595"/>
          </a:xfrm>
          <a:custGeom>
            <a:avLst/>
            <a:gdLst/>
            <a:ahLst/>
            <a:cxnLst/>
            <a:rect l="l" t="t" r="r" b="b"/>
            <a:pathLst>
              <a:path w="750570" h="569595">
                <a:moveTo>
                  <a:pt x="0" y="569033"/>
                </a:moveTo>
                <a:lnTo>
                  <a:pt x="750308" y="569033"/>
                </a:lnTo>
                <a:lnTo>
                  <a:pt x="750308" y="0"/>
                </a:lnTo>
                <a:lnTo>
                  <a:pt x="0" y="0"/>
                </a:lnTo>
                <a:lnTo>
                  <a:pt x="0" y="569033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017498" y="8846405"/>
            <a:ext cx="750570" cy="569595"/>
          </a:xfrm>
          <a:prstGeom prst="rect">
            <a:avLst/>
          </a:prstGeom>
          <a:solidFill>
            <a:srgbClr val="424C66"/>
          </a:solidFill>
        </p:spPr>
        <p:txBody>
          <a:bodyPr vert="horz" wrap="square" lIns="0" tIns="111125" rIns="0" bIns="0" rtlCol="0">
            <a:spAutoFit/>
          </a:bodyPr>
          <a:lstStyle/>
          <a:p>
            <a:pPr marL="207645">
              <a:lnSpc>
                <a:spcPct val="100000"/>
              </a:lnSpc>
              <a:spcBef>
                <a:spcPts val="875"/>
              </a:spcBef>
            </a:pPr>
            <a:r>
              <a:rPr sz="2050" spc="0" dirty="0">
                <a:solidFill>
                  <a:srgbClr val="FFFFFF"/>
                </a:solidFill>
                <a:latin typeface="Arial"/>
                <a:cs typeface="Arial"/>
              </a:rPr>
              <a:t>H3</a:t>
            </a:r>
            <a:endParaRPr sz="20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749217" y="7049536"/>
            <a:ext cx="5340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Arial"/>
                <a:cs typeface="Arial"/>
              </a:rPr>
              <a:t>SDU</a:t>
            </a:r>
            <a:endParaRPr sz="1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523773" y="7065145"/>
            <a:ext cx="0" cy="324485"/>
          </a:xfrm>
          <a:custGeom>
            <a:avLst/>
            <a:gdLst/>
            <a:ahLst/>
            <a:cxnLst/>
            <a:rect l="l" t="t" r="r" b="b"/>
            <a:pathLst>
              <a:path h="324484">
                <a:moveTo>
                  <a:pt x="0" y="0"/>
                </a:moveTo>
                <a:lnTo>
                  <a:pt x="0" y="324014"/>
                </a:lnTo>
              </a:path>
            </a:pathLst>
          </a:custGeom>
          <a:ln w="31412">
            <a:solidFill>
              <a:srgbClr val="3B6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454668" y="6942635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69104" y="0"/>
                </a:moveTo>
                <a:lnTo>
                  <a:pt x="0" y="138215"/>
                </a:lnTo>
                <a:lnTo>
                  <a:pt x="138212" y="138215"/>
                </a:lnTo>
                <a:lnTo>
                  <a:pt x="69104" y="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454668" y="7373453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2" y="0"/>
                </a:moveTo>
                <a:lnTo>
                  <a:pt x="0" y="0"/>
                </a:lnTo>
                <a:lnTo>
                  <a:pt x="69104" y="138215"/>
                </a:lnTo>
                <a:lnTo>
                  <a:pt x="138212" y="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763496" y="8318716"/>
            <a:ext cx="5340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Arial"/>
                <a:cs typeface="Arial"/>
              </a:rPr>
              <a:t>SDU</a:t>
            </a:r>
            <a:endParaRPr sz="19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538055" y="8334324"/>
            <a:ext cx="0" cy="324485"/>
          </a:xfrm>
          <a:custGeom>
            <a:avLst/>
            <a:gdLst/>
            <a:ahLst/>
            <a:cxnLst/>
            <a:rect l="l" t="t" r="r" b="b"/>
            <a:pathLst>
              <a:path h="324484">
                <a:moveTo>
                  <a:pt x="0" y="0"/>
                </a:moveTo>
                <a:lnTo>
                  <a:pt x="0" y="324014"/>
                </a:lnTo>
              </a:path>
            </a:pathLst>
          </a:custGeom>
          <a:ln w="31412">
            <a:solidFill>
              <a:srgbClr val="3B6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468949" y="8211815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69106" y="0"/>
                </a:moveTo>
                <a:lnTo>
                  <a:pt x="0" y="138215"/>
                </a:lnTo>
                <a:lnTo>
                  <a:pt x="138214" y="138215"/>
                </a:lnTo>
                <a:lnTo>
                  <a:pt x="69106" y="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468949" y="8642632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4" y="0"/>
                </a:moveTo>
                <a:lnTo>
                  <a:pt x="0" y="0"/>
                </a:lnTo>
                <a:lnTo>
                  <a:pt x="69106" y="138215"/>
                </a:lnTo>
                <a:lnTo>
                  <a:pt x="138214" y="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632245" y="6308045"/>
            <a:ext cx="2066751" cy="5690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632245" y="7577226"/>
            <a:ext cx="2066751" cy="5690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895786" y="7577226"/>
            <a:ext cx="750570" cy="569595"/>
          </a:xfrm>
          <a:custGeom>
            <a:avLst/>
            <a:gdLst/>
            <a:ahLst/>
            <a:cxnLst/>
            <a:rect l="l" t="t" r="r" b="b"/>
            <a:pathLst>
              <a:path w="750569" h="569595">
                <a:moveTo>
                  <a:pt x="0" y="569033"/>
                </a:moveTo>
                <a:lnTo>
                  <a:pt x="750308" y="569033"/>
                </a:lnTo>
                <a:lnTo>
                  <a:pt x="750308" y="0"/>
                </a:lnTo>
                <a:lnTo>
                  <a:pt x="0" y="0"/>
                </a:lnTo>
                <a:lnTo>
                  <a:pt x="0" y="569033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4895786" y="7577226"/>
            <a:ext cx="750570" cy="569595"/>
          </a:xfrm>
          <a:prstGeom prst="rect">
            <a:avLst/>
          </a:prstGeom>
          <a:solidFill>
            <a:srgbClr val="4B6531"/>
          </a:solidFill>
        </p:spPr>
        <p:txBody>
          <a:bodyPr vert="horz" wrap="square" lIns="0" tIns="111125" rIns="0" bIns="0" rtlCol="0">
            <a:spAutoFit/>
          </a:bodyPr>
          <a:lstStyle/>
          <a:p>
            <a:pPr marL="207645">
              <a:lnSpc>
                <a:spcPct val="100000"/>
              </a:lnSpc>
              <a:spcBef>
                <a:spcPts val="875"/>
              </a:spcBef>
            </a:pPr>
            <a:r>
              <a:rPr sz="2050" spc="0" dirty="0">
                <a:solidFill>
                  <a:srgbClr val="FFFFFF"/>
                </a:solidFill>
                <a:latin typeface="Arial"/>
                <a:cs typeface="Arial"/>
              </a:rPr>
              <a:t>H4</a:t>
            </a:r>
            <a:endParaRPr sz="205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4895786" y="8846405"/>
            <a:ext cx="2803202" cy="5690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59338" y="8846405"/>
            <a:ext cx="750570" cy="569595"/>
          </a:xfrm>
          <a:custGeom>
            <a:avLst/>
            <a:gdLst/>
            <a:ahLst/>
            <a:cxnLst/>
            <a:rect l="l" t="t" r="r" b="b"/>
            <a:pathLst>
              <a:path w="750569" h="569595">
                <a:moveTo>
                  <a:pt x="0" y="569033"/>
                </a:moveTo>
                <a:lnTo>
                  <a:pt x="750308" y="569033"/>
                </a:lnTo>
                <a:lnTo>
                  <a:pt x="750308" y="0"/>
                </a:lnTo>
                <a:lnTo>
                  <a:pt x="0" y="0"/>
                </a:lnTo>
                <a:lnTo>
                  <a:pt x="0" y="569033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4159338" y="8846405"/>
            <a:ext cx="750570" cy="569595"/>
          </a:xfrm>
          <a:prstGeom prst="rect">
            <a:avLst/>
          </a:prstGeom>
          <a:solidFill>
            <a:srgbClr val="424C66"/>
          </a:solidFill>
        </p:spPr>
        <p:txBody>
          <a:bodyPr vert="horz" wrap="square" lIns="0" tIns="111125" rIns="0" bIns="0" rtlCol="0">
            <a:spAutoFit/>
          </a:bodyPr>
          <a:lstStyle/>
          <a:p>
            <a:pPr marL="207645">
              <a:lnSpc>
                <a:spcPct val="100000"/>
              </a:lnSpc>
              <a:spcBef>
                <a:spcPts val="875"/>
              </a:spcBef>
            </a:pPr>
            <a:r>
              <a:rPr sz="2050" spc="0" dirty="0">
                <a:solidFill>
                  <a:srgbClr val="FFFFFF"/>
                </a:solidFill>
                <a:latin typeface="Arial"/>
                <a:cs typeface="Arial"/>
              </a:rPr>
              <a:t>H3</a:t>
            </a:r>
            <a:endParaRPr sz="20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891056" y="7049536"/>
            <a:ext cx="5340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Arial"/>
                <a:cs typeface="Arial"/>
              </a:rPr>
              <a:t>SDU</a:t>
            </a:r>
            <a:endParaRPr sz="19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6665618" y="7065145"/>
            <a:ext cx="0" cy="324485"/>
          </a:xfrm>
          <a:custGeom>
            <a:avLst/>
            <a:gdLst/>
            <a:ahLst/>
            <a:cxnLst/>
            <a:rect l="l" t="t" r="r" b="b"/>
            <a:pathLst>
              <a:path h="324484">
                <a:moveTo>
                  <a:pt x="0" y="0"/>
                </a:moveTo>
                <a:lnTo>
                  <a:pt x="0" y="324014"/>
                </a:lnTo>
              </a:path>
            </a:pathLst>
          </a:custGeom>
          <a:ln w="31412">
            <a:solidFill>
              <a:srgbClr val="3B6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596510" y="6942635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69107" y="0"/>
                </a:moveTo>
                <a:lnTo>
                  <a:pt x="0" y="138215"/>
                </a:lnTo>
                <a:lnTo>
                  <a:pt x="138215" y="138215"/>
                </a:lnTo>
                <a:lnTo>
                  <a:pt x="69107" y="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596510" y="7373453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5905339" y="8318716"/>
            <a:ext cx="5340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Arial"/>
                <a:cs typeface="Arial"/>
              </a:rPr>
              <a:t>SDU</a:t>
            </a:r>
            <a:endParaRPr sz="19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6679901" y="8334324"/>
            <a:ext cx="0" cy="324485"/>
          </a:xfrm>
          <a:custGeom>
            <a:avLst/>
            <a:gdLst/>
            <a:ahLst/>
            <a:cxnLst/>
            <a:rect l="l" t="t" r="r" b="b"/>
            <a:pathLst>
              <a:path h="324484">
                <a:moveTo>
                  <a:pt x="0" y="0"/>
                </a:moveTo>
                <a:lnTo>
                  <a:pt x="0" y="324014"/>
                </a:lnTo>
              </a:path>
            </a:pathLst>
          </a:custGeom>
          <a:ln w="31412">
            <a:solidFill>
              <a:srgbClr val="3B6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610792" y="8211815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69107" y="0"/>
                </a:moveTo>
                <a:lnTo>
                  <a:pt x="0" y="138215"/>
                </a:lnTo>
                <a:lnTo>
                  <a:pt x="138215" y="138215"/>
                </a:lnTo>
                <a:lnTo>
                  <a:pt x="69107" y="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610792" y="8642632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2010997" y="6769317"/>
            <a:ext cx="3031490" cy="721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300"/>
              </a:lnSpc>
              <a:spcBef>
                <a:spcPts val="95"/>
              </a:spcBef>
            </a:pPr>
            <a:r>
              <a:rPr sz="2050" spc="40" dirty="0">
                <a:latin typeface="Microsoft JhengHei UI"/>
                <a:cs typeface="Microsoft JhengHei UI"/>
              </a:rPr>
              <a:t>本层的</a:t>
            </a:r>
            <a:r>
              <a:rPr sz="2050" spc="35" dirty="0">
                <a:latin typeface="Arial"/>
                <a:cs typeface="Arial"/>
              </a:rPr>
              <a:t>PDU</a:t>
            </a:r>
            <a:r>
              <a:rPr sz="2050" spc="40" dirty="0">
                <a:latin typeface="Microsoft JhengHei UI"/>
                <a:cs typeface="Microsoft JhengHei UI"/>
              </a:rPr>
              <a:t>为下层的</a:t>
            </a:r>
            <a:r>
              <a:rPr sz="2050" spc="35" dirty="0">
                <a:latin typeface="Arial"/>
                <a:cs typeface="Arial"/>
              </a:rPr>
              <a:t>SDU  </a:t>
            </a:r>
            <a:r>
              <a:rPr sz="2050" spc="40" dirty="0">
                <a:latin typeface="Microsoft JhengHei UI"/>
                <a:cs typeface="Microsoft JhengHei UI"/>
              </a:rPr>
              <a:t>本层的</a:t>
            </a:r>
            <a:r>
              <a:rPr sz="2050" spc="35" dirty="0">
                <a:latin typeface="Arial"/>
                <a:cs typeface="Arial"/>
              </a:rPr>
              <a:t>SDU</a:t>
            </a:r>
            <a:r>
              <a:rPr sz="2050" spc="40" dirty="0">
                <a:latin typeface="Microsoft JhengHei UI"/>
                <a:cs typeface="Microsoft JhengHei UI"/>
              </a:rPr>
              <a:t>为上层的</a:t>
            </a:r>
            <a:r>
              <a:rPr sz="2050" spc="35" dirty="0">
                <a:latin typeface="Arial"/>
                <a:cs typeface="Arial"/>
              </a:rPr>
              <a:t>PDU</a:t>
            </a:r>
            <a:endParaRPr sz="20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532551" y="9790293"/>
            <a:ext cx="10628630" cy="925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500"/>
              </a:lnSpc>
              <a:spcBef>
                <a:spcPts val="95"/>
              </a:spcBef>
            </a:pPr>
            <a:r>
              <a:rPr sz="24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层与层之间交换的数据</a:t>
            </a:r>
            <a:r>
              <a:rPr sz="245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的单位</a:t>
            </a:r>
            <a:r>
              <a:rPr sz="2450" spc="55" dirty="0">
                <a:latin typeface="Microsoft JhengHei UI"/>
                <a:cs typeface="Microsoft JhengHei UI"/>
              </a:rPr>
              <a:t>称为服务数据单</a:t>
            </a:r>
            <a:r>
              <a:rPr sz="2450" spc="15" dirty="0">
                <a:latin typeface="Microsoft JhengHei UI"/>
                <a:cs typeface="Microsoft JhengHei UI"/>
              </a:rPr>
              <a:t>元</a:t>
            </a:r>
            <a:r>
              <a:rPr sz="2450" spc="200" dirty="0">
                <a:latin typeface="Microsoft JhengHei UI"/>
                <a:cs typeface="Microsoft JhengHei UI"/>
              </a:rPr>
              <a:t> </a:t>
            </a:r>
            <a:r>
              <a:rPr sz="2450" spc="10" dirty="0">
                <a:latin typeface="Arial"/>
                <a:cs typeface="Arial"/>
              </a:rPr>
              <a:t>SDU</a:t>
            </a:r>
            <a:r>
              <a:rPr sz="2450" spc="80" dirty="0">
                <a:latin typeface="Arial"/>
                <a:cs typeface="Arial"/>
              </a:rPr>
              <a:t> </a:t>
            </a:r>
            <a:r>
              <a:rPr sz="2450" spc="40" dirty="0">
                <a:latin typeface="Arial"/>
                <a:cs typeface="Arial"/>
              </a:rPr>
              <a:t>(Service</a:t>
            </a:r>
            <a:r>
              <a:rPr sz="2450" spc="125" dirty="0">
                <a:latin typeface="Arial"/>
                <a:cs typeface="Arial"/>
              </a:rPr>
              <a:t> </a:t>
            </a:r>
            <a:r>
              <a:rPr sz="2450" spc="35" dirty="0">
                <a:latin typeface="Arial"/>
                <a:cs typeface="Arial"/>
              </a:rPr>
              <a:t>Data</a:t>
            </a:r>
            <a:r>
              <a:rPr sz="2450" spc="125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Unit)</a:t>
            </a:r>
            <a:r>
              <a:rPr sz="2450" spc="15" dirty="0">
                <a:latin typeface="Microsoft JhengHei UI"/>
                <a:cs typeface="Microsoft JhengHei UI"/>
              </a:rPr>
              <a:t>。 </a:t>
            </a:r>
            <a:r>
              <a:rPr sz="2450" spc="55" dirty="0">
                <a:latin typeface="Microsoft JhengHei UI"/>
                <a:cs typeface="Microsoft JhengHei UI"/>
              </a:rPr>
              <a:t>加上本层的</a:t>
            </a:r>
            <a:r>
              <a:rPr sz="2450" spc="50" dirty="0">
                <a:latin typeface="Arial"/>
                <a:cs typeface="Arial"/>
              </a:rPr>
              <a:t>PCI</a:t>
            </a:r>
            <a:r>
              <a:rPr sz="2450" spc="55" dirty="0">
                <a:latin typeface="Microsoft JhengHei UI"/>
                <a:cs typeface="Microsoft JhengHei UI"/>
              </a:rPr>
              <a:t>后，构成本层</a:t>
            </a:r>
            <a:r>
              <a:rPr sz="2450" spc="50" dirty="0">
                <a:latin typeface="Arial"/>
                <a:cs typeface="Arial"/>
              </a:rPr>
              <a:t>PDU</a:t>
            </a:r>
            <a:r>
              <a:rPr sz="2450" spc="15" dirty="0">
                <a:latin typeface="Microsoft JhengHei UI"/>
                <a:cs typeface="Microsoft JhengHei UI"/>
              </a:rPr>
              <a:t>。</a:t>
            </a:r>
            <a:endParaRPr sz="24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549325" cy="7769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753975" cy="6974205"/>
          </a:xfrm>
          <a:custGeom>
            <a:avLst/>
            <a:gdLst/>
            <a:ahLst/>
            <a:cxnLst/>
            <a:rect l="l" t="t" r="r" b="b"/>
            <a:pathLst>
              <a:path w="12753975" h="6974205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6717331"/>
                </a:lnTo>
                <a:lnTo>
                  <a:pt x="196" y="6768329"/>
                </a:lnTo>
                <a:lnTo>
                  <a:pt x="1569" y="6809456"/>
                </a:lnTo>
                <a:lnTo>
                  <a:pt x="12558" y="6867740"/>
                </a:lnTo>
                <a:lnTo>
                  <a:pt x="48870" y="6924738"/>
                </a:lnTo>
                <a:lnTo>
                  <a:pt x="105869" y="6961050"/>
                </a:lnTo>
                <a:lnTo>
                  <a:pt x="164152" y="6972039"/>
                </a:lnTo>
                <a:lnTo>
                  <a:pt x="205280" y="6973413"/>
                </a:lnTo>
                <a:lnTo>
                  <a:pt x="256278" y="6973609"/>
                </a:lnTo>
                <a:lnTo>
                  <a:pt x="12497263" y="6973609"/>
                </a:lnTo>
                <a:lnTo>
                  <a:pt x="12548259" y="6973413"/>
                </a:lnTo>
                <a:lnTo>
                  <a:pt x="12589384" y="6972039"/>
                </a:lnTo>
                <a:lnTo>
                  <a:pt x="12647667" y="6961050"/>
                </a:lnTo>
                <a:lnTo>
                  <a:pt x="12704668" y="6924738"/>
                </a:lnTo>
                <a:lnTo>
                  <a:pt x="12740983" y="6867740"/>
                </a:lnTo>
                <a:lnTo>
                  <a:pt x="12751969" y="6809456"/>
                </a:lnTo>
                <a:lnTo>
                  <a:pt x="12753342" y="6768329"/>
                </a:lnTo>
                <a:lnTo>
                  <a:pt x="12753538" y="6717331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753975" cy="6974205"/>
          </a:xfrm>
          <a:custGeom>
            <a:avLst/>
            <a:gdLst/>
            <a:ahLst/>
            <a:cxnLst/>
            <a:rect l="l" t="t" r="r" b="b"/>
            <a:pathLst>
              <a:path w="12753975" h="6974205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6717331"/>
                </a:lnTo>
                <a:lnTo>
                  <a:pt x="12753342" y="6768329"/>
                </a:lnTo>
                <a:lnTo>
                  <a:pt x="12751969" y="6809456"/>
                </a:lnTo>
                <a:lnTo>
                  <a:pt x="12740983" y="6867740"/>
                </a:lnTo>
                <a:lnTo>
                  <a:pt x="12704668" y="6924738"/>
                </a:lnTo>
                <a:lnTo>
                  <a:pt x="12647667" y="6961050"/>
                </a:lnTo>
                <a:lnTo>
                  <a:pt x="12589384" y="6972039"/>
                </a:lnTo>
                <a:lnTo>
                  <a:pt x="12548259" y="6973413"/>
                </a:lnTo>
                <a:lnTo>
                  <a:pt x="12497263" y="6973609"/>
                </a:lnTo>
                <a:lnTo>
                  <a:pt x="256278" y="6973609"/>
                </a:lnTo>
                <a:lnTo>
                  <a:pt x="205280" y="6973413"/>
                </a:lnTo>
                <a:lnTo>
                  <a:pt x="164152" y="6972039"/>
                </a:lnTo>
                <a:lnTo>
                  <a:pt x="105869" y="6961050"/>
                </a:lnTo>
                <a:lnTo>
                  <a:pt x="48870" y="6924738"/>
                </a:lnTo>
                <a:lnTo>
                  <a:pt x="12558" y="6867740"/>
                </a:lnTo>
                <a:lnTo>
                  <a:pt x="1569" y="6809456"/>
                </a:lnTo>
                <a:lnTo>
                  <a:pt x="196" y="6768329"/>
                </a:lnTo>
                <a:lnTo>
                  <a:pt x="0" y="6717331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61905" y="6630572"/>
            <a:ext cx="8985250" cy="1224915"/>
          </a:xfrm>
          <a:custGeom>
            <a:avLst/>
            <a:gdLst/>
            <a:ahLst/>
            <a:cxnLst/>
            <a:rect l="l" t="t" r="r" b="b"/>
            <a:pathLst>
              <a:path w="8985250" h="1224915">
                <a:moveTo>
                  <a:pt x="0" y="0"/>
                </a:moveTo>
                <a:lnTo>
                  <a:pt x="8984994" y="0"/>
                </a:lnTo>
                <a:lnTo>
                  <a:pt x="8984994" y="1224590"/>
                </a:lnTo>
                <a:lnTo>
                  <a:pt x="0" y="122459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47913" y="714607"/>
            <a:ext cx="540829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相邻两层之间的关系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/>
              <a:t>计算机⽹络概述</a:t>
            </a:r>
            <a:endParaRPr sz="3600"/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五层体系结构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sz="3600" spc="5" dirty="0">
                <a:latin typeface="Arial"/>
                <a:cs typeface="Arial"/>
              </a:rPr>
              <a:t>T</a:t>
            </a:r>
            <a:r>
              <a:rPr sz="3600" spc="10" dirty="0">
                <a:latin typeface="Arial"/>
                <a:cs typeface="Arial"/>
              </a:rPr>
              <a:t>CP</a:t>
            </a:r>
            <a:r>
              <a:rPr sz="3600" dirty="0">
                <a:latin typeface="Arial"/>
                <a:cs typeface="Arial"/>
              </a:rPr>
              <a:t>/I</a:t>
            </a:r>
            <a:r>
              <a:rPr sz="3600" spc="10" dirty="0">
                <a:latin typeface="Arial"/>
                <a:cs typeface="Arial"/>
              </a:rPr>
              <a:t>P</a:t>
            </a:r>
            <a:r>
              <a:rPr sz="3600" spc="25" dirty="0">
                <a:latin typeface="Microsoft JhengHei UI"/>
                <a:cs typeface="Microsoft JhengHei UI"/>
              </a:rPr>
              <a:t>的发展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协议封装的概念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⼏个概念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协议的复杂性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四层体系结构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94164" y="3439707"/>
            <a:ext cx="2489192" cy="934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546195" y="3439707"/>
            <a:ext cx="2489191" cy="934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94164" y="6774762"/>
            <a:ext cx="2489192" cy="9345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546195" y="6774762"/>
            <a:ext cx="2489191" cy="9345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759606" y="7242025"/>
            <a:ext cx="664210" cy="0"/>
          </a:xfrm>
          <a:custGeom>
            <a:avLst/>
            <a:gdLst/>
            <a:ahLst/>
            <a:cxnLst/>
            <a:rect l="l" t="t" r="r" b="b"/>
            <a:pathLst>
              <a:path w="664209">
                <a:moveTo>
                  <a:pt x="0" y="0"/>
                </a:moveTo>
                <a:lnTo>
                  <a:pt x="664076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605866" y="7242025"/>
            <a:ext cx="946150" cy="0"/>
          </a:xfrm>
          <a:custGeom>
            <a:avLst/>
            <a:gdLst/>
            <a:ahLst/>
            <a:cxnLst/>
            <a:rect l="l" t="t" r="r" b="b"/>
            <a:pathLst>
              <a:path w="946150">
                <a:moveTo>
                  <a:pt x="0" y="0"/>
                </a:moveTo>
                <a:lnTo>
                  <a:pt x="945824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407979" y="7172917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83357" y="7172917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551691" y="6947531"/>
            <a:ext cx="1208405" cy="589280"/>
          </a:xfrm>
          <a:custGeom>
            <a:avLst/>
            <a:gdLst/>
            <a:ahLst/>
            <a:cxnLst/>
            <a:rect l="l" t="t" r="r" b="b"/>
            <a:pathLst>
              <a:path w="1208405" h="589279">
                <a:moveTo>
                  <a:pt x="0" y="588987"/>
                </a:moveTo>
                <a:lnTo>
                  <a:pt x="1207915" y="588987"/>
                </a:lnTo>
                <a:lnTo>
                  <a:pt x="1207915" y="0"/>
                </a:lnTo>
                <a:lnTo>
                  <a:pt x="0" y="0"/>
                </a:lnTo>
                <a:lnTo>
                  <a:pt x="0" y="588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603125" y="7015929"/>
            <a:ext cx="110553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0" dirty="0">
                <a:latin typeface="Microsoft JhengHei UI"/>
                <a:cs typeface="Microsoft JhengHei UI"/>
              </a:rPr>
              <a:t>协议</a:t>
            </a:r>
            <a:r>
              <a:rPr sz="2600" spc="5" dirty="0">
                <a:latin typeface="Arial"/>
                <a:cs typeface="Arial"/>
              </a:rPr>
              <a:t>(</a:t>
            </a:r>
            <a:r>
              <a:rPr sz="2600" i="1" spc="15" dirty="0">
                <a:latin typeface="Arial"/>
                <a:cs typeface="Arial"/>
              </a:rPr>
              <a:t>n</a:t>
            </a:r>
            <a:r>
              <a:rPr sz="2600" spc="5" dirty="0">
                <a:latin typeface="Arial"/>
                <a:cs typeface="Arial"/>
              </a:rPr>
              <a:t>)</a:t>
            </a:r>
            <a:endParaRPr sz="2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043708" y="3906971"/>
            <a:ext cx="380365" cy="0"/>
          </a:xfrm>
          <a:custGeom>
            <a:avLst/>
            <a:gdLst/>
            <a:ahLst/>
            <a:cxnLst/>
            <a:rect l="l" t="t" r="r" b="b"/>
            <a:pathLst>
              <a:path w="380365">
                <a:moveTo>
                  <a:pt x="0" y="0"/>
                </a:moveTo>
                <a:lnTo>
                  <a:pt x="379973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05866" y="3906971"/>
            <a:ext cx="662305" cy="0"/>
          </a:xfrm>
          <a:custGeom>
            <a:avLst/>
            <a:gdLst/>
            <a:ahLst/>
            <a:cxnLst/>
            <a:rect l="l" t="t" r="r" b="b"/>
            <a:pathLst>
              <a:path w="662304">
                <a:moveTo>
                  <a:pt x="0" y="0"/>
                </a:moveTo>
                <a:lnTo>
                  <a:pt x="661718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407979" y="3837863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483357" y="3837863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7003106" y="4653852"/>
            <a:ext cx="163639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0" dirty="0">
                <a:latin typeface="Microsoft JhengHei UI"/>
                <a:cs typeface="Microsoft JhengHei UI"/>
              </a:rPr>
              <a:t>第 </a:t>
            </a:r>
            <a:r>
              <a:rPr sz="2600" i="1" spc="15" dirty="0">
                <a:latin typeface="Arial"/>
                <a:cs typeface="Arial"/>
              </a:rPr>
              <a:t>n + 1</a:t>
            </a:r>
            <a:r>
              <a:rPr sz="2600" i="1" spc="-55" dirty="0">
                <a:latin typeface="Arial"/>
                <a:cs typeface="Arial"/>
              </a:rPr>
              <a:t> </a:t>
            </a:r>
            <a:r>
              <a:rPr sz="2600" spc="30" dirty="0">
                <a:latin typeface="Microsoft JhengHei UI"/>
                <a:cs typeface="Microsoft JhengHei UI"/>
              </a:rPr>
              <a:t>层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287213" y="6075068"/>
            <a:ext cx="10680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0" dirty="0">
                <a:latin typeface="Microsoft JhengHei UI"/>
                <a:cs typeface="Microsoft JhengHei UI"/>
              </a:rPr>
              <a:t>第 </a:t>
            </a:r>
            <a:r>
              <a:rPr sz="2600" i="1" spc="15" dirty="0">
                <a:latin typeface="Arial"/>
                <a:cs typeface="Arial"/>
              </a:rPr>
              <a:t>n</a:t>
            </a:r>
            <a:r>
              <a:rPr sz="2600" i="1" spc="-35" dirty="0">
                <a:latin typeface="Arial"/>
                <a:cs typeface="Arial"/>
              </a:rPr>
              <a:t> </a:t>
            </a:r>
            <a:r>
              <a:rPr sz="2600" spc="30" dirty="0">
                <a:latin typeface="Microsoft JhengHei UI"/>
                <a:cs typeface="Microsoft JhengHei UI"/>
              </a:rPr>
              <a:t>层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87766" y="3714782"/>
            <a:ext cx="13658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0" dirty="0">
                <a:latin typeface="Microsoft JhengHei UI"/>
                <a:cs typeface="Microsoft JhengHei UI"/>
              </a:rPr>
              <a:t>服务⽤户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55300" y="6807958"/>
            <a:ext cx="1030605" cy="9683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67005">
              <a:lnSpc>
                <a:spcPct val="118900"/>
              </a:lnSpc>
              <a:spcBef>
                <a:spcPts val="90"/>
              </a:spcBef>
            </a:pPr>
            <a:r>
              <a:rPr sz="2600" spc="30" dirty="0">
                <a:latin typeface="Microsoft JhengHei UI"/>
                <a:cs typeface="Microsoft JhengHei UI"/>
              </a:rPr>
              <a:t>服务 提供者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062322" y="6443952"/>
            <a:ext cx="353060" cy="340360"/>
          </a:xfrm>
          <a:custGeom>
            <a:avLst/>
            <a:gdLst/>
            <a:ahLst/>
            <a:cxnLst/>
            <a:rect l="l" t="t" r="r" b="b"/>
            <a:pathLst>
              <a:path w="353059" h="340359">
                <a:moveTo>
                  <a:pt x="0" y="0"/>
                </a:moveTo>
                <a:lnTo>
                  <a:pt x="352881" y="0"/>
                </a:lnTo>
                <a:lnTo>
                  <a:pt x="352881" y="340067"/>
                </a:lnTo>
                <a:lnTo>
                  <a:pt x="0" y="340067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614352" y="6443952"/>
            <a:ext cx="353060" cy="340360"/>
          </a:xfrm>
          <a:custGeom>
            <a:avLst/>
            <a:gdLst/>
            <a:ahLst/>
            <a:cxnLst/>
            <a:rect l="l" t="t" r="r" b="b"/>
            <a:pathLst>
              <a:path w="353059" h="340359">
                <a:moveTo>
                  <a:pt x="0" y="0"/>
                </a:moveTo>
                <a:lnTo>
                  <a:pt x="352881" y="0"/>
                </a:lnTo>
                <a:lnTo>
                  <a:pt x="352881" y="340067"/>
                </a:lnTo>
                <a:lnTo>
                  <a:pt x="0" y="340067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522822" y="6025049"/>
            <a:ext cx="69596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5" dirty="0">
                <a:latin typeface="Arial"/>
                <a:cs typeface="Arial"/>
              </a:rPr>
              <a:t>SAP</a:t>
            </a:r>
            <a:endParaRPr sz="2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864826" y="6025049"/>
            <a:ext cx="69596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5" dirty="0">
                <a:latin typeface="Arial"/>
                <a:cs typeface="Arial"/>
              </a:rPr>
              <a:t>SAP</a:t>
            </a:r>
            <a:endParaRPr sz="26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023061" y="4342821"/>
            <a:ext cx="431400" cy="21639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238761" y="4577369"/>
            <a:ext cx="0" cy="1653539"/>
          </a:xfrm>
          <a:custGeom>
            <a:avLst/>
            <a:gdLst/>
            <a:ahLst/>
            <a:cxnLst/>
            <a:rect l="l" t="t" r="r" b="b"/>
            <a:pathLst>
              <a:path h="1653539">
                <a:moveTo>
                  <a:pt x="0" y="1652976"/>
                </a:moveTo>
                <a:lnTo>
                  <a:pt x="0" y="1611093"/>
                </a:lnTo>
                <a:lnTo>
                  <a:pt x="0" y="41883"/>
                </a:lnTo>
                <a:lnTo>
                  <a:pt x="0" y="0"/>
                </a:lnTo>
              </a:path>
            </a:pathLst>
          </a:custGeom>
          <a:ln w="83767">
            <a:solidFill>
              <a:srgbClr val="2121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075416" y="4374234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163345" y="0"/>
                </a:moveTo>
                <a:lnTo>
                  <a:pt x="0" y="326691"/>
                </a:lnTo>
                <a:lnTo>
                  <a:pt x="163345" y="245018"/>
                </a:lnTo>
                <a:lnTo>
                  <a:pt x="285855" y="245018"/>
                </a:lnTo>
                <a:lnTo>
                  <a:pt x="163345" y="0"/>
                </a:lnTo>
                <a:close/>
              </a:path>
              <a:path w="327025" h="327025">
                <a:moveTo>
                  <a:pt x="285855" y="245018"/>
                </a:moveTo>
                <a:lnTo>
                  <a:pt x="163345" y="245018"/>
                </a:lnTo>
                <a:lnTo>
                  <a:pt x="326691" y="326691"/>
                </a:lnTo>
                <a:lnTo>
                  <a:pt x="285855" y="245018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075416" y="6106790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163345" y="326691"/>
                </a:lnTo>
                <a:lnTo>
                  <a:pt x="285855" y="81672"/>
                </a:lnTo>
                <a:lnTo>
                  <a:pt x="163345" y="81672"/>
                </a:lnTo>
                <a:lnTo>
                  <a:pt x="0" y="0"/>
                </a:lnTo>
                <a:close/>
              </a:path>
              <a:path w="327025" h="327025">
                <a:moveTo>
                  <a:pt x="326691" y="0"/>
                </a:moveTo>
                <a:lnTo>
                  <a:pt x="163345" y="81672"/>
                </a:lnTo>
                <a:lnTo>
                  <a:pt x="285855" y="81672"/>
                </a:lnTo>
                <a:lnTo>
                  <a:pt x="326691" y="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575086" y="4342821"/>
            <a:ext cx="431400" cy="21639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790786" y="4577369"/>
            <a:ext cx="0" cy="1653539"/>
          </a:xfrm>
          <a:custGeom>
            <a:avLst/>
            <a:gdLst/>
            <a:ahLst/>
            <a:cxnLst/>
            <a:rect l="l" t="t" r="r" b="b"/>
            <a:pathLst>
              <a:path h="1653539">
                <a:moveTo>
                  <a:pt x="0" y="1652976"/>
                </a:moveTo>
                <a:lnTo>
                  <a:pt x="0" y="1611093"/>
                </a:lnTo>
                <a:lnTo>
                  <a:pt x="0" y="41883"/>
                </a:lnTo>
                <a:lnTo>
                  <a:pt x="0" y="0"/>
                </a:lnTo>
              </a:path>
            </a:pathLst>
          </a:custGeom>
          <a:ln w="83767">
            <a:solidFill>
              <a:srgbClr val="2121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627439" y="4374234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163345" y="0"/>
                </a:moveTo>
                <a:lnTo>
                  <a:pt x="0" y="326691"/>
                </a:lnTo>
                <a:lnTo>
                  <a:pt x="163345" y="245018"/>
                </a:lnTo>
                <a:lnTo>
                  <a:pt x="285855" y="245018"/>
                </a:lnTo>
                <a:lnTo>
                  <a:pt x="163345" y="0"/>
                </a:lnTo>
                <a:close/>
              </a:path>
              <a:path w="327025" h="327025">
                <a:moveTo>
                  <a:pt x="285855" y="245018"/>
                </a:moveTo>
                <a:lnTo>
                  <a:pt x="163345" y="245018"/>
                </a:lnTo>
                <a:lnTo>
                  <a:pt x="326691" y="326691"/>
                </a:lnTo>
                <a:lnTo>
                  <a:pt x="285855" y="245018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627439" y="6106790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163345" y="326691"/>
                </a:lnTo>
                <a:lnTo>
                  <a:pt x="285855" y="81672"/>
                </a:lnTo>
                <a:lnTo>
                  <a:pt x="163345" y="81672"/>
                </a:lnTo>
                <a:lnTo>
                  <a:pt x="0" y="0"/>
                </a:lnTo>
                <a:close/>
              </a:path>
              <a:path w="327025" h="327025">
                <a:moveTo>
                  <a:pt x="326691" y="0"/>
                </a:moveTo>
                <a:lnTo>
                  <a:pt x="163345" y="81672"/>
                </a:lnTo>
                <a:lnTo>
                  <a:pt x="285855" y="81672"/>
                </a:lnTo>
                <a:lnTo>
                  <a:pt x="326691" y="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0666629" y="3658325"/>
            <a:ext cx="4837430" cy="1423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664970">
              <a:lnSpc>
                <a:spcPct val="100000"/>
              </a:lnSpc>
              <a:spcBef>
                <a:spcPts val="135"/>
              </a:spcBef>
            </a:pPr>
            <a:r>
              <a:rPr sz="2600" spc="30" dirty="0">
                <a:latin typeface="Microsoft JhengHei UI"/>
                <a:cs typeface="Microsoft JhengHei UI"/>
              </a:rPr>
              <a:t>协议</a:t>
            </a:r>
            <a:r>
              <a:rPr sz="2600" spc="10" dirty="0">
                <a:latin typeface="Arial"/>
                <a:cs typeface="Arial"/>
              </a:rPr>
              <a:t>(</a:t>
            </a:r>
            <a:r>
              <a:rPr sz="2600" i="1" spc="10" dirty="0">
                <a:latin typeface="Arial"/>
                <a:cs typeface="Arial"/>
              </a:rPr>
              <a:t>n</a:t>
            </a:r>
            <a:r>
              <a:rPr sz="2600" i="1" spc="0" dirty="0">
                <a:latin typeface="Arial"/>
                <a:cs typeface="Arial"/>
              </a:rPr>
              <a:t> </a:t>
            </a:r>
            <a:r>
              <a:rPr sz="2600" i="1" spc="15" dirty="0">
                <a:latin typeface="Arial"/>
                <a:cs typeface="Arial"/>
              </a:rPr>
              <a:t>+</a:t>
            </a:r>
            <a:r>
              <a:rPr sz="2600" i="1" spc="0" dirty="0">
                <a:latin typeface="Arial"/>
                <a:cs typeface="Arial"/>
              </a:rPr>
              <a:t> </a:t>
            </a:r>
            <a:r>
              <a:rPr sz="2600" i="1" spc="5" dirty="0">
                <a:latin typeface="Arial"/>
                <a:cs typeface="Arial"/>
              </a:rPr>
              <a:t>1</a:t>
            </a:r>
            <a:r>
              <a:rPr sz="2600" spc="5" dirty="0">
                <a:latin typeface="Arial"/>
                <a:cs typeface="Arial"/>
              </a:rPr>
              <a:t>)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13685" algn="l"/>
              </a:tabLst>
            </a:pPr>
            <a:r>
              <a:rPr sz="2600" spc="30" dirty="0">
                <a:latin typeface="Microsoft JhengHei UI"/>
                <a:cs typeface="Microsoft JhengHei UI"/>
              </a:rPr>
              <a:t>交换服务原语	交换服务原语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716235" y="5591452"/>
            <a:ext cx="10878820" cy="0"/>
          </a:xfrm>
          <a:custGeom>
            <a:avLst/>
            <a:gdLst/>
            <a:ahLst/>
            <a:cxnLst/>
            <a:rect l="l" t="t" r="r" b="b"/>
            <a:pathLst>
              <a:path w="10878819">
                <a:moveTo>
                  <a:pt x="0" y="0"/>
                </a:moveTo>
                <a:lnTo>
                  <a:pt x="10878820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549325" cy="4740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753975" cy="3945254"/>
          </a:xfrm>
          <a:custGeom>
            <a:avLst/>
            <a:gdLst/>
            <a:ahLst/>
            <a:cxnLst/>
            <a:rect l="l" t="t" r="r" b="b"/>
            <a:pathLst>
              <a:path w="12753975" h="3945254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3688414"/>
                </a:lnTo>
                <a:lnTo>
                  <a:pt x="196" y="3739412"/>
                </a:lnTo>
                <a:lnTo>
                  <a:pt x="1569" y="3780539"/>
                </a:lnTo>
                <a:lnTo>
                  <a:pt x="12558" y="3838823"/>
                </a:lnTo>
                <a:lnTo>
                  <a:pt x="48870" y="3895821"/>
                </a:lnTo>
                <a:lnTo>
                  <a:pt x="105869" y="3932133"/>
                </a:lnTo>
                <a:lnTo>
                  <a:pt x="164152" y="3943122"/>
                </a:lnTo>
                <a:lnTo>
                  <a:pt x="205280" y="3944496"/>
                </a:lnTo>
                <a:lnTo>
                  <a:pt x="256278" y="3944692"/>
                </a:lnTo>
                <a:lnTo>
                  <a:pt x="12497263" y="3944692"/>
                </a:lnTo>
                <a:lnTo>
                  <a:pt x="12548259" y="3944496"/>
                </a:lnTo>
                <a:lnTo>
                  <a:pt x="12589384" y="3943122"/>
                </a:lnTo>
                <a:lnTo>
                  <a:pt x="12647667" y="3932133"/>
                </a:lnTo>
                <a:lnTo>
                  <a:pt x="12704668" y="3895821"/>
                </a:lnTo>
                <a:lnTo>
                  <a:pt x="12740983" y="3838823"/>
                </a:lnTo>
                <a:lnTo>
                  <a:pt x="12751969" y="3780539"/>
                </a:lnTo>
                <a:lnTo>
                  <a:pt x="12753342" y="3739412"/>
                </a:lnTo>
                <a:lnTo>
                  <a:pt x="12753538" y="3688414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753975" cy="3945254"/>
          </a:xfrm>
          <a:custGeom>
            <a:avLst/>
            <a:gdLst/>
            <a:ahLst/>
            <a:cxnLst/>
            <a:rect l="l" t="t" r="r" b="b"/>
            <a:pathLst>
              <a:path w="12753975" h="3945254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3688414"/>
                </a:lnTo>
                <a:lnTo>
                  <a:pt x="12753342" y="3739412"/>
                </a:lnTo>
                <a:lnTo>
                  <a:pt x="12751969" y="3780539"/>
                </a:lnTo>
                <a:lnTo>
                  <a:pt x="12740983" y="3838823"/>
                </a:lnTo>
                <a:lnTo>
                  <a:pt x="12704668" y="3895821"/>
                </a:lnTo>
                <a:lnTo>
                  <a:pt x="12647667" y="3932133"/>
                </a:lnTo>
                <a:lnTo>
                  <a:pt x="12589384" y="3943122"/>
                </a:lnTo>
                <a:lnTo>
                  <a:pt x="12548259" y="3944496"/>
                </a:lnTo>
                <a:lnTo>
                  <a:pt x="12497263" y="3944692"/>
                </a:lnTo>
                <a:lnTo>
                  <a:pt x="256278" y="3944692"/>
                </a:lnTo>
                <a:lnTo>
                  <a:pt x="205280" y="3944496"/>
                </a:lnTo>
                <a:lnTo>
                  <a:pt x="164152" y="3943122"/>
                </a:lnTo>
                <a:lnTo>
                  <a:pt x="105869" y="3932133"/>
                </a:lnTo>
                <a:lnTo>
                  <a:pt x="48870" y="3895821"/>
                </a:lnTo>
                <a:lnTo>
                  <a:pt x="12558" y="3838823"/>
                </a:lnTo>
                <a:lnTo>
                  <a:pt x="1569" y="3780539"/>
                </a:lnTo>
                <a:lnTo>
                  <a:pt x="196" y="3739412"/>
                </a:lnTo>
                <a:lnTo>
                  <a:pt x="0" y="3688414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61692" y="2848836"/>
            <a:ext cx="17208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305" dirty="0">
                <a:latin typeface="Lucida Sans"/>
                <a:cs typeface="Lucida Sans"/>
              </a:rPr>
              <a:t>•</a:t>
            </a:r>
            <a:endParaRPr sz="23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61692" y="4167767"/>
            <a:ext cx="17208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305" dirty="0">
                <a:latin typeface="Lucida Sans"/>
                <a:cs typeface="Lucida Sans"/>
              </a:rPr>
              <a:t>•</a:t>
            </a:r>
            <a:endParaRPr sz="230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79480" y="2613646"/>
            <a:ext cx="11162030" cy="2651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4930">
              <a:lnSpc>
                <a:spcPct val="140600"/>
              </a:lnSpc>
              <a:spcBef>
                <a:spcPts val="95"/>
              </a:spcBef>
            </a:pPr>
            <a:r>
              <a:rPr sz="3050" spc="75" dirty="0">
                <a:latin typeface="Microsoft JhengHei UI"/>
                <a:cs typeface="Microsoft JhengHei UI"/>
              </a:rPr>
              <a:t>协议必须把所有</a:t>
            </a:r>
            <a:r>
              <a:rPr sz="30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不利的条件</a:t>
            </a:r>
            <a:r>
              <a:rPr sz="3050" spc="75" dirty="0">
                <a:latin typeface="Microsoft JhengHei UI"/>
                <a:cs typeface="Microsoft JhengHei UI"/>
              </a:rPr>
              <a:t>事先都估计到，⽽</a:t>
            </a:r>
            <a:r>
              <a:rPr sz="30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不能假定</a:t>
            </a:r>
            <a:r>
              <a:rPr sz="3050" spc="75" dirty="0">
                <a:latin typeface="Microsoft JhengHei UI"/>
                <a:cs typeface="Microsoft JhengHei UI"/>
              </a:rPr>
              <a:t>⼀切都是 </a:t>
            </a:r>
            <a:r>
              <a:rPr sz="30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正常的和⾮常理想的</a:t>
            </a:r>
            <a:r>
              <a:rPr sz="3050" spc="15" dirty="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0600"/>
              </a:lnSpc>
              <a:spcBef>
                <a:spcPts val="95"/>
              </a:spcBef>
            </a:pPr>
            <a:r>
              <a:rPr sz="3050" spc="75" dirty="0">
                <a:latin typeface="Microsoft JhengHei UI"/>
                <a:cs typeface="Microsoft JhengHei UI"/>
              </a:rPr>
              <a:t>看⼀个计算机⽹络协议是否正确，不能光看在正常情况下是否正 确，还必须⾮常仔细地检查这个协议</a:t>
            </a:r>
            <a:r>
              <a:rPr sz="30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能否应付各种异常情况</a:t>
            </a:r>
            <a:r>
              <a:rPr sz="3050" spc="15" dirty="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544107" y="706985"/>
            <a:ext cx="301625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协议很复杂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69077" y="2690343"/>
            <a:ext cx="4121150" cy="58731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五层体系结构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sz="3600" spc="5" dirty="0">
                <a:latin typeface="Arial"/>
                <a:cs typeface="Arial"/>
              </a:rPr>
              <a:t>T</a:t>
            </a:r>
            <a:r>
              <a:rPr sz="3600" spc="10" dirty="0">
                <a:latin typeface="Arial"/>
                <a:cs typeface="Arial"/>
              </a:rPr>
              <a:t>CP</a:t>
            </a:r>
            <a:r>
              <a:rPr sz="3600" dirty="0">
                <a:latin typeface="Arial"/>
                <a:cs typeface="Arial"/>
              </a:rPr>
              <a:t>/I</a:t>
            </a:r>
            <a:r>
              <a:rPr sz="3600" spc="10" dirty="0">
                <a:latin typeface="Arial"/>
                <a:cs typeface="Arial"/>
              </a:rPr>
              <a:t>P</a:t>
            </a:r>
            <a:r>
              <a:rPr sz="3600" spc="25" dirty="0">
                <a:latin typeface="Microsoft JhengHei UI"/>
                <a:cs typeface="Microsoft JhengHei UI"/>
              </a:rPr>
              <a:t>的发展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协议封装的概念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⼏个概念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协议的复杂性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四层体系结构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9389" y="1718794"/>
            <a:ext cx="2886037" cy="1060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07910" y="2064932"/>
            <a:ext cx="232918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5" dirty="0">
                <a:solidFill>
                  <a:srgbClr val="FFFFFF"/>
                </a:solidFill>
                <a:latin typeface="Microsoft JhengHei UI"/>
                <a:cs typeface="Microsoft JhengHei UI"/>
              </a:rPr>
              <a:t>明⽇正午进攻，如何？</a:t>
            </a:r>
            <a:endParaRPr sz="1800">
              <a:latin typeface="Microsoft JhengHei UI"/>
              <a:cs typeface="Microsoft Jheng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902552" y="2946767"/>
            <a:ext cx="2886038" cy="1060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109876" y="3292903"/>
            <a:ext cx="486409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5" dirty="0">
                <a:solidFill>
                  <a:srgbClr val="FFFFFF"/>
                </a:solidFill>
                <a:latin typeface="Microsoft JhengHei UI"/>
                <a:cs typeface="Microsoft JhengHei UI"/>
              </a:rPr>
              <a:t>同意</a:t>
            </a:r>
            <a:endParaRPr sz="18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29389" y="4183501"/>
            <a:ext cx="2886037" cy="1060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79432" y="4529639"/>
            <a:ext cx="118618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5" dirty="0">
                <a:solidFill>
                  <a:srgbClr val="FFFFFF"/>
                </a:solidFill>
                <a:latin typeface="Microsoft JhengHei UI"/>
                <a:cs typeface="Microsoft JhengHei UI"/>
              </a:rPr>
              <a:t>收到</a:t>
            </a:r>
            <a:r>
              <a:rPr sz="180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“</a:t>
            </a:r>
            <a:r>
              <a:rPr sz="1800" spc="5" dirty="0">
                <a:solidFill>
                  <a:srgbClr val="FFFFFF"/>
                </a:solidFill>
                <a:latin typeface="Microsoft JhengHei UI"/>
                <a:cs typeface="Microsoft JhengHei UI"/>
              </a:rPr>
              <a:t>同意</a:t>
            </a:r>
            <a:r>
              <a:rPr sz="180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”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902552" y="5264226"/>
            <a:ext cx="2886038" cy="1060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414420" y="5610363"/>
            <a:ext cx="187706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5" dirty="0">
                <a:solidFill>
                  <a:srgbClr val="FFFFFF"/>
                </a:solidFill>
                <a:latin typeface="Microsoft JhengHei UI"/>
                <a:cs typeface="Microsoft JhengHei UI"/>
              </a:rPr>
              <a:t>收到：同意</a:t>
            </a:r>
            <a:r>
              <a:rPr sz="180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“</a:t>
            </a:r>
            <a:r>
              <a:rPr sz="1800" spc="5" dirty="0">
                <a:solidFill>
                  <a:srgbClr val="FFFFFF"/>
                </a:solidFill>
                <a:latin typeface="Microsoft JhengHei UI"/>
                <a:cs typeface="Microsoft JhengHei UI"/>
              </a:rPr>
              <a:t>同意</a:t>
            </a:r>
            <a:r>
              <a:rPr sz="180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”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315815" y="5287142"/>
            <a:ext cx="1472565" cy="125730"/>
          </a:xfrm>
          <a:custGeom>
            <a:avLst/>
            <a:gdLst/>
            <a:ahLst/>
            <a:cxnLst/>
            <a:rect l="l" t="t" r="r" b="b"/>
            <a:pathLst>
              <a:path w="1472565" h="125729">
                <a:moveTo>
                  <a:pt x="0" y="0"/>
                </a:moveTo>
                <a:lnTo>
                  <a:pt x="1472468" y="0"/>
                </a:lnTo>
                <a:lnTo>
                  <a:pt x="1472468" y="125650"/>
                </a:lnTo>
                <a:lnTo>
                  <a:pt x="0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C8001A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12100" y="7101670"/>
            <a:ext cx="1428750" cy="1232535"/>
          </a:xfrm>
          <a:custGeom>
            <a:avLst/>
            <a:gdLst/>
            <a:ahLst/>
            <a:cxnLst/>
            <a:rect l="l" t="t" r="r" b="b"/>
            <a:pathLst>
              <a:path w="1428750" h="1232534">
                <a:moveTo>
                  <a:pt x="91603" y="0"/>
                </a:moveTo>
                <a:lnTo>
                  <a:pt x="55834" y="4766"/>
                </a:lnTo>
                <a:lnTo>
                  <a:pt x="26729" y="17791"/>
                </a:lnTo>
                <a:lnTo>
                  <a:pt x="7161" y="37162"/>
                </a:lnTo>
                <a:lnTo>
                  <a:pt x="0" y="60969"/>
                </a:lnTo>
                <a:lnTo>
                  <a:pt x="3791" y="78261"/>
                </a:lnTo>
                <a:lnTo>
                  <a:pt x="14419" y="93638"/>
                </a:lnTo>
                <a:lnTo>
                  <a:pt x="30770" y="106360"/>
                </a:lnTo>
                <a:lnTo>
                  <a:pt x="51726" y="115689"/>
                </a:lnTo>
                <a:lnTo>
                  <a:pt x="51726" y="1232204"/>
                </a:lnTo>
                <a:lnTo>
                  <a:pt x="131770" y="1232204"/>
                </a:lnTo>
                <a:lnTo>
                  <a:pt x="131770" y="115401"/>
                </a:lnTo>
                <a:lnTo>
                  <a:pt x="152658" y="106117"/>
                </a:lnTo>
                <a:lnTo>
                  <a:pt x="168860" y="93494"/>
                </a:lnTo>
                <a:lnTo>
                  <a:pt x="179340" y="78216"/>
                </a:lnTo>
                <a:lnTo>
                  <a:pt x="183063" y="60969"/>
                </a:lnTo>
                <a:lnTo>
                  <a:pt x="175924" y="37292"/>
                </a:lnTo>
                <a:lnTo>
                  <a:pt x="156405" y="17905"/>
                </a:lnTo>
                <a:lnTo>
                  <a:pt x="127350" y="4809"/>
                </a:lnTo>
                <a:lnTo>
                  <a:pt x="91603" y="0"/>
                </a:lnTo>
                <a:close/>
              </a:path>
              <a:path w="1428750" h="1232534">
                <a:moveTo>
                  <a:pt x="1428238" y="734628"/>
                </a:moveTo>
                <a:lnTo>
                  <a:pt x="462786" y="734628"/>
                </a:lnTo>
                <a:lnTo>
                  <a:pt x="508670" y="736456"/>
                </a:lnTo>
                <a:lnTo>
                  <a:pt x="555003" y="741468"/>
                </a:lnTo>
                <a:lnTo>
                  <a:pt x="601750" y="748955"/>
                </a:lnTo>
                <a:lnTo>
                  <a:pt x="648874" y="758212"/>
                </a:lnTo>
                <a:lnTo>
                  <a:pt x="792145" y="789519"/>
                </a:lnTo>
                <a:lnTo>
                  <a:pt x="840415" y="798776"/>
                </a:lnTo>
                <a:lnTo>
                  <a:pt x="888881" y="806263"/>
                </a:lnTo>
                <a:lnTo>
                  <a:pt x="937507" y="811275"/>
                </a:lnTo>
                <a:lnTo>
                  <a:pt x="986256" y="813102"/>
                </a:lnTo>
                <a:lnTo>
                  <a:pt x="1130802" y="805214"/>
                </a:lnTo>
                <a:lnTo>
                  <a:pt x="1274346" y="787858"/>
                </a:lnTo>
                <a:lnTo>
                  <a:pt x="1384340" y="770503"/>
                </a:lnTo>
                <a:lnTo>
                  <a:pt x="1428238" y="762614"/>
                </a:lnTo>
                <a:lnTo>
                  <a:pt x="1428238" y="734628"/>
                </a:lnTo>
                <a:close/>
              </a:path>
              <a:path w="1428750" h="1232534">
                <a:moveTo>
                  <a:pt x="462786" y="121267"/>
                </a:moveTo>
                <a:lnTo>
                  <a:pt x="346370" y="125640"/>
                </a:lnTo>
                <a:lnTo>
                  <a:pt x="253442" y="135260"/>
                </a:lnTo>
                <a:lnTo>
                  <a:pt x="191895" y="144880"/>
                </a:lnTo>
                <a:lnTo>
                  <a:pt x="169626" y="149253"/>
                </a:lnTo>
                <a:lnTo>
                  <a:pt x="169626" y="762614"/>
                </a:lnTo>
                <a:lnTo>
                  <a:pt x="191895" y="758241"/>
                </a:lnTo>
                <a:lnTo>
                  <a:pt x="253442" y="748621"/>
                </a:lnTo>
                <a:lnTo>
                  <a:pt x="346370" y="739001"/>
                </a:lnTo>
                <a:lnTo>
                  <a:pt x="462786" y="734628"/>
                </a:lnTo>
                <a:lnTo>
                  <a:pt x="1428238" y="734628"/>
                </a:lnTo>
                <a:lnTo>
                  <a:pt x="1428238" y="199741"/>
                </a:lnTo>
                <a:lnTo>
                  <a:pt x="986256" y="199741"/>
                </a:lnTo>
                <a:lnTo>
                  <a:pt x="937611" y="197913"/>
                </a:lnTo>
                <a:lnTo>
                  <a:pt x="889050" y="192902"/>
                </a:lnTo>
                <a:lnTo>
                  <a:pt x="840615" y="185414"/>
                </a:lnTo>
                <a:lnTo>
                  <a:pt x="792349" y="176158"/>
                </a:lnTo>
                <a:lnTo>
                  <a:pt x="648990" y="144850"/>
                </a:lnTo>
                <a:lnTo>
                  <a:pt x="601825" y="135594"/>
                </a:lnTo>
                <a:lnTo>
                  <a:pt x="555041" y="128106"/>
                </a:lnTo>
                <a:lnTo>
                  <a:pt x="508681" y="123095"/>
                </a:lnTo>
                <a:lnTo>
                  <a:pt x="462786" y="121267"/>
                </a:lnTo>
                <a:close/>
              </a:path>
              <a:path w="1428750" h="1232534">
                <a:moveTo>
                  <a:pt x="1428238" y="149253"/>
                </a:moveTo>
                <a:lnTo>
                  <a:pt x="1353309" y="162342"/>
                </a:lnTo>
                <a:lnTo>
                  <a:pt x="1302682" y="170307"/>
                </a:lnTo>
                <a:lnTo>
                  <a:pt x="1244010" y="178687"/>
                </a:lnTo>
                <a:lnTo>
                  <a:pt x="1180163" y="186651"/>
                </a:lnTo>
                <a:lnTo>
                  <a:pt x="1114010" y="193369"/>
                </a:lnTo>
                <a:lnTo>
                  <a:pt x="1048418" y="198010"/>
                </a:lnTo>
                <a:lnTo>
                  <a:pt x="986256" y="199741"/>
                </a:lnTo>
                <a:lnTo>
                  <a:pt x="1428238" y="199741"/>
                </a:lnTo>
                <a:lnTo>
                  <a:pt x="1428238" y="149253"/>
                </a:lnTo>
                <a:close/>
              </a:path>
            </a:pathLst>
          </a:custGeom>
          <a:solidFill>
            <a:srgbClr val="1667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447328" y="7101670"/>
            <a:ext cx="1428750" cy="1232535"/>
          </a:xfrm>
          <a:custGeom>
            <a:avLst/>
            <a:gdLst/>
            <a:ahLst/>
            <a:cxnLst/>
            <a:rect l="l" t="t" r="r" b="b"/>
            <a:pathLst>
              <a:path w="1428750" h="1232534">
                <a:moveTo>
                  <a:pt x="1336639" y="0"/>
                </a:moveTo>
                <a:lnTo>
                  <a:pt x="1300889" y="4809"/>
                </a:lnTo>
                <a:lnTo>
                  <a:pt x="1271833" y="17905"/>
                </a:lnTo>
                <a:lnTo>
                  <a:pt x="1252314" y="37292"/>
                </a:lnTo>
                <a:lnTo>
                  <a:pt x="1245176" y="60969"/>
                </a:lnTo>
                <a:lnTo>
                  <a:pt x="1248899" y="78216"/>
                </a:lnTo>
                <a:lnTo>
                  <a:pt x="1259379" y="93494"/>
                </a:lnTo>
                <a:lnTo>
                  <a:pt x="1275581" y="106117"/>
                </a:lnTo>
                <a:lnTo>
                  <a:pt x="1296473" y="115401"/>
                </a:lnTo>
                <a:lnTo>
                  <a:pt x="1296473" y="1232204"/>
                </a:lnTo>
                <a:lnTo>
                  <a:pt x="1376513" y="1232204"/>
                </a:lnTo>
                <a:lnTo>
                  <a:pt x="1376513" y="115689"/>
                </a:lnTo>
                <a:lnTo>
                  <a:pt x="1397467" y="106360"/>
                </a:lnTo>
                <a:lnTo>
                  <a:pt x="1413818" y="93638"/>
                </a:lnTo>
                <a:lnTo>
                  <a:pt x="1424447" y="78261"/>
                </a:lnTo>
                <a:lnTo>
                  <a:pt x="1428239" y="60969"/>
                </a:lnTo>
                <a:lnTo>
                  <a:pt x="1421078" y="37162"/>
                </a:lnTo>
                <a:lnTo>
                  <a:pt x="1401510" y="17791"/>
                </a:lnTo>
                <a:lnTo>
                  <a:pt x="1372407" y="4766"/>
                </a:lnTo>
                <a:lnTo>
                  <a:pt x="1336639" y="0"/>
                </a:lnTo>
                <a:close/>
              </a:path>
              <a:path w="1428750" h="1232534">
                <a:moveTo>
                  <a:pt x="0" y="149253"/>
                </a:moveTo>
                <a:lnTo>
                  <a:pt x="0" y="762614"/>
                </a:lnTo>
                <a:lnTo>
                  <a:pt x="43897" y="770503"/>
                </a:lnTo>
                <a:lnTo>
                  <a:pt x="153891" y="787858"/>
                </a:lnTo>
                <a:lnTo>
                  <a:pt x="297437" y="805214"/>
                </a:lnTo>
                <a:lnTo>
                  <a:pt x="441986" y="813102"/>
                </a:lnTo>
                <a:lnTo>
                  <a:pt x="490735" y="811275"/>
                </a:lnTo>
                <a:lnTo>
                  <a:pt x="539360" y="806263"/>
                </a:lnTo>
                <a:lnTo>
                  <a:pt x="587825" y="798776"/>
                </a:lnTo>
                <a:lnTo>
                  <a:pt x="636095" y="789519"/>
                </a:lnTo>
                <a:lnTo>
                  <a:pt x="779366" y="758212"/>
                </a:lnTo>
                <a:lnTo>
                  <a:pt x="826490" y="748955"/>
                </a:lnTo>
                <a:lnTo>
                  <a:pt x="873238" y="741468"/>
                </a:lnTo>
                <a:lnTo>
                  <a:pt x="919572" y="736456"/>
                </a:lnTo>
                <a:lnTo>
                  <a:pt x="965457" y="734628"/>
                </a:lnTo>
                <a:lnTo>
                  <a:pt x="1258610" y="734628"/>
                </a:lnTo>
                <a:lnTo>
                  <a:pt x="1258610" y="199741"/>
                </a:lnTo>
                <a:lnTo>
                  <a:pt x="441986" y="199741"/>
                </a:lnTo>
                <a:lnTo>
                  <a:pt x="297631" y="191852"/>
                </a:lnTo>
                <a:lnTo>
                  <a:pt x="154064" y="174497"/>
                </a:lnTo>
                <a:lnTo>
                  <a:pt x="43962" y="157141"/>
                </a:lnTo>
                <a:lnTo>
                  <a:pt x="0" y="149253"/>
                </a:lnTo>
                <a:close/>
              </a:path>
              <a:path w="1428750" h="1232534">
                <a:moveTo>
                  <a:pt x="1258610" y="734628"/>
                </a:moveTo>
                <a:lnTo>
                  <a:pt x="965457" y="734628"/>
                </a:lnTo>
                <a:lnTo>
                  <a:pt x="1081870" y="739001"/>
                </a:lnTo>
                <a:lnTo>
                  <a:pt x="1174796" y="748621"/>
                </a:lnTo>
                <a:lnTo>
                  <a:pt x="1236341" y="758241"/>
                </a:lnTo>
                <a:lnTo>
                  <a:pt x="1258610" y="762614"/>
                </a:lnTo>
                <a:lnTo>
                  <a:pt x="1258610" y="734628"/>
                </a:lnTo>
                <a:close/>
              </a:path>
              <a:path w="1428750" h="1232534">
                <a:moveTo>
                  <a:pt x="965457" y="121267"/>
                </a:moveTo>
                <a:lnTo>
                  <a:pt x="919562" y="123095"/>
                </a:lnTo>
                <a:lnTo>
                  <a:pt x="873200" y="128106"/>
                </a:lnTo>
                <a:lnTo>
                  <a:pt x="826416" y="135594"/>
                </a:lnTo>
                <a:lnTo>
                  <a:pt x="779250" y="144850"/>
                </a:lnTo>
                <a:lnTo>
                  <a:pt x="635891" y="176158"/>
                </a:lnTo>
                <a:lnTo>
                  <a:pt x="587626" y="185414"/>
                </a:lnTo>
                <a:lnTo>
                  <a:pt x="539191" y="192902"/>
                </a:lnTo>
                <a:lnTo>
                  <a:pt x="490631" y="197913"/>
                </a:lnTo>
                <a:lnTo>
                  <a:pt x="441986" y="199741"/>
                </a:lnTo>
                <a:lnTo>
                  <a:pt x="1258610" y="199741"/>
                </a:lnTo>
                <a:lnTo>
                  <a:pt x="1258610" y="149253"/>
                </a:lnTo>
                <a:lnTo>
                  <a:pt x="1236341" y="144880"/>
                </a:lnTo>
                <a:lnTo>
                  <a:pt x="1174796" y="135260"/>
                </a:lnTo>
                <a:lnTo>
                  <a:pt x="1081870" y="125640"/>
                </a:lnTo>
                <a:lnTo>
                  <a:pt x="965457" y="121267"/>
                </a:lnTo>
                <a:close/>
              </a:path>
            </a:pathLst>
          </a:custGeom>
          <a:solidFill>
            <a:srgbClr val="1667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79819" y="9140457"/>
            <a:ext cx="183515" cy="1232535"/>
          </a:xfrm>
          <a:custGeom>
            <a:avLst/>
            <a:gdLst/>
            <a:ahLst/>
            <a:cxnLst/>
            <a:rect l="l" t="t" r="r" b="b"/>
            <a:pathLst>
              <a:path w="183515" h="1232534">
                <a:moveTo>
                  <a:pt x="91603" y="0"/>
                </a:moveTo>
                <a:lnTo>
                  <a:pt x="55834" y="4766"/>
                </a:lnTo>
                <a:lnTo>
                  <a:pt x="26729" y="17791"/>
                </a:lnTo>
                <a:lnTo>
                  <a:pt x="7160" y="37163"/>
                </a:lnTo>
                <a:lnTo>
                  <a:pt x="0" y="60970"/>
                </a:lnTo>
                <a:lnTo>
                  <a:pt x="3790" y="78262"/>
                </a:lnTo>
                <a:lnTo>
                  <a:pt x="14419" y="93639"/>
                </a:lnTo>
                <a:lnTo>
                  <a:pt x="30769" y="106361"/>
                </a:lnTo>
                <a:lnTo>
                  <a:pt x="51725" y="115690"/>
                </a:lnTo>
                <a:lnTo>
                  <a:pt x="51725" y="1232204"/>
                </a:lnTo>
                <a:lnTo>
                  <a:pt x="131770" y="1232204"/>
                </a:lnTo>
                <a:lnTo>
                  <a:pt x="131770" y="115401"/>
                </a:lnTo>
                <a:lnTo>
                  <a:pt x="152658" y="106118"/>
                </a:lnTo>
                <a:lnTo>
                  <a:pt x="168859" y="93494"/>
                </a:lnTo>
                <a:lnTo>
                  <a:pt x="179339" y="78217"/>
                </a:lnTo>
                <a:lnTo>
                  <a:pt x="183062" y="60970"/>
                </a:lnTo>
                <a:lnTo>
                  <a:pt x="175924" y="37292"/>
                </a:lnTo>
                <a:lnTo>
                  <a:pt x="156405" y="17906"/>
                </a:lnTo>
                <a:lnTo>
                  <a:pt x="127350" y="4809"/>
                </a:lnTo>
                <a:lnTo>
                  <a:pt x="91603" y="0"/>
                </a:lnTo>
                <a:close/>
              </a:path>
            </a:pathLst>
          </a:custGeom>
          <a:ln w="20941">
            <a:solidFill>
              <a:srgbClr val="1667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49445" y="9261726"/>
            <a:ext cx="1259205" cy="692150"/>
          </a:xfrm>
          <a:custGeom>
            <a:avLst/>
            <a:gdLst/>
            <a:ahLst/>
            <a:cxnLst/>
            <a:rect l="l" t="t" r="r" b="b"/>
            <a:pathLst>
              <a:path w="1259204" h="692150">
                <a:moveTo>
                  <a:pt x="293160" y="0"/>
                </a:moveTo>
                <a:lnTo>
                  <a:pt x="176744" y="4372"/>
                </a:lnTo>
                <a:lnTo>
                  <a:pt x="83815" y="13992"/>
                </a:lnTo>
                <a:lnTo>
                  <a:pt x="22269" y="23612"/>
                </a:lnTo>
                <a:lnTo>
                  <a:pt x="0" y="27984"/>
                </a:lnTo>
                <a:lnTo>
                  <a:pt x="0" y="641346"/>
                </a:lnTo>
                <a:lnTo>
                  <a:pt x="10092" y="639273"/>
                </a:lnTo>
                <a:lnTo>
                  <a:pt x="38810" y="634090"/>
                </a:lnTo>
                <a:lnTo>
                  <a:pt x="83815" y="627353"/>
                </a:lnTo>
                <a:lnTo>
                  <a:pt x="142768" y="620616"/>
                </a:lnTo>
                <a:lnTo>
                  <a:pt x="213329" y="615434"/>
                </a:lnTo>
                <a:lnTo>
                  <a:pt x="293160" y="613361"/>
                </a:lnTo>
                <a:lnTo>
                  <a:pt x="339044" y="615189"/>
                </a:lnTo>
                <a:lnTo>
                  <a:pt x="385377" y="620200"/>
                </a:lnTo>
                <a:lnTo>
                  <a:pt x="432124" y="627688"/>
                </a:lnTo>
                <a:lnTo>
                  <a:pt x="479247" y="636944"/>
                </a:lnTo>
                <a:lnTo>
                  <a:pt x="526712" y="647262"/>
                </a:lnTo>
                <a:lnTo>
                  <a:pt x="574481" y="657933"/>
                </a:lnTo>
                <a:lnTo>
                  <a:pt x="622519" y="668251"/>
                </a:lnTo>
                <a:lnTo>
                  <a:pt x="670789" y="677507"/>
                </a:lnTo>
                <a:lnTo>
                  <a:pt x="719255" y="684995"/>
                </a:lnTo>
                <a:lnTo>
                  <a:pt x="767881" y="690007"/>
                </a:lnTo>
                <a:lnTo>
                  <a:pt x="816630" y="691834"/>
                </a:lnTo>
                <a:lnTo>
                  <a:pt x="961176" y="683945"/>
                </a:lnTo>
                <a:lnTo>
                  <a:pt x="1104720" y="666590"/>
                </a:lnTo>
                <a:lnTo>
                  <a:pt x="1214714" y="649235"/>
                </a:lnTo>
                <a:lnTo>
                  <a:pt x="1258611" y="641346"/>
                </a:lnTo>
                <a:lnTo>
                  <a:pt x="1258611" y="27984"/>
                </a:lnTo>
                <a:lnTo>
                  <a:pt x="1214648" y="35873"/>
                </a:lnTo>
                <a:lnTo>
                  <a:pt x="1104546" y="53229"/>
                </a:lnTo>
                <a:lnTo>
                  <a:pt x="960981" y="70584"/>
                </a:lnTo>
                <a:lnTo>
                  <a:pt x="816630" y="78473"/>
                </a:lnTo>
                <a:lnTo>
                  <a:pt x="767985" y="76645"/>
                </a:lnTo>
                <a:lnTo>
                  <a:pt x="719424" y="71634"/>
                </a:lnTo>
                <a:lnTo>
                  <a:pt x="670989" y="64146"/>
                </a:lnTo>
                <a:lnTo>
                  <a:pt x="622723" y="54890"/>
                </a:lnTo>
                <a:lnTo>
                  <a:pt x="574669" y="44572"/>
                </a:lnTo>
                <a:lnTo>
                  <a:pt x="526868" y="33900"/>
                </a:lnTo>
                <a:lnTo>
                  <a:pt x="479364" y="23583"/>
                </a:lnTo>
                <a:lnTo>
                  <a:pt x="432199" y="14326"/>
                </a:lnTo>
                <a:lnTo>
                  <a:pt x="385415" y="6839"/>
                </a:lnTo>
                <a:lnTo>
                  <a:pt x="339054" y="1827"/>
                </a:lnTo>
                <a:lnTo>
                  <a:pt x="293160" y="0"/>
                </a:lnTo>
                <a:close/>
              </a:path>
            </a:pathLst>
          </a:custGeom>
          <a:ln w="20941">
            <a:solidFill>
              <a:srgbClr val="1667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60295" y="8268579"/>
            <a:ext cx="6170412" cy="2145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273394" y="8268579"/>
            <a:ext cx="6170408" cy="2145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41920" y="8190219"/>
            <a:ext cx="14957425" cy="2247900"/>
          </a:xfrm>
          <a:custGeom>
            <a:avLst/>
            <a:gdLst/>
            <a:ahLst/>
            <a:cxnLst/>
            <a:rect l="l" t="t" r="r" b="b"/>
            <a:pathLst>
              <a:path w="14957425" h="2247900">
                <a:moveTo>
                  <a:pt x="2640878" y="50800"/>
                </a:moveTo>
                <a:lnTo>
                  <a:pt x="2393862" y="50800"/>
                </a:lnTo>
                <a:lnTo>
                  <a:pt x="2250731" y="88900"/>
                </a:lnTo>
                <a:lnTo>
                  <a:pt x="2204718" y="114300"/>
                </a:lnTo>
                <a:lnTo>
                  <a:pt x="2154140" y="114300"/>
                </a:lnTo>
                <a:lnTo>
                  <a:pt x="2103907" y="127000"/>
                </a:lnTo>
                <a:lnTo>
                  <a:pt x="2054043" y="152400"/>
                </a:lnTo>
                <a:lnTo>
                  <a:pt x="1906908" y="190500"/>
                </a:lnTo>
                <a:lnTo>
                  <a:pt x="1811109" y="241300"/>
                </a:lnTo>
                <a:lnTo>
                  <a:pt x="1763971" y="254000"/>
                </a:lnTo>
                <a:lnTo>
                  <a:pt x="1671264" y="304800"/>
                </a:lnTo>
                <a:lnTo>
                  <a:pt x="1580976" y="355600"/>
                </a:lnTo>
                <a:lnTo>
                  <a:pt x="1492987" y="406400"/>
                </a:lnTo>
                <a:lnTo>
                  <a:pt x="1449751" y="444500"/>
                </a:lnTo>
                <a:lnTo>
                  <a:pt x="1364592" y="495300"/>
                </a:lnTo>
                <a:lnTo>
                  <a:pt x="1322587" y="533400"/>
                </a:lnTo>
                <a:lnTo>
                  <a:pt x="1280910" y="558800"/>
                </a:lnTo>
                <a:lnTo>
                  <a:pt x="1239519" y="596900"/>
                </a:lnTo>
                <a:lnTo>
                  <a:pt x="1198375" y="622300"/>
                </a:lnTo>
                <a:lnTo>
                  <a:pt x="1157435" y="660400"/>
                </a:lnTo>
                <a:lnTo>
                  <a:pt x="1116659" y="685800"/>
                </a:lnTo>
                <a:lnTo>
                  <a:pt x="1076006" y="723900"/>
                </a:lnTo>
                <a:lnTo>
                  <a:pt x="1035433" y="749300"/>
                </a:lnTo>
                <a:lnTo>
                  <a:pt x="995735" y="787400"/>
                </a:lnTo>
                <a:lnTo>
                  <a:pt x="757727" y="977900"/>
                </a:lnTo>
                <a:lnTo>
                  <a:pt x="720256" y="1003300"/>
                </a:lnTo>
                <a:lnTo>
                  <a:pt x="683526" y="1041400"/>
                </a:lnTo>
                <a:lnTo>
                  <a:pt x="647533" y="1079500"/>
                </a:lnTo>
                <a:lnTo>
                  <a:pt x="612274" y="1117600"/>
                </a:lnTo>
                <a:lnTo>
                  <a:pt x="577747" y="1155700"/>
                </a:lnTo>
                <a:lnTo>
                  <a:pt x="543949" y="1193800"/>
                </a:lnTo>
                <a:lnTo>
                  <a:pt x="510876" y="1231900"/>
                </a:lnTo>
                <a:lnTo>
                  <a:pt x="478526" y="1270000"/>
                </a:lnTo>
                <a:lnTo>
                  <a:pt x="446895" y="1308100"/>
                </a:lnTo>
                <a:lnTo>
                  <a:pt x="415982" y="1346200"/>
                </a:lnTo>
                <a:lnTo>
                  <a:pt x="385782" y="1384300"/>
                </a:lnTo>
                <a:lnTo>
                  <a:pt x="356294" y="1422400"/>
                </a:lnTo>
                <a:lnTo>
                  <a:pt x="327043" y="1473200"/>
                </a:lnTo>
                <a:lnTo>
                  <a:pt x="299073" y="1511300"/>
                </a:lnTo>
                <a:lnTo>
                  <a:pt x="272109" y="1562100"/>
                </a:lnTo>
                <a:lnTo>
                  <a:pt x="245875" y="1600200"/>
                </a:lnTo>
                <a:lnTo>
                  <a:pt x="220096" y="1651000"/>
                </a:lnTo>
                <a:lnTo>
                  <a:pt x="194495" y="1689100"/>
                </a:lnTo>
                <a:lnTo>
                  <a:pt x="168796" y="1739900"/>
                </a:lnTo>
                <a:lnTo>
                  <a:pt x="142725" y="1778000"/>
                </a:lnTo>
                <a:lnTo>
                  <a:pt x="116005" y="1816100"/>
                </a:lnTo>
                <a:lnTo>
                  <a:pt x="87994" y="1854200"/>
                </a:lnTo>
                <a:lnTo>
                  <a:pt x="61526" y="1892300"/>
                </a:lnTo>
                <a:lnTo>
                  <a:pt x="38046" y="1930400"/>
                </a:lnTo>
                <a:lnTo>
                  <a:pt x="19001" y="1981200"/>
                </a:lnTo>
                <a:lnTo>
                  <a:pt x="5837" y="2019300"/>
                </a:lnTo>
                <a:lnTo>
                  <a:pt x="0" y="2057400"/>
                </a:lnTo>
                <a:lnTo>
                  <a:pt x="2936" y="2095500"/>
                </a:lnTo>
                <a:lnTo>
                  <a:pt x="16092" y="2146300"/>
                </a:lnTo>
                <a:lnTo>
                  <a:pt x="42792" y="2184400"/>
                </a:lnTo>
                <a:lnTo>
                  <a:pt x="80060" y="2222500"/>
                </a:lnTo>
                <a:lnTo>
                  <a:pt x="125028" y="2247900"/>
                </a:lnTo>
                <a:lnTo>
                  <a:pt x="7009119" y="2247900"/>
                </a:lnTo>
                <a:lnTo>
                  <a:pt x="6960676" y="2235200"/>
                </a:lnTo>
                <a:lnTo>
                  <a:pt x="6912716" y="2235200"/>
                </a:lnTo>
                <a:lnTo>
                  <a:pt x="6818696" y="2209800"/>
                </a:lnTo>
                <a:lnTo>
                  <a:pt x="6772862" y="2184400"/>
                </a:lnTo>
                <a:lnTo>
                  <a:pt x="6727963" y="2171700"/>
                </a:lnTo>
                <a:lnTo>
                  <a:pt x="6684109" y="2146300"/>
                </a:lnTo>
                <a:lnTo>
                  <a:pt x="6641416" y="2120900"/>
                </a:lnTo>
                <a:lnTo>
                  <a:pt x="6599995" y="2095500"/>
                </a:lnTo>
                <a:lnTo>
                  <a:pt x="6562369" y="2070100"/>
                </a:lnTo>
                <a:lnTo>
                  <a:pt x="6526335" y="2044700"/>
                </a:lnTo>
                <a:lnTo>
                  <a:pt x="6491969" y="2006600"/>
                </a:lnTo>
                <a:lnTo>
                  <a:pt x="6459344" y="1981200"/>
                </a:lnTo>
                <a:lnTo>
                  <a:pt x="6428535" y="1943100"/>
                </a:lnTo>
                <a:lnTo>
                  <a:pt x="6399617" y="1905000"/>
                </a:lnTo>
                <a:lnTo>
                  <a:pt x="6373890" y="1866900"/>
                </a:lnTo>
                <a:lnTo>
                  <a:pt x="6347350" y="1816100"/>
                </a:lnTo>
                <a:lnTo>
                  <a:pt x="6320003" y="1778000"/>
                </a:lnTo>
                <a:lnTo>
                  <a:pt x="6291857" y="1727200"/>
                </a:lnTo>
                <a:lnTo>
                  <a:pt x="6262918" y="1689100"/>
                </a:lnTo>
                <a:lnTo>
                  <a:pt x="6233196" y="1651000"/>
                </a:lnTo>
                <a:lnTo>
                  <a:pt x="6202695" y="1600200"/>
                </a:lnTo>
                <a:lnTo>
                  <a:pt x="6171425" y="1562100"/>
                </a:lnTo>
                <a:lnTo>
                  <a:pt x="6140790" y="1524000"/>
                </a:lnTo>
                <a:lnTo>
                  <a:pt x="6109485" y="1485900"/>
                </a:lnTo>
                <a:lnTo>
                  <a:pt x="6077518" y="1447800"/>
                </a:lnTo>
                <a:lnTo>
                  <a:pt x="6044895" y="1409700"/>
                </a:lnTo>
                <a:lnTo>
                  <a:pt x="6011625" y="1371600"/>
                </a:lnTo>
                <a:lnTo>
                  <a:pt x="5977716" y="1333500"/>
                </a:lnTo>
                <a:lnTo>
                  <a:pt x="5943174" y="1308100"/>
                </a:lnTo>
                <a:lnTo>
                  <a:pt x="5908009" y="1270000"/>
                </a:lnTo>
                <a:lnTo>
                  <a:pt x="5872227" y="1231900"/>
                </a:lnTo>
                <a:lnTo>
                  <a:pt x="5830635" y="1206500"/>
                </a:lnTo>
                <a:lnTo>
                  <a:pt x="5786959" y="1168400"/>
                </a:lnTo>
                <a:lnTo>
                  <a:pt x="5741390" y="1143000"/>
                </a:lnTo>
                <a:lnTo>
                  <a:pt x="5694119" y="1117600"/>
                </a:lnTo>
                <a:lnTo>
                  <a:pt x="5544007" y="1079500"/>
                </a:lnTo>
                <a:lnTo>
                  <a:pt x="5491840" y="1066800"/>
                </a:lnTo>
                <a:lnTo>
                  <a:pt x="5078612" y="1066800"/>
                </a:lnTo>
                <a:lnTo>
                  <a:pt x="5027477" y="1054100"/>
                </a:lnTo>
                <a:lnTo>
                  <a:pt x="4884221" y="1016000"/>
                </a:lnTo>
                <a:lnTo>
                  <a:pt x="4838617" y="990600"/>
                </a:lnTo>
                <a:lnTo>
                  <a:pt x="4793851" y="965200"/>
                </a:lnTo>
                <a:lnTo>
                  <a:pt x="4749781" y="952500"/>
                </a:lnTo>
                <a:lnTo>
                  <a:pt x="4620338" y="876300"/>
                </a:lnTo>
                <a:lnTo>
                  <a:pt x="4367699" y="723900"/>
                </a:lnTo>
                <a:lnTo>
                  <a:pt x="4325028" y="711200"/>
                </a:lnTo>
                <a:lnTo>
                  <a:pt x="4152712" y="609600"/>
                </a:lnTo>
                <a:lnTo>
                  <a:pt x="3642092" y="431800"/>
                </a:lnTo>
                <a:lnTo>
                  <a:pt x="3556321" y="381000"/>
                </a:lnTo>
                <a:lnTo>
                  <a:pt x="3423845" y="304800"/>
                </a:lnTo>
                <a:lnTo>
                  <a:pt x="3333149" y="254000"/>
                </a:lnTo>
                <a:lnTo>
                  <a:pt x="3287129" y="241300"/>
                </a:lnTo>
                <a:lnTo>
                  <a:pt x="3240681" y="215900"/>
                </a:lnTo>
                <a:lnTo>
                  <a:pt x="3191912" y="203200"/>
                </a:lnTo>
                <a:lnTo>
                  <a:pt x="3142764" y="177800"/>
                </a:lnTo>
                <a:lnTo>
                  <a:pt x="2993215" y="139700"/>
                </a:lnTo>
                <a:lnTo>
                  <a:pt x="2942722" y="114300"/>
                </a:lnTo>
                <a:lnTo>
                  <a:pt x="2891937" y="101600"/>
                </a:lnTo>
                <a:lnTo>
                  <a:pt x="2840876" y="101600"/>
                </a:lnTo>
                <a:lnTo>
                  <a:pt x="2737997" y="76200"/>
                </a:lnTo>
                <a:lnTo>
                  <a:pt x="2640878" y="50800"/>
                </a:lnTo>
                <a:close/>
              </a:path>
              <a:path w="14957425" h="2247900">
                <a:moveTo>
                  <a:pt x="7894576" y="2184400"/>
                </a:moveTo>
                <a:lnTo>
                  <a:pt x="7399988" y="2184400"/>
                </a:lnTo>
                <a:lnTo>
                  <a:pt x="7156220" y="2247900"/>
                </a:lnTo>
                <a:lnTo>
                  <a:pt x="14947788" y="2247900"/>
                </a:lnTo>
                <a:lnTo>
                  <a:pt x="14952123" y="2209800"/>
                </a:lnTo>
                <a:lnTo>
                  <a:pt x="8040716" y="2209800"/>
                </a:lnTo>
                <a:lnTo>
                  <a:pt x="7992113" y="2197100"/>
                </a:lnTo>
                <a:lnTo>
                  <a:pt x="7943374" y="2197100"/>
                </a:lnTo>
                <a:lnTo>
                  <a:pt x="7894576" y="2184400"/>
                </a:lnTo>
                <a:close/>
              </a:path>
              <a:path w="14957425" h="2247900">
                <a:moveTo>
                  <a:pt x="9678627" y="1016000"/>
                </a:moveTo>
                <a:lnTo>
                  <a:pt x="9429265" y="1016000"/>
                </a:lnTo>
                <a:lnTo>
                  <a:pt x="9380058" y="1028700"/>
                </a:lnTo>
                <a:lnTo>
                  <a:pt x="9332929" y="1054100"/>
                </a:lnTo>
                <a:lnTo>
                  <a:pt x="9288246" y="1079500"/>
                </a:lnTo>
                <a:lnTo>
                  <a:pt x="9246375" y="1104900"/>
                </a:lnTo>
                <a:lnTo>
                  <a:pt x="9207683" y="1130300"/>
                </a:lnTo>
                <a:lnTo>
                  <a:pt x="9172538" y="1168400"/>
                </a:lnTo>
                <a:lnTo>
                  <a:pt x="9141305" y="1206500"/>
                </a:lnTo>
                <a:lnTo>
                  <a:pt x="9114353" y="1257300"/>
                </a:lnTo>
                <a:lnTo>
                  <a:pt x="9090054" y="1308100"/>
                </a:lnTo>
                <a:lnTo>
                  <a:pt x="9065975" y="1346200"/>
                </a:lnTo>
                <a:lnTo>
                  <a:pt x="9042109" y="1397000"/>
                </a:lnTo>
                <a:lnTo>
                  <a:pt x="9018452" y="1435100"/>
                </a:lnTo>
                <a:lnTo>
                  <a:pt x="8994998" y="1485900"/>
                </a:lnTo>
                <a:lnTo>
                  <a:pt x="8971740" y="1524000"/>
                </a:lnTo>
                <a:lnTo>
                  <a:pt x="8948673" y="1574800"/>
                </a:lnTo>
                <a:lnTo>
                  <a:pt x="8925791" y="1612900"/>
                </a:lnTo>
                <a:lnTo>
                  <a:pt x="8903088" y="1663700"/>
                </a:lnTo>
                <a:lnTo>
                  <a:pt x="8880559" y="1714500"/>
                </a:lnTo>
                <a:lnTo>
                  <a:pt x="8858014" y="1752600"/>
                </a:lnTo>
                <a:lnTo>
                  <a:pt x="8834965" y="1803400"/>
                </a:lnTo>
                <a:lnTo>
                  <a:pt x="8811013" y="1841500"/>
                </a:lnTo>
                <a:lnTo>
                  <a:pt x="8785759" y="1892300"/>
                </a:lnTo>
                <a:lnTo>
                  <a:pt x="8758803" y="1930400"/>
                </a:lnTo>
                <a:lnTo>
                  <a:pt x="8729749" y="1968500"/>
                </a:lnTo>
                <a:lnTo>
                  <a:pt x="8698196" y="2006600"/>
                </a:lnTo>
                <a:lnTo>
                  <a:pt x="8663745" y="2044700"/>
                </a:lnTo>
                <a:lnTo>
                  <a:pt x="8625999" y="2082800"/>
                </a:lnTo>
                <a:lnTo>
                  <a:pt x="8584557" y="2120900"/>
                </a:lnTo>
                <a:lnTo>
                  <a:pt x="8543750" y="2146300"/>
                </a:lnTo>
                <a:lnTo>
                  <a:pt x="8458964" y="2171700"/>
                </a:lnTo>
                <a:lnTo>
                  <a:pt x="8415143" y="2197100"/>
                </a:lnTo>
                <a:lnTo>
                  <a:pt x="8370475" y="2197100"/>
                </a:lnTo>
                <a:lnTo>
                  <a:pt x="8325039" y="2209800"/>
                </a:lnTo>
                <a:lnTo>
                  <a:pt x="14952123" y="2209800"/>
                </a:lnTo>
                <a:lnTo>
                  <a:pt x="14953568" y="2197100"/>
                </a:lnTo>
                <a:lnTo>
                  <a:pt x="14956576" y="2146300"/>
                </a:lnTo>
                <a:lnTo>
                  <a:pt x="14956798" y="2095500"/>
                </a:lnTo>
                <a:lnTo>
                  <a:pt x="14954222" y="2044700"/>
                </a:lnTo>
                <a:lnTo>
                  <a:pt x="14948835" y="2006600"/>
                </a:lnTo>
                <a:lnTo>
                  <a:pt x="14940570" y="1955800"/>
                </a:lnTo>
                <a:lnTo>
                  <a:pt x="14929828" y="1905000"/>
                </a:lnTo>
                <a:lnTo>
                  <a:pt x="14916717" y="1854200"/>
                </a:lnTo>
                <a:lnTo>
                  <a:pt x="14901341" y="1816100"/>
                </a:lnTo>
                <a:lnTo>
                  <a:pt x="14883809" y="1765300"/>
                </a:lnTo>
                <a:lnTo>
                  <a:pt x="14864226" y="1714500"/>
                </a:lnTo>
                <a:lnTo>
                  <a:pt x="14842700" y="1676400"/>
                </a:lnTo>
                <a:lnTo>
                  <a:pt x="14819337" y="1638300"/>
                </a:lnTo>
                <a:lnTo>
                  <a:pt x="14794244" y="1587500"/>
                </a:lnTo>
                <a:lnTo>
                  <a:pt x="14767528" y="1549400"/>
                </a:lnTo>
                <a:lnTo>
                  <a:pt x="14739295" y="1511300"/>
                </a:lnTo>
                <a:lnTo>
                  <a:pt x="14709652" y="1473200"/>
                </a:lnTo>
                <a:lnTo>
                  <a:pt x="14678706" y="1435100"/>
                </a:lnTo>
                <a:lnTo>
                  <a:pt x="14646564" y="1397000"/>
                </a:lnTo>
                <a:lnTo>
                  <a:pt x="14613331" y="1358900"/>
                </a:lnTo>
                <a:lnTo>
                  <a:pt x="14579116" y="1320800"/>
                </a:lnTo>
                <a:lnTo>
                  <a:pt x="14544024" y="1282700"/>
                </a:lnTo>
                <a:lnTo>
                  <a:pt x="14508162" y="1244600"/>
                </a:lnTo>
                <a:lnTo>
                  <a:pt x="14471637" y="1206500"/>
                </a:lnTo>
                <a:lnTo>
                  <a:pt x="14434556" y="1168400"/>
                </a:lnTo>
                <a:lnTo>
                  <a:pt x="14397025" y="1143000"/>
                </a:lnTo>
                <a:lnTo>
                  <a:pt x="14321042" y="1066800"/>
                </a:lnTo>
                <a:lnTo>
                  <a:pt x="14301922" y="1054100"/>
                </a:lnTo>
                <a:lnTo>
                  <a:pt x="9876116" y="1054100"/>
                </a:lnTo>
                <a:lnTo>
                  <a:pt x="9826647" y="1041400"/>
                </a:lnTo>
                <a:lnTo>
                  <a:pt x="9777278" y="1041400"/>
                </a:lnTo>
                <a:lnTo>
                  <a:pt x="9678627" y="1016000"/>
                </a:lnTo>
                <a:close/>
              </a:path>
              <a:path w="14957425" h="2247900">
                <a:moveTo>
                  <a:pt x="7748621" y="2171700"/>
                </a:moveTo>
                <a:lnTo>
                  <a:pt x="7499563" y="2171700"/>
                </a:lnTo>
                <a:lnTo>
                  <a:pt x="7449671" y="2184400"/>
                </a:lnTo>
                <a:lnTo>
                  <a:pt x="7797121" y="2184400"/>
                </a:lnTo>
                <a:lnTo>
                  <a:pt x="7748621" y="2171700"/>
                </a:lnTo>
                <a:close/>
              </a:path>
              <a:path w="14957425" h="2247900">
                <a:moveTo>
                  <a:pt x="12649645" y="12700"/>
                </a:moveTo>
                <a:lnTo>
                  <a:pt x="12249358" y="12700"/>
                </a:lnTo>
                <a:lnTo>
                  <a:pt x="12007655" y="76200"/>
                </a:lnTo>
                <a:lnTo>
                  <a:pt x="11960390" y="101600"/>
                </a:lnTo>
                <a:lnTo>
                  <a:pt x="11913555" y="114300"/>
                </a:lnTo>
                <a:lnTo>
                  <a:pt x="11867180" y="139700"/>
                </a:lnTo>
                <a:lnTo>
                  <a:pt x="11822404" y="152400"/>
                </a:lnTo>
                <a:lnTo>
                  <a:pt x="11734007" y="203200"/>
                </a:lnTo>
                <a:lnTo>
                  <a:pt x="11690290" y="215900"/>
                </a:lnTo>
                <a:lnTo>
                  <a:pt x="11517515" y="317500"/>
                </a:lnTo>
                <a:lnTo>
                  <a:pt x="11474606" y="330200"/>
                </a:lnTo>
                <a:lnTo>
                  <a:pt x="11259377" y="457200"/>
                </a:lnTo>
                <a:lnTo>
                  <a:pt x="11213645" y="469900"/>
                </a:lnTo>
                <a:lnTo>
                  <a:pt x="11028835" y="571500"/>
                </a:lnTo>
                <a:lnTo>
                  <a:pt x="10982290" y="584200"/>
                </a:lnTo>
                <a:lnTo>
                  <a:pt x="10888970" y="635000"/>
                </a:lnTo>
                <a:lnTo>
                  <a:pt x="10795514" y="673100"/>
                </a:lnTo>
                <a:lnTo>
                  <a:pt x="10702127" y="723900"/>
                </a:lnTo>
                <a:lnTo>
                  <a:pt x="10655524" y="736600"/>
                </a:lnTo>
                <a:lnTo>
                  <a:pt x="10516386" y="812800"/>
                </a:lnTo>
                <a:lnTo>
                  <a:pt x="10470316" y="825500"/>
                </a:lnTo>
                <a:lnTo>
                  <a:pt x="10333394" y="901700"/>
                </a:lnTo>
                <a:lnTo>
                  <a:pt x="10247577" y="952500"/>
                </a:lnTo>
                <a:lnTo>
                  <a:pt x="10204181" y="965200"/>
                </a:lnTo>
                <a:lnTo>
                  <a:pt x="10115569" y="1016000"/>
                </a:lnTo>
                <a:lnTo>
                  <a:pt x="10023401" y="1041400"/>
                </a:lnTo>
                <a:lnTo>
                  <a:pt x="9975562" y="1041400"/>
                </a:lnTo>
                <a:lnTo>
                  <a:pt x="9925736" y="1054100"/>
                </a:lnTo>
                <a:lnTo>
                  <a:pt x="14301922" y="1054100"/>
                </a:lnTo>
                <a:lnTo>
                  <a:pt x="14282803" y="1041400"/>
                </a:lnTo>
                <a:lnTo>
                  <a:pt x="14204119" y="965200"/>
                </a:lnTo>
                <a:lnTo>
                  <a:pt x="14164584" y="939800"/>
                </a:lnTo>
                <a:lnTo>
                  <a:pt x="14124919" y="901700"/>
                </a:lnTo>
                <a:lnTo>
                  <a:pt x="14085121" y="876300"/>
                </a:lnTo>
                <a:lnTo>
                  <a:pt x="14005125" y="800100"/>
                </a:lnTo>
                <a:lnTo>
                  <a:pt x="13964922" y="774700"/>
                </a:lnTo>
                <a:lnTo>
                  <a:pt x="13924582" y="736600"/>
                </a:lnTo>
                <a:lnTo>
                  <a:pt x="13884103" y="711200"/>
                </a:lnTo>
                <a:lnTo>
                  <a:pt x="13843482" y="673100"/>
                </a:lnTo>
                <a:lnTo>
                  <a:pt x="13802719" y="647700"/>
                </a:lnTo>
                <a:lnTo>
                  <a:pt x="13761813" y="609600"/>
                </a:lnTo>
                <a:lnTo>
                  <a:pt x="13720761" y="584200"/>
                </a:lnTo>
                <a:lnTo>
                  <a:pt x="13679562" y="546100"/>
                </a:lnTo>
                <a:lnTo>
                  <a:pt x="13638215" y="520700"/>
                </a:lnTo>
                <a:lnTo>
                  <a:pt x="13597436" y="482600"/>
                </a:lnTo>
                <a:lnTo>
                  <a:pt x="13515203" y="431800"/>
                </a:lnTo>
                <a:lnTo>
                  <a:pt x="13473687" y="393700"/>
                </a:lnTo>
                <a:lnTo>
                  <a:pt x="13347176" y="317500"/>
                </a:lnTo>
                <a:lnTo>
                  <a:pt x="13304249" y="292100"/>
                </a:lnTo>
                <a:lnTo>
                  <a:pt x="13260893" y="254000"/>
                </a:lnTo>
                <a:lnTo>
                  <a:pt x="13217077" y="228600"/>
                </a:lnTo>
                <a:lnTo>
                  <a:pt x="13172770" y="215900"/>
                </a:lnTo>
                <a:lnTo>
                  <a:pt x="13082564" y="165100"/>
                </a:lnTo>
                <a:lnTo>
                  <a:pt x="13036603" y="139700"/>
                </a:lnTo>
                <a:lnTo>
                  <a:pt x="12990029" y="127000"/>
                </a:lnTo>
                <a:lnTo>
                  <a:pt x="12942812" y="101600"/>
                </a:lnTo>
                <a:lnTo>
                  <a:pt x="12895042" y="88900"/>
                </a:lnTo>
                <a:lnTo>
                  <a:pt x="12846794" y="63500"/>
                </a:lnTo>
                <a:lnTo>
                  <a:pt x="12649645" y="12700"/>
                </a:lnTo>
                <a:close/>
              </a:path>
              <a:path w="14957425" h="2247900">
                <a:moveTo>
                  <a:pt x="9579737" y="1003300"/>
                </a:moveTo>
                <a:lnTo>
                  <a:pt x="9530070" y="1003300"/>
                </a:lnTo>
                <a:lnTo>
                  <a:pt x="9480185" y="1016000"/>
                </a:lnTo>
                <a:lnTo>
                  <a:pt x="9629238" y="1016000"/>
                </a:lnTo>
                <a:lnTo>
                  <a:pt x="9579737" y="1003300"/>
                </a:lnTo>
                <a:close/>
              </a:path>
              <a:path w="14957425" h="2247900">
                <a:moveTo>
                  <a:pt x="12549013" y="0"/>
                </a:moveTo>
                <a:lnTo>
                  <a:pt x="12347978" y="0"/>
                </a:lnTo>
                <a:lnTo>
                  <a:pt x="12298560" y="12700"/>
                </a:lnTo>
                <a:lnTo>
                  <a:pt x="12599475" y="12700"/>
                </a:lnTo>
                <a:lnTo>
                  <a:pt x="12549013" y="0"/>
                </a:lnTo>
                <a:close/>
              </a:path>
            </a:pathLst>
          </a:custGeom>
          <a:solidFill>
            <a:srgbClr val="AC62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41920" y="8183574"/>
            <a:ext cx="14957425" cy="2254885"/>
          </a:xfrm>
          <a:custGeom>
            <a:avLst/>
            <a:gdLst/>
            <a:ahLst/>
            <a:cxnLst/>
            <a:rect l="l" t="t" r="r" b="b"/>
            <a:pathLst>
              <a:path w="14957425" h="2254884">
                <a:moveTo>
                  <a:pt x="226613" y="2248385"/>
                </a:moveTo>
                <a:lnTo>
                  <a:pt x="174834" y="2254544"/>
                </a:lnTo>
                <a:lnTo>
                  <a:pt x="125028" y="2245837"/>
                </a:lnTo>
                <a:lnTo>
                  <a:pt x="80060" y="2223683"/>
                </a:lnTo>
                <a:lnTo>
                  <a:pt x="42792" y="2189498"/>
                </a:lnTo>
                <a:lnTo>
                  <a:pt x="16092" y="2144700"/>
                </a:lnTo>
                <a:lnTo>
                  <a:pt x="2936" y="2100174"/>
                </a:lnTo>
                <a:lnTo>
                  <a:pt x="0" y="2057328"/>
                </a:lnTo>
                <a:lnTo>
                  <a:pt x="5837" y="2015843"/>
                </a:lnTo>
                <a:lnTo>
                  <a:pt x="19001" y="1975399"/>
                </a:lnTo>
                <a:lnTo>
                  <a:pt x="38046" y="1935679"/>
                </a:lnTo>
                <a:lnTo>
                  <a:pt x="61526" y="1896363"/>
                </a:lnTo>
                <a:lnTo>
                  <a:pt x="87994" y="1857132"/>
                </a:lnTo>
                <a:lnTo>
                  <a:pt x="116005" y="1817667"/>
                </a:lnTo>
                <a:lnTo>
                  <a:pt x="142725" y="1778389"/>
                </a:lnTo>
                <a:lnTo>
                  <a:pt x="168796" y="1736978"/>
                </a:lnTo>
                <a:lnTo>
                  <a:pt x="194494" y="1693898"/>
                </a:lnTo>
                <a:lnTo>
                  <a:pt x="220096" y="1649614"/>
                </a:lnTo>
                <a:lnTo>
                  <a:pt x="245875" y="1604592"/>
                </a:lnTo>
                <a:lnTo>
                  <a:pt x="272109" y="1559296"/>
                </a:lnTo>
                <a:lnTo>
                  <a:pt x="299073" y="1514191"/>
                </a:lnTo>
                <a:lnTo>
                  <a:pt x="327043" y="1469743"/>
                </a:lnTo>
                <a:lnTo>
                  <a:pt x="356294" y="1426416"/>
                </a:lnTo>
                <a:lnTo>
                  <a:pt x="385782" y="1385328"/>
                </a:lnTo>
                <a:lnTo>
                  <a:pt x="415982" y="1344876"/>
                </a:lnTo>
                <a:lnTo>
                  <a:pt x="446895" y="1305061"/>
                </a:lnTo>
                <a:lnTo>
                  <a:pt x="478526" y="1265886"/>
                </a:lnTo>
                <a:lnTo>
                  <a:pt x="510876" y="1227354"/>
                </a:lnTo>
                <a:lnTo>
                  <a:pt x="543949" y="1189467"/>
                </a:lnTo>
                <a:lnTo>
                  <a:pt x="577747" y="1152227"/>
                </a:lnTo>
                <a:lnTo>
                  <a:pt x="612274" y="1115638"/>
                </a:lnTo>
                <a:lnTo>
                  <a:pt x="647533" y="1079701"/>
                </a:lnTo>
                <a:lnTo>
                  <a:pt x="683526" y="1044420"/>
                </a:lnTo>
                <a:lnTo>
                  <a:pt x="720256" y="1009797"/>
                </a:lnTo>
                <a:lnTo>
                  <a:pt x="757727" y="975834"/>
                </a:lnTo>
                <a:lnTo>
                  <a:pt x="797373" y="943921"/>
                </a:lnTo>
                <a:lnTo>
                  <a:pt x="837029" y="912019"/>
                </a:lnTo>
                <a:lnTo>
                  <a:pt x="876692" y="880127"/>
                </a:lnTo>
                <a:lnTo>
                  <a:pt x="916365" y="848245"/>
                </a:lnTo>
                <a:lnTo>
                  <a:pt x="956045" y="816375"/>
                </a:lnTo>
                <a:lnTo>
                  <a:pt x="995735" y="784515"/>
                </a:lnTo>
                <a:lnTo>
                  <a:pt x="1035433" y="752665"/>
                </a:lnTo>
                <a:lnTo>
                  <a:pt x="1076005" y="720153"/>
                </a:lnTo>
                <a:lnTo>
                  <a:pt x="1116658" y="687704"/>
                </a:lnTo>
                <a:lnTo>
                  <a:pt x="1157435" y="655391"/>
                </a:lnTo>
                <a:lnTo>
                  <a:pt x="1198374" y="623285"/>
                </a:lnTo>
                <a:lnTo>
                  <a:pt x="1239519" y="591460"/>
                </a:lnTo>
                <a:lnTo>
                  <a:pt x="1280909" y="559988"/>
                </a:lnTo>
                <a:lnTo>
                  <a:pt x="1322586" y="528941"/>
                </a:lnTo>
                <a:lnTo>
                  <a:pt x="1364592" y="498390"/>
                </a:lnTo>
                <a:lnTo>
                  <a:pt x="1406966" y="468410"/>
                </a:lnTo>
                <a:lnTo>
                  <a:pt x="1449751" y="439071"/>
                </a:lnTo>
                <a:lnTo>
                  <a:pt x="1492986" y="410446"/>
                </a:lnTo>
                <a:lnTo>
                  <a:pt x="1536714" y="382607"/>
                </a:lnTo>
                <a:lnTo>
                  <a:pt x="1580976" y="355628"/>
                </a:lnTo>
                <a:lnTo>
                  <a:pt x="1625812" y="329579"/>
                </a:lnTo>
                <a:lnTo>
                  <a:pt x="1671264" y="304533"/>
                </a:lnTo>
                <a:lnTo>
                  <a:pt x="1717372" y="280563"/>
                </a:lnTo>
                <a:lnTo>
                  <a:pt x="1763971" y="257830"/>
                </a:lnTo>
                <a:lnTo>
                  <a:pt x="1811109" y="236321"/>
                </a:lnTo>
                <a:lnTo>
                  <a:pt x="1858763" y="216044"/>
                </a:lnTo>
                <a:lnTo>
                  <a:pt x="1906907" y="197009"/>
                </a:lnTo>
                <a:lnTo>
                  <a:pt x="1955518" y="179223"/>
                </a:lnTo>
                <a:lnTo>
                  <a:pt x="2004571" y="162696"/>
                </a:lnTo>
                <a:lnTo>
                  <a:pt x="2054042" y="147437"/>
                </a:lnTo>
                <a:lnTo>
                  <a:pt x="2103906" y="133452"/>
                </a:lnTo>
                <a:lnTo>
                  <a:pt x="2154140" y="120752"/>
                </a:lnTo>
                <a:lnTo>
                  <a:pt x="2204718" y="109344"/>
                </a:lnTo>
                <a:lnTo>
                  <a:pt x="2250730" y="91283"/>
                </a:lnTo>
                <a:lnTo>
                  <a:pt x="2297685" y="76142"/>
                </a:lnTo>
                <a:lnTo>
                  <a:pt x="2345441" y="63951"/>
                </a:lnTo>
                <a:lnTo>
                  <a:pt x="2393862" y="54741"/>
                </a:lnTo>
                <a:lnTo>
                  <a:pt x="2442806" y="48543"/>
                </a:lnTo>
                <a:lnTo>
                  <a:pt x="2492136" y="45388"/>
                </a:lnTo>
                <a:lnTo>
                  <a:pt x="2541931" y="45317"/>
                </a:lnTo>
                <a:lnTo>
                  <a:pt x="2591561" y="48361"/>
                </a:lnTo>
                <a:lnTo>
                  <a:pt x="2640878" y="54501"/>
                </a:lnTo>
                <a:lnTo>
                  <a:pt x="2689739" y="63719"/>
                </a:lnTo>
                <a:lnTo>
                  <a:pt x="2737997" y="75998"/>
                </a:lnTo>
                <a:lnTo>
                  <a:pt x="2789556" y="85579"/>
                </a:lnTo>
                <a:lnTo>
                  <a:pt x="2840875" y="96259"/>
                </a:lnTo>
                <a:lnTo>
                  <a:pt x="2891936" y="108031"/>
                </a:lnTo>
                <a:lnTo>
                  <a:pt x="2942722" y="120891"/>
                </a:lnTo>
                <a:lnTo>
                  <a:pt x="2993215" y="134834"/>
                </a:lnTo>
                <a:lnTo>
                  <a:pt x="3043397" y="149854"/>
                </a:lnTo>
                <a:lnTo>
                  <a:pt x="3093253" y="165948"/>
                </a:lnTo>
                <a:lnTo>
                  <a:pt x="3142763" y="183109"/>
                </a:lnTo>
                <a:lnTo>
                  <a:pt x="3191912" y="201332"/>
                </a:lnTo>
                <a:lnTo>
                  <a:pt x="3240681" y="220614"/>
                </a:lnTo>
                <a:lnTo>
                  <a:pt x="3287129" y="240116"/>
                </a:lnTo>
                <a:lnTo>
                  <a:pt x="3333149" y="260563"/>
                </a:lnTo>
                <a:lnTo>
                  <a:pt x="3378726" y="281948"/>
                </a:lnTo>
                <a:lnTo>
                  <a:pt x="3423845" y="304263"/>
                </a:lnTo>
                <a:lnTo>
                  <a:pt x="3468494" y="327500"/>
                </a:lnTo>
                <a:lnTo>
                  <a:pt x="3512657" y="351653"/>
                </a:lnTo>
                <a:lnTo>
                  <a:pt x="3556321" y="376713"/>
                </a:lnTo>
                <a:lnTo>
                  <a:pt x="3599471" y="402674"/>
                </a:lnTo>
                <a:lnTo>
                  <a:pt x="3642093" y="429528"/>
                </a:lnTo>
                <a:lnTo>
                  <a:pt x="4152712" y="614159"/>
                </a:lnTo>
                <a:lnTo>
                  <a:pt x="4196036" y="636793"/>
                </a:lnTo>
                <a:lnTo>
                  <a:pt x="4239196" y="659601"/>
                </a:lnTo>
                <a:lnTo>
                  <a:pt x="4282193" y="682582"/>
                </a:lnTo>
                <a:lnTo>
                  <a:pt x="4325027" y="705736"/>
                </a:lnTo>
                <a:lnTo>
                  <a:pt x="4367699" y="729061"/>
                </a:lnTo>
                <a:lnTo>
                  <a:pt x="4410208" y="752556"/>
                </a:lnTo>
                <a:lnTo>
                  <a:pt x="4452556" y="776222"/>
                </a:lnTo>
                <a:lnTo>
                  <a:pt x="4494742" y="800057"/>
                </a:lnTo>
                <a:lnTo>
                  <a:pt x="4536768" y="824059"/>
                </a:lnTo>
                <a:lnTo>
                  <a:pt x="4578633" y="848230"/>
                </a:lnTo>
                <a:lnTo>
                  <a:pt x="4620337" y="872567"/>
                </a:lnTo>
                <a:lnTo>
                  <a:pt x="4663166" y="897736"/>
                </a:lnTo>
                <a:lnTo>
                  <a:pt x="4706267" y="922781"/>
                </a:lnTo>
                <a:lnTo>
                  <a:pt x="4749781" y="947231"/>
                </a:lnTo>
                <a:lnTo>
                  <a:pt x="4793850" y="970613"/>
                </a:lnTo>
                <a:lnTo>
                  <a:pt x="4838617" y="992458"/>
                </a:lnTo>
                <a:lnTo>
                  <a:pt x="4884221" y="1012293"/>
                </a:lnTo>
                <a:lnTo>
                  <a:pt x="4930805" y="1029647"/>
                </a:lnTo>
                <a:lnTo>
                  <a:pt x="4978510" y="1044049"/>
                </a:lnTo>
                <a:lnTo>
                  <a:pt x="5027478" y="1055028"/>
                </a:lnTo>
                <a:lnTo>
                  <a:pt x="5078612" y="1062306"/>
                </a:lnTo>
                <a:lnTo>
                  <a:pt x="5129997" y="1066034"/>
                </a:lnTo>
                <a:lnTo>
                  <a:pt x="5181573" y="1067125"/>
                </a:lnTo>
                <a:lnTo>
                  <a:pt x="5233284" y="1066490"/>
                </a:lnTo>
                <a:lnTo>
                  <a:pt x="5285072" y="1065042"/>
                </a:lnTo>
                <a:lnTo>
                  <a:pt x="5336878" y="1063692"/>
                </a:lnTo>
                <a:lnTo>
                  <a:pt x="5388647" y="1063354"/>
                </a:lnTo>
                <a:lnTo>
                  <a:pt x="5440320" y="1064938"/>
                </a:lnTo>
                <a:lnTo>
                  <a:pt x="5491839" y="1069356"/>
                </a:lnTo>
                <a:lnTo>
                  <a:pt x="5544007" y="1077526"/>
                </a:lnTo>
                <a:lnTo>
                  <a:pt x="5595236" y="1089424"/>
                </a:lnTo>
                <a:lnTo>
                  <a:pt x="5645337" y="1104969"/>
                </a:lnTo>
                <a:lnTo>
                  <a:pt x="5694119" y="1124076"/>
                </a:lnTo>
                <a:lnTo>
                  <a:pt x="5741390" y="1146663"/>
                </a:lnTo>
                <a:lnTo>
                  <a:pt x="5786959" y="1172648"/>
                </a:lnTo>
                <a:lnTo>
                  <a:pt x="5830635" y="1201947"/>
                </a:lnTo>
                <a:lnTo>
                  <a:pt x="5872228" y="1234477"/>
                </a:lnTo>
                <a:lnTo>
                  <a:pt x="5908009" y="1268562"/>
                </a:lnTo>
                <a:lnTo>
                  <a:pt x="5943174" y="1303264"/>
                </a:lnTo>
                <a:lnTo>
                  <a:pt x="5977715" y="1338573"/>
                </a:lnTo>
                <a:lnTo>
                  <a:pt x="6011625" y="1374482"/>
                </a:lnTo>
                <a:lnTo>
                  <a:pt x="6044895" y="1410981"/>
                </a:lnTo>
                <a:lnTo>
                  <a:pt x="6077518" y="1448063"/>
                </a:lnTo>
                <a:lnTo>
                  <a:pt x="6109485" y="1485718"/>
                </a:lnTo>
                <a:lnTo>
                  <a:pt x="6140790" y="1523938"/>
                </a:lnTo>
                <a:lnTo>
                  <a:pt x="6171425" y="1562715"/>
                </a:lnTo>
                <a:lnTo>
                  <a:pt x="6202695" y="1603799"/>
                </a:lnTo>
                <a:lnTo>
                  <a:pt x="6233196" y="1645441"/>
                </a:lnTo>
                <a:lnTo>
                  <a:pt x="6262918" y="1687631"/>
                </a:lnTo>
                <a:lnTo>
                  <a:pt x="6291856" y="1730358"/>
                </a:lnTo>
                <a:lnTo>
                  <a:pt x="6320003" y="1773611"/>
                </a:lnTo>
                <a:lnTo>
                  <a:pt x="6347349" y="1817378"/>
                </a:lnTo>
                <a:lnTo>
                  <a:pt x="6373890" y="1861649"/>
                </a:lnTo>
                <a:lnTo>
                  <a:pt x="6399616" y="1906413"/>
                </a:lnTo>
                <a:lnTo>
                  <a:pt x="6428535" y="1942820"/>
                </a:lnTo>
                <a:lnTo>
                  <a:pt x="6459344" y="1977551"/>
                </a:lnTo>
                <a:lnTo>
                  <a:pt x="6491969" y="2010533"/>
                </a:lnTo>
                <a:lnTo>
                  <a:pt x="6526335" y="2041698"/>
                </a:lnTo>
                <a:lnTo>
                  <a:pt x="6562369" y="2070972"/>
                </a:lnTo>
                <a:lnTo>
                  <a:pt x="6599995" y="2098285"/>
                </a:lnTo>
                <a:lnTo>
                  <a:pt x="6641416" y="2124970"/>
                </a:lnTo>
                <a:lnTo>
                  <a:pt x="6684109" y="2149166"/>
                </a:lnTo>
                <a:lnTo>
                  <a:pt x="6727962" y="2170844"/>
                </a:lnTo>
                <a:lnTo>
                  <a:pt x="6772862" y="2189972"/>
                </a:lnTo>
                <a:lnTo>
                  <a:pt x="6818696" y="2206522"/>
                </a:lnTo>
                <a:lnTo>
                  <a:pt x="6865351" y="2220463"/>
                </a:lnTo>
                <a:lnTo>
                  <a:pt x="6912715" y="2231764"/>
                </a:lnTo>
                <a:lnTo>
                  <a:pt x="6960675" y="2240395"/>
                </a:lnTo>
                <a:lnTo>
                  <a:pt x="7009119" y="2246327"/>
                </a:lnTo>
                <a:lnTo>
                  <a:pt x="7057932" y="2249528"/>
                </a:lnTo>
                <a:lnTo>
                  <a:pt x="7107004" y="2249968"/>
                </a:lnTo>
                <a:lnTo>
                  <a:pt x="7156220" y="2247618"/>
                </a:lnTo>
                <a:lnTo>
                  <a:pt x="7204213" y="2232453"/>
                </a:lnTo>
                <a:lnTo>
                  <a:pt x="7252628" y="2218939"/>
                </a:lnTo>
                <a:lnTo>
                  <a:pt x="7301425" y="2207081"/>
                </a:lnTo>
                <a:lnTo>
                  <a:pt x="7350559" y="2196886"/>
                </a:lnTo>
                <a:lnTo>
                  <a:pt x="7399989" y="2188359"/>
                </a:lnTo>
                <a:lnTo>
                  <a:pt x="7449671" y="2181507"/>
                </a:lnTo>
                <a:lnTo>
                  <a:pt x="7499563" y="2176334"/>
                </a:lnTo>
                <a:lnTo>
                  <a:pt x="7549622" y="2172848"/>
                </a:lnTo>
                <a:lnTo>
                  <a:pt x="7599807" y="2171053"/>
                </a:lnTo>
                <a:lnTo>
                  <a:pt x="7650073" y="2170956"/>
                </a:lnTo>
                <a:lnTo>
                  <a:pt x="7700379" y="2172562"/>
                </a:lnTo>
                <a:lnTo>
                  <a:pt x="7748621" y="2175571"/>
                </a:lnTo>
                <a:lnTo>
                  <a:pt x="7797121" y="2179686"/>
                </a:lnTo>
                <a:lnTo>
                  <a:pt x="7845799" y="2184594"/>
                </a:lnTo>
                <a:lnTo>
                  <a:pt x="7894577" y="2189982"/>
                </a:lnTo>
                <a:lnTo>
                  <a:pt x="7943375" y="2195537"/>
                </a:lnTo>
                <a:lnTo>
                  <a:pt x="7992115" y="2200945"/>
                </a:lnTo>
                <a:lnTo>
                  <a:pt x="8040718" y="2205895"/>
                </a:lnTo>
                <a:lnTo>
                  <a:pt x="8089105" y="2210071"/>
                </a:lnTo>
                <a:lnTo>
                  <a:pt x="8137197" y="2213163"/>
                </a:lnTo>
                <a:lnTo>
                  <a:pt x="8184915" y="2214856"/>
                </a:lnTo>
                <a:lnTo>
                  <a:pt x="8232181" y="2214837"/>
                </a:lnTo>
                <a:lnTo>
                  <a:pt x="8278916" y="2212794"/>
                </a:lnTo>
                <a:lnTo>
                  <a:pt x="8325040" y="2208413"/>
                </a:lnTo>
                <a:lnTo>
                  <a:pt x="8370475" y="2201382"/>
                </a:lnTo>
                <a:lnTo>
                  <a:pt x="8415143" y="2191386"/>
                </a:lnTo>
                <a:lnTo>
                  <a:pt x="8458963" y="2178114"/>
                </a:lnTo>
                <a:lnTo>
                  <a:pt x="8501858" y="2161251"/>
                </a:lnTo>
                <a:lnTo>
                  <a:pt x="8543748" y="2140486"/>
                </a:lnTo>
                <a:lnTo>
                  <a:pt x="8584555" y="2115504"/>
                </a:lnTo>
                <a:lnTo>
                  <a:pt x="8625996" y="2084392"/>
                </a:lnTo>
                <a:lnTo>
                  <a:pt x="8663742" y="2050027"/>
                </a:lnTo>
                <a:lnTo>
                  <a:pt x="8698193" y="2012834"/>
                </a:lnTo>
                <a:lnTo>
                  <a:pt x="8729747" y="1973237"/>
                </a:lnTo>
                <a:lnTo>
                  <a:pt x="8758802" y="1931662"/>
                </a:lnTo>
                <a:lnTo>
                  <a:pt x="8785758" y="1888533"/>
                </a:lnTo>
                <a:lnTo>
                  <a:pt x="8811014" y="1844274"/>
                </a:lnTo>
                <a:lnTo>
                  <a:pt x="8834967" y="1799309"/>
                </a:lnTo>
                <a:lnTo>
                  <a:pt x="8858018" y="1754065"/>
                </a:lnTo>
                <a:lnTo>
                  <a:pt x="8880564" y="1708964"/>
                </a:lnTo>
                <a:lnTo>
                  <a:pt x="8903092" y="1664023"/>
                </a:lnTo>
                <a:lnTo>
                  <a:pt x="8925794" y="1619036"/>
                </a:lnTo>
                <a:lnTo>
                  <a:pt x="8948675" y="1573995"/>
                </a:lnTo>
                <a:lnTo>
                  <a:pt x="8971742" y="1528894"/>
                </a:lnTo>
                <a:lnTo>
                  <a:pt x="8995000" y="1483727"/>
                </a:lnTo>
                <a:lnTo>
                  <a:pt x="9018454" y="1438486"/>
                </a:lnTo>
                <a:lnTo>
                  <a:pt x="9042112" y="1393164"/>
                </a:lnTo>
                <a:lnTo>
                  <a:pt x="9065977" y="1347754"/>
                </a:lnTo>
                <a:lnTo>
                  <a:pt x="9090057" y="1302251"/>
                </a:lnTo>
                <a:lnTo>
                  <a:pt x="9114357" y="1256646"/>
                </a:lnTo>
                <a:lnTo>
                  <a:pt x="9141309" y="1212653"/>
                </a:lnTo>
                <a:lnTo>
                  <a:pt x="9172542" y="1172258"/>
                </a:lnTo>
                <a:lnTo>
                  <a:pt x="9207687" y="1135706"/>
                </a:lnTo>
                <a:lnTo>
                  <a:pt x="9246378" y="1103244"/>
                </a:lnTo>
                <a:lnTo>
                  <a:pt x="9288249" y="1075118"/>
                </a:lnTo>
                <a:lnTo>
                  <a:pt x="9332932" y="1051575"/>
                </a:lnTo>
                <a:lnTo>
                  <a:pt x="9380060" y="1032861"/>
                </a:lnTo>
                <a:lnTo>
                  <a:pt x="9429266" y="1019223"/>
                </a:lnTo>
                <a:lnTo>
                  <a:pt x="9480184" y="1010908"/>
                </a:lnTo>
                <a:lnTo>
                  <a:pt x="9530070" y="1008055"/>
                </a:lnTo>
                <a:lnTo>
                  <a:pt x="9579737" y="1009559"/>
                </a:lnTo>
                <a:lnTo>
                  <a:pt x="9629238" y="1014322"/>
                </a:lnTo>
                <a:lnTo>
                  <a:pt x="9678627" y="1021248"/>
                </a:lnTo>
                <a:lnTo>
                  <a:pt x="9727956" y="1029243"/>
                </a:lnTo>
                <a:lnTo>
                  <a:pt x="9777278" y="1037209"/>
                </a:lnTo>
                <a:lnTo>
                  <a:pt x="9826648" y="1044051"/>
                </a:lnTo>
                <a:lnTo>
                  <a:pt x="9876116" y="1048673"/>
                </a:lnTo>
                <a:lnTo>
                  <a:pt x="9925737" y="1049979"/>
                </a:lnTo>
                <a:lnTo>
                  <a:pt x="9975564" y="1046873"/>
                </a:lnTo>
                <a:lnTo>
                  <a:pt x="10023402" y="1038978"/>
                </a:lnTo>
                <a:lnTo>
                  <a:pt x="10070014" y="1026783"/>
                </a:lnTo>
                <a:lnTo>
                  <a:pt x="10115569" y="1010987"/>
                </a:lnTo>
                <a:lnTo>
                  <a:pt x="10160235" y="992286"/>
                </a:lnTo>
                <a:lnTo>
                  <a:pt x="10204181" y="971378"/>
                </a:lnTo>
                <a:lnTo>
                  <a:pt x="10247578" y="948961"/>
                </a:lnTo>
                <a:lnTo>
                  <a:pt x="10290593" y="925730"/>
                </a:lnTo>
                <a:lnTo>
                  <a:pt x="10333397" y="902384"/>
                </a:lnTo>
                <a:lnTo>
                  <a:pt x="10378796" y="878118"/>
                </a:lnTo>
                <a:lnTo>
                  <a:pt x="10424444" y="854351"/>
                </a:lnTo>
                <a:lnTo>
                  <a:pt x="10470316" y="831031"/>
                </a:lnTo>
                <a:lnTo>
                  <a:pt x="10516385" y="808106"/>
                </a:lnTo>
                <a:lnTo>
                  <a:pt x="10562627" y="785524"/>
                </a:lnTo>
                <a:lnTo>
                  <a:pt x="10609014" y="763234"/>
                </a:lnTo>
                <a:lnTo>
                  <a:pt x="10655522" y="741185"/>
                </a:lnTo>
                <a:lnTo>
                  <a:pt x="10702125" y="719324"/>
                </a:lnTo>
                <a:lnTo>
                  <a:pt x="10748797" y="697599"/>
                </a:lnTo>
                <a:lnTo>
                  <a:pt x="10795512" y="675959"/>
                </a:lnTo>
                <a:lnTo>
                  <a:pt x="10842244" y="654352"/>
                </a:lnTo>
                <a:lnTo>
                  <a:pt x="10888968" y="632727"/>
                </a:lnTo>
                <a:lnTo>
                  <a:pt x="10935658" y="611031"/>
                </a:lnTo>
                <a:lnTo>
                  <a:pt x="10982288" y="589213"/>
                </a:lnTo>
                <a:lnTo>
                  <a:pt x="11028833" y="567221"/>
                </a:lnTo>
                <a:lnTo>
                  <a:pt x="11075266" y="545004"/>
                </a:lnTo>
                <a:lnTo>
                  <a:pt x="11121562" y="522509"/>
                </a:lnTo>
                <a:lnTo>
                  <a:pt x="11167695" y="499685"/>
                </a:lnTo>
                <a:lnTo>
                  <a:pt x="11213640" y="476480"/>
                </a:lnTo>
                <a:lnTo>
                  <a:pt x="11259370" y="452842"/>
                </a:lnTo>
                <a:lnTo>
                  <a:pt x="11302668" y="429928"/>
                </a:lnTo>
                <a:lnTo>
                  <a:pt x="11345793" y="406674"/>
                </a:lnTo>
                <a:lnTo>
                  <a:pt x="11388793" y="383175"/>
                </a:lnTo>
                <a:lnTo>
                  <a:pt x="11431714" y="359528"/>
                </a:lnTo>
                <a:lnTo>
                  <a:pt x="11474606" y="335829"/>
                </a:lnTo>
                <a:lnTo>
                  <a:pt x="11517516" y="312174"/>
                </a:lnTo>
                <a:lnTo>
                  <a:pt x="11560491" y="288658"/>
                </a:lnTo>
                <a:lnTo>
                  <a:pt x="11603580" y="265378"/>
                </a:lnTo>
                <a:lnTo>
                  <a:pt x="11646830" y="242430"/>
                </a:lnTo>
                <a:lnTo>
                  <a:pt x="11690289" y="219909"/>
                </a:lnTo>
                <a:lnTo>
                  <a:pt x="11734006" y="197912"/>
                </a:lnTo>
                <a:lnTo>
                  <a:pt x="11778026" y="176536"/>
                </a:lnTo>
                <a:lnTo>
                  <a:pt x="11822400" y="155875"/>
                </a:lnTo>
                <a:lnTo>
                  <a:pt x="11867173" y="136025"/>
                </a:lnTo>
                <a:lnTo>
                  <a:pt x="11913551" y="116630"/>
                </a:lnTo>
                <a:lnTo>
                  <a:pt x="11960388" y="98331"/>
                </a:lnTo>
                <a:lnTo>
                  <a:pt x="12007655" y="81238"/>
                </a:lnTo>
                <a:lnTo>
                  <a:pt x="12055320" y="65463"/>
                </a:lnTo>
                <a:lnTo>
                  <a:pt x="12103354" y="51116"/>
                </a:lnTo>
                <a:lnTo>
                  <a:pt x="12151726" y="38308"/>
                </a:lnTo>
                <a:lnTo>
                  <a:pt x="12200405" y="27151"/>
                </a:lnTo>
                <a:lnTo>
                  <a:pt x="12249361" y="17755"/>
                </a:lnTo>
                <a:lnTo>
                  <a:pt x="12298564" y="10231"/>
                </a:lnTo>
                <a:lnTo>
                  <a:pt x="12347982" y="4689"/>
                </a:lnTo>
                <a:lnTo>
                  <a:pt x="12397585" y="1242"/>
                </a:lnTo>
                <a:lnTo>
                  <a:pt x="12447344" y="0"/>
                </a:lnTo>
                <a:lnTo>
                  <a:pt x="12498292" y="1080"/>
                </a:lnTo>
                <a:lnTo>
                  <a:pt x="12549013" y="4463"/>
                </a:lnTo>
                <a:lnTo>
                  <a:pt x="12599474" y="10045"/>
                </a:lnTo>
                <a:lnTo>
                  <a:pt x="12649644" y="17721"/>
                </a:lnTo>
                <a:lnTo>
                  <a:pt x="12699493" y="27386"/>
                </a:lnTo>
                <a:lnTo>
                  <a:pt x="12748989" y="38935"/>
                </a:lnTo>
                <a:lnTo>
                  <a:pt x="12798101" y="52265"/>
                </a:lnTo>
                <a:lnTo>
                  <a:pt x="12846796" y="67271"/>
                </a:lnTo>
                <a:lnTo>
                  <a:pt x="12895045" y="83848"/>
                </a:lnTo>
                <a:lnTo>
                  <a:pt x="12942816" y="101892"/>
                </a:lnTo>
                <a:lnTo>
                  <a:pt x="12990033" y="121266"/>
                </a:lnTo>
                <a:lnTo>
                  <a:pt x="13036607" y="141836"/>
                </a:lnTo>
                <a:lnTo>
                  <a:pt x="13082568" y="163536"/>
                </a:lnTo>
                <a:lnTo>
                  <a:pt x="13127947" y="186297"/>
                </a:lnTo>
                <a:lnTo>
                  <a:pt x="13172774" y="210054"/>
                </a:lnTo>
                <a:lnTo>
                  <a:pt x="13217080" y="234737"/>
                </a:lnTo>
                <a:lnTo>
                  <a:pt x="13260896" y="260282"/>
                </a:lnTo>
                <a:lnTo>
                  <a:pt x="13304252" y="286619"/>
                </a:lnTo>
                <a:lnTo>
                  <a:pt x="13347179" y="313682"/>
                </a:lnTo>
                <a:lnTo>
                  <a:pt x="13389708" y="341403"/>
                </a:lnTo>
                <a:lnTo>
                  <a:pt x="13431868" y="369716"/>
                </a:lnTo>
                <a:lnTo>
                  <a:pt x="13473691" y="398553"/>
                </a:lnTo>
                <a:lnTo>
                  <a:pt x="13515207" y="427847"/>
                </a:lnTo>
                <a:lnTo>
                  <a:pt x="13556446" y="457531"/>
                </a:lnTo>
                <a:lnTo>
                  <a:pt x="13597440" y="487537"/>
                </a:lnTo>
                <a:lnTo>
                  <a:pt x="13638219" y="517799"/>
                </a:lnTo>
                <a:lnTo>
                  <a:pt x="13679565" y="548832"/>
                </a:lnTo>
                <a:lnTo>
                  <a:pt x="13720764" y="580089"/>
                </a:lnTo>
                <a:lnTo>
                  <a:pt x="13761815" y="611565"/>
                </a:lnTo>
                <a:lnTo>
                  <a:pt x="13802721" y="643253"/>
                </a:lnTo>
                <a:lnTo>
                  <a:pt x="13843484" y="675150"/>
                </a:lnTo>
                <a:lnTo>
                  <a:pt x="13884103" y="707251"/>
                </a:lnTo>
                <a:lnTo>
                  <a:pt x="13924582" y="739549"/>
                </a:lnTo>
                <a:lnTo>
                  <a:pt x="13964922" y="772040"/>
                </a:lnTo>
                <a:lnTo>
                  <a:pt x="14005124" y="804719"/>
                </a:lnTo>
                <a:lnTo>
                  <a:pt x="14045190" y="837580"/>
                </a:lnTo>
                <a:lnTo>
                  <a:pt x="14085120" y="870619"/>
                </a:lnTo>
                <a:lnTo>
                  <a:pt x="14124918" y="903831"/>
                </a:lnTo>
                <a:lnTo>
                  <a:pt x="14164584" y="937210"/>
                </a:lnTo>
                <a:lnTo>
                  <a:pt x="14204120" y="970752"/>
                </a:lnTo>
                <a:lnTo>
                  <a:pt x="14243527" y="1004451"/>
                </a:lnTo>
                <a:lnTo>
                  <a:pt x="14282806" y="1038302"/>
                </a:lnTo>
                <a:lnTo>
                  <a:pt x="14321044" y="1071588"/>
                </a:lnTo>
                <a:lnTo>
                  <a:pt x="14359153" y="1105254"/>
                </a:lnTo>
                <a:lnTo>
                  <a:pt x="14397026" y="1139331"/>
                </a:lnTo>
                <a:lnTo>
                  <a:pt x="14434555" y="1173847"/>
                </a:lnTo>
                <a:lnTo>
                  <a:pt x="14471636" y="1208833"/>
                </a:lnTo>
                <a:lnTo>
                  <a:pt x="14508160" y="1244317"/>
                </a:lnTo>
                <a:lnTo>
                  <a:pt x="14544021" y="1280331"/>
                </a:lnTo>
                <a:lnTo>
                  <a:pt x="14579112" y="1316902"/>
                </a:lnTo>
                <a:lnTo>
                  <a:pt x="14613327" y="1354061"/>
                </a:lnTo>
                <a:lnTo>
                  <a:pt x="14646560" y="1391838"/>
                </a:lnTo>
                <a:lnTo>
                  <a:pt x="14678702" y="1430262"/>
                </a:lnTo>
                <a:lnTo>
                  <a:pt x="14709648" y="1469363"/>
                </a:lnTo>
                <a:lnTo>
                  <a:pt x="14739291" y="1509170"/>
                </a:lnTo>
                <a:lnTo>
                  <a:pt x="14767524" y="1549713"/>
                </a:lnTo>
                <a:lnTo>
                  <a:pt x="14794241" y="1591022"/>
                </a:lnTo>
                <a:lnTo>
                  <a:pt x="14819334" y="1633126"/>
                </a:lnTo>
                <a:lnTo>
                  <a:pt x="14842697" y="1676055"/>
                </a:lnTo>
                <a:lnTo>
                  <a:pt x="14864224" y="1719838"/>
                </a:lnTo>
                <a:lnTo>
                  <a:pt x="14883807" y="1764506"/>
                </a:lnTo>
                <a:lnTo>
                  <a:pt x="14901340" y="1810087"/>
                </a:lnTo>
                <a:lnTo>
                  <a:pt x="14916717" y="1856612"/>
                </a:lnTo>
                <a:lnTo>
                  <a:pt x="14929830" y="1904110"/>
                </a:lnTo>
                <a:lnTo>
                  <a:pt x="14940573" y="1952611"/>
                </a:lnTo>
                <a:lnTo>
                  <a:pt x="14948838" y="2002144"/>
                </a:lnTo>
                <a:lnTo>
                  <a:pt x="14954226" y="2050949"/>
                </a:lnTo>
                <a:lnTo>
                  <a:pt x="14956801" y="2099925"/>
                </a:lnTo>
                <a:lnTo>
                  <a:pt x="14956577" y="2148950"/>
                </a:lnTo>
                <a:lnTo>
                  <a:pt x="14953566" y="2197905"/>
                </a:lnTo>
                <a:lnTo>
                  <a:pt x="14947781" y="2246668"/>
                </a:lnTo>
                <a:lnTo>
                  <a:pt x="226613" y="2248385"/>
                </a:lnTo>
                <a:close/>
              </a:path>
            </a:pathLst>
          </a:custGeom>
          <a:ln w="20941">
            <a:solidFill>
              <a:srgbClr val="C87C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7914322" y="714607"/>
            <a:ext cx="421259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著名的协议举例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42921" y="1969134"/>
            <a:ext cx="8531572" cy="4384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40815" y="2346086"/>
            <a:ext cx="7736205" cy="3589020"/>
          </a:xfrm>
          <a:custGeom>
            <a:avLst/>
            <a:gdLst/>
            <a:ahLst/>
            <a:cxnLst/>
            <a:rect l="l" t="t" r="r" b="b"/>
            <a:pathLst>
              <a:path w="7736205" h="3589020">
                <a:moveTo>
                  <a:pt x="7468076" y="0"/>
                </a:moveTo>
                <a:lnTo>
                  <a:pt x="267709" y="0"/>
                </a:lnTo>
                <a:lnTo>
                  <a:pt x="214433" y="204"/>
                </a:lnTo>
                <a:lnTo>
                  <a:pt x="171468" y="1639"/>
                </a:lnTo>
                <a:lnTo>
                  <a:pt x="137342" y="5534"/>
                </a:lnTo>
                <a:lnTo>
                  <a:pt x="110583" y="13118"/>
                </a:lnTo>
                <a:lnTo>
                  <a:pt x="51045" y="51050"/>
                </a:lnTo>
                <a:lnTo>
                  <a:pt x="13120" y="110591"/>
                </a:lnTo>
                <a:lnTo>
                  <a:pt x="1640" y="171474"/>
                </a:lnTo>
                <a:lnTo>
                  <a:pt x="205" y="214436"/>
                </a:lnTo>
                <a:lnTo>
                  <a:pt x="0" y="267710"/>
                </a:lnTo>
                <a:lnTo>
                  <a:pt x="0" y="3321026"/>
                </a:lnTo>
                <a:lnTo>
                  <a:pt x="205" y="3374299"/>
                </a:lnTo>
                <a:lnTo>
                  <a:pt x="1640" y="3417261"/>
                </a:lnTo>
                <a:lnTo>
                  <a:pt x="13120" y="3478145"/>
                </a:lnTo>
                <a:lnTo>
                  <a:pt x="51045" y="3537685"/>
                </a:lnTo>
                <a:lnTo>
                  <a:pt x="110583" y="3575616"/>
                </a:lnTo>
                <a:lnTo>
                  <a:pt x="171468" y="3587095"/>
                </a:lnTo>
                <a:lnTo>
                  <a:pt x="214433" y="3588530"/>
                </a:lnTo>
                <a:lnTo>
                  <a:pt x="267709" y="3588735"/>
                </a:lnTo>
                <a:lnTo>
                  <a:pt x="7468076" y="3588735"/>
                </a:lnTo>
                <a:lnTo>
                  <a:pt x="7521346" y="3588530"/>
                </a:lnTo>
                <a:lnTo>
                  <a:pt x="7564307" y="3587095"/>
                </a:lnTo>
                <a:lnTo>
                  <a:pt x="7625191" y="3575616"/>
                </a:lnTo>
                <a:lnTo>
                  <a:pt x="7684730" y="3537685"/>
                </a:lnTo>
                <a:lnTo>
                  <a:pt x="7722665" y="3478145"/>
                </a:lnTo>
                <a:lnTo>
                  <a:pt x="7734145" y="3417261"/>
                </a:lnTo>
                <a:lnTo>
                  <a:pt x="7735580" y="3374299"/>
                </a:lnTo>
                <a:lnTo>
                  <a:pt x="7735785" y="3321026"/>
                </a:lnTo>
                <a:lnTo>
                  <a:pt x="7735785" y="267710"/>
                </a:lnTo>
                <a:lnTo>
                  <a:pt x="7735580" y="214436"/>
                </a:lnTo>
                <a:lnTo>
                  <a:pt x="7734145" y="171474"/>
                </a:lnTo>
                <a:lnTo>
                  <a:pt x="7722665" y="110591"/>
                </a:lnTo>
                <a:lnTo>
                  <a:pt x="7684730" y="51050"/>
                </a:lnTo>
                <a:lnTo>
                  <a:pt x="7625191" y="13118"/>
                </a:lnTo>
                <a:lnTo>
                  <a:pt x="7564307" y="1639"/>
                </a:lnTo>
                <a:lnTo>
                  <a:pt x="7521346" y="204"/>
                </a:lnTo>
                <a:lnTo>
                  <a:pt x="7468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40815" y="2346086"/>
            <a:ext cx="7736205" cy="3589020"/>
          </a:xfrm>
          <a:custGeom>
            <a:avLst/>
            <a:gdLst/>
            <a:ahLst/>
            <a:cxnLst/>
            <a:rect l="l" t="t" r="r" b="b"/>
            <a:pathLst>
              <a:path w="7736205" h="3589020">
                <a:moveTo>
                  <a:pt x="267709" y="0"/>
                </a:moveTo>
                <a:lnTo>
                  <a:pt x="7468076" y="0"/>
                </a:lnTo>
                <a:lnTo>
                  <a:pt x="7521349" y="204"/>
                </a:lnTo>
                <a:lnTo>
                  <a:pt x="7564311" y="1639"/>
                </a:lnTo>
                <a:lnTo>
                  <a:pt x="7625194" y="13118"/>
                </a:lnTo>
                <a:lnTo>
                  <a:pt x="7684734" y="51050"/>
                </a:lnTo>
                <a:lnTo>
                  <a:pt x="7722666" y="110591"/>
                </a:lnTo>
                <a:lnTo>
                  <a:pt x="7734145" y="171474"/>
                </a:lnTo>
                <a:lnTo>
                  <a:pt x="7735580" y="214436"/>
                </a:lnTo>
                <a:lnTo>
                  <a:pt x="7735785" y="267709"/>
                </a:lnTo>
                <a:lnTo>
                  <a:pt x="7735785" y="3321026"/>
                </a:lnTo>
                <a:lnTo>
                  <a:pt x="7735580" y="3374299"/>
                </a:lnTo>
                <a:lnTo>
                  <a:pt x="7734145" y="3417261"/>
                </a:lnTo>
                <a:lnTo>
                  <a:pt x="7722666" y="3478145"/>
                </a:lnTo>
                <a:lnTo>
                  <a:pt x="7684734" y="3537685"/>
                </a:lnTo>
                <a:lnTo>
                  <a:pt x="7625194" y="3575616"/>
                </a:lnTo>
                <a:lnTo>
                  <a:pt x="7564311" y="3587095"/>
                </a:lnTo>
                <a:lnTo>
                  <a:pt x="7521349" y="3588530"/>
                </a:lnTo>
                <a:lnTo>
                  <a:pt x="7468076" y="3588735"/>
                </a:lnTo>
                <a:lnTo>
                  <a:pt x="267709" y="3588735"/>
                </a:lnTo>
                <a:lnTo>
                  <a:pt x="214436" y="3588530"/>
                </a:lnTo>
                <a:lnTo>
                  <a:pt x="171474" y="3587095"/>
                </a:lnTo>
                <a:lnTo>
                  <a:pt x="110591" y="3575616"/>
                </a:lnTo>
                <a:lnTo>
                  <a:pt x="51050" y="3537685"/>
                </a:lnTo>
                <a:lnTo>
                  <a:pt x="13118" y="3478145"/>
                </a:lnTo>
                <a:lnTo>
                  <a:pt x="1639" y="3417261"/>
                </a:lnTo>
                <a:lnTo>
                  <a:pt x="204" y="3374299"/>
                </a:lnTo>
                <a:lnTo>
                  <a:pt x="0" y="3321026"/>
                </a:lnTo>
                <a:lnTo>
                  <a:pt x="0" y="267709"/>
                </a:lnTo>
                <a:lnTo>
                  <a:pt x="204" y="214436"/>
                </a:lnTo>
                <a:lnTo>
                  <a:pt x="1639" y="171474"/>
                </a:lnTo>
                <a:lnTo>
                  <a:pt x="13118" y="110591"/>
                </a:lnTo>
                <a:lnTo>
                  <a:pt x="51050" y="51050"/>
                </a:lnTo>
                <a:lnTo>
                  <a:pt x="110591" y="13118"/>
                </a:lnTo>
                <a:lnTo>
                  <a:pt x="171474" y="1639"/>
                </a:lnTo>
                <a:lnTo>
                  <a:pt x="214436" y="204"/>
                </a:lnTo>
                <a:lnTo>
                  <a:pt x="267709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7905" y="1929595"/>
            <a:ext cx="11110028" cy="4392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5799" y="2306547"/>
            <a:ext cx="10314305" cy="3597275"/>
          </a:xfrm>
          <a:custGeom>
            <a:avLst/>
            <a:gdLst/>
            <a:ahLst/>
            <a:cxnLst/>
            <a:rect l="l" t="t" r="r" b="b"/>
            <a:pathLst>
              <a:path w="10314305" h="3597275">
                <a:moveTo>
                  <a:pt x="10046535" y="0"/>
                </a:moveTo>
                <a:lnTo>
                  <a:pt x="267709" y="0"/>
                </a:lnTo>
                <a:lnTo>
                  <a:pt x="214436" y="204"/>
                </a:lnTo>
                <a:lnTo>
                  <a:pt x="171474" y="1639"/>
                </a:lnTo>
                <a:lnTo>
                  <a:pt x="110591" y="13118"/>
                </a:lnTo>
                <a:lnTo>
                  <a:pt x="51050" y="51050"/>
                </a:lnTo>
                <a:lnTo>
                  <a:pt x="13118" y="110591"/>
                </a:lnTo>
                <a:lnTo>
                  <a:pt x="1639" y="171474"/>
                </a:lnTo>
                <a:lnTo>
                  <a:pt x="204" y="214436"/>
                </a:lnTo>
                <a:lnTo>
                  <a:pt x="0" y="267710"/>
                </a:lnTo>
                <a:lnTo>
                  <a:pt x="0" y="3329187"/>
                </a:lnTo>
                <a:lnTo>
                  <a:pt x="204" y="3382460"/>
                </a:lnTo>
                <a:lnTo>
                  <a:pt x="1639" y="3425422"/>
                </a:lnTo>
                <a:lnTo>
                  <a:pt x="13118" y="3486305"/>
                </a:lnTo>
                <a:lnTo>
                  <a:pt x="51050" y="3545846"/>
                </a:lnTo>
                <a:lnTo>
                  <a:pt x="110591" y="3583777"/>
                </a:lnTo>
                <a:lnTo>
                  <a:pt x="171474" y="3595256"/>
                </a:lnTo>
                <a:lnTo>
                  <a:pt x="214436" y="3596691"/>
                </a:lnTo>
                <a:lnTo>
                  <a:pt x="267709" y="3596896"/>
                </a:lnTo>
                <a:lnTo>
                  <a:pt x="10046535" y="3596896"/>
                </a:lnTo>
                <a:lnTo>
                  <a:pt x="10099805" y="3596691"/>
                </a:lnTo>
                <a:lnTo>
                  <a:pt x="10142767" y="3595256"/>
                </a:lnTo>
                <a:lnTo>
                  <a:pt x="10203651" y="3583777"/>
                </a:lnTo>
                <a:lnTo>
                  <a:pt x="10263190" y="3545846"/>
                </a:lnTo>
                <a:lnTo>
                  <a:pt x="10301124" y="3486305"/>
                </a:lnTo>
                <a:lnTo>
                  <a:pt x="10312604" y="3425422"/>
                </a:lnTo>
                <a:lnTo>
                  <a:pt x="10314039" y="3382460"/>
                </a:lnTo>
                <a:lnTo>
                  <a:pt x="10314244" y="3329187"/>
                </a:lnTo>
                <a:lnTo>
                  <a:pt x="10314244" y="267710"/>
                </a:lnTo>
                <a:lnTo>
                  <a:pt x="10314039" y="214436"/>
                </a:lnTo>
                <a:lnTo>
                  <a:pt x="10312604" y="171474"/>
                </a:lnTo>
                <a:lnTo>
                  <a:pt x="10301124" y="110591"/>
                </a:lnTo>
                <a:lnTo>
                  <a:pt x="10263190" y="51050"/>
                </a:lnTo>
                <a:lnTo>
                  <a:pt x="10203651" y="13118"/>
                </a:lnTo>
                <a:lnTo>
                  <a:pt x="10142767" y="1639"/>
                </a:lnTo>
                <a:lnTo>
                  <a:pt x="10099805" y="204"/>
                </a:lnTo>
                <a:lnTo>
                  <a:pt x="100465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5799" y="2306547"/>
            <a:ext cx="10314305" cy="3597275"/>
          </a:xfrm>
          <a:custGeom>
            <a:avLst/>
            <a:gdLst/>
            <a:ahLst/>
            <a:cxnLst/>
            <a:rect l="l" t="t" r="r" b="b"/>
            <a:pathLst>
              <a:path w="10314305" h="3597275">
                <a:moveTo>
                  <a:pt x="267709" y="0"/>
                </a:moveTo>
                <a:lnTo>
                  <a:pt x="10046531" y="0"/>
                </a:lnTo>
                <a:lnTo>
                  <a:pt x="10099804" y="204"/>
                </a:lnTo>
                <a:lnTo>
                  <a:pt x="10142766" y="1639"/>
                </a:lnTo>
                <a:lnTo>
                  <a:pt x="10203649" y="13118"/>
                </a:lnTo>
                <a:lnTo>
                  <a:pt x="10263190" y="51050"/>
                </a:lnTo>
                <a:lnTo>
                  <a:pt x="10301121" y="110591"/>
                </a:lnTo>
                <a:lnTo>
                  <a:pt x="10312601" y="171474"/>
                </a:lnTo>
                <a:lnTo>
                  <a:pt x="10314035" y="214436"/>
                </a:lnTo>
                <a:lnTo>
                  <a:pt x="10314240" y="267709"/>
                </a:lnTo>
                <a:lnTo>
                  <a:pt x="10314240" y="3329186"/>
                </a:lnTo>
                <a:lnTo>
                  <a:pt x="10314035" y="3382459"/>
                </a:lnTo>
                <a:lnTo>
                  <a:pt x="10312601" y="3425422"/>
                </a:lnTo>
                <a:lnTo>
                  <a:pt x="10301121" y="3486305"/>
                </a:lnTo>
                <a:lnTo>
                  <a:pt x="10263190" y="3545846"/>
                </a:lnTo>
                <a:lnTo>
                  <a:pt x="10203649" y="3583777"/>
                </a:lnTo>
                <a:lnTo>
                  <a:pt x="10142766" y="3595256"/>
                </a:lnTo>
                <a:lnTo>
                  <a:pt x="10099804" y="3596691"/>
                </a:lnTo>
                <a:lnTo>
                  <a:pt x="10046531" y="3596896"/>
                </a:lnTo>
                <a:lnTo>
                  <a:pt x="267709" y="3596896"/>
                </a:lnTo>
                <a:lnTo>
                  <a:pt x="214436" y="3596691"/>
                </a:lnTo>
                <a:lnTo>
                  <a:pt x="171474" y="3595256"/>
                </a:lnTo>
                <a:lnTo>
                  <a:pt x="110591" y="3583777"/>
                </a:lnTo>
                <a:lnTo>
                  <a:pt x="51050" y="3545846"/>
                </a:lnTo>
                <a:lnTo>
                  <a:pt x="13118" y="3486305"/>
                </a:lnTo>
                <a:lnTo>
                  <a:pt x="1639" y="3425422"/>
                </a:lnTo>
                <a:lnTo>
                  <a:pt x="204" y="3382459"/>
                </a:lnTo>
                <a:lnTo>
                  <a:pt x="0" y="3329186"/>
                </a:lnTo>
                <a:lnTo>
                  <a:pt x="0" y="267709"/>
                </a:lnTo>
                <a:lnTo>
                  <a:pt x="204" y="214436"/>
                </a:lnTo>
                <a:lnTo>
                  <a:pt x="1639" y="171474"/>
                </a:lnTo>
                <a:lnTo>
                  <a:pt x="13118" y="110591"/>
                </a:lnTo>
                <a:lnTo>
                  <a:pt x="51050" y="51050"/>
                </a:lnTo>
                <a:lnTo>
                  <a:pt x="110591" y="13118"/>
                </a:lnTo>
                <a:lnTo>
                  <a:pt x="171474" y="1639"/>
                </a:lnTo>
                <a:lnTo>
                  <a:pt x="214436" y="204"/>
                </a:lnTo>
                <a:lnTo>
                  <a:pt x="267709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34039" y="299110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34039" y="361878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4039" y="4246459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34039" y="487413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60354" y="2743961"/>
            <a:ext cx="8068945" cy="2536190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sz="2850" spc="60" dirty="0">
                <a:latin typeface="Arial"/>
                <a:cs typeface="Arial"/>
              </a:rPr>
              <a:t>1974</a:t>
            </a:r>
            <a:r>
              <a:rPr sz="2850" spc="80" dirty="0">
                <a:latin typeface="Microsoft JhengHei UI"/>
                <a:cs typeface="Microsoft JhengHei UI"/>
              </a:rPr>
              <a:t>年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65" dirty="0">
                <a:latin typeface="Arial"/>
                <a:cs typeface="Arial"/>
              </a:rPr>
              <a:t>TCP/IP</a:t>
            </a:r>
            <a:r>
              <a:rPr sz="2850" spc="80" dirty="0">
                <a:latin typeface="Microsoft JhengHei UI"/>
                <a:cs typeface="Microsoft JhengHei UI"/>
              </a:rPr>
              <a:t>协议产⽣并公开；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850" spc="60" dirty="0">
                <a:latin typeface="Arial"/>
                <a:cs typeface="Arial"/>
              </a:rPr>
              <a:t>1980</a:t>
            </a:r>
            <a:r>
              <a:rPr sz="2850" spc="80" dirty="0">
                <a:latin typeface="Microsoft JhengHei UI"/>
                <a:cs typeface="Microsoft JhengHei UI"/>
              </a:rPr>
              <a:t>年，⽹络⾃由协议，⽹间开始采⽤</a:t>
            </a:r>
            <a:r>
              <a:rPr sz="2850" spc="55" dirty="0">
                <a:latin typeface="Arial"/>
                <a:cs typeface="Arial"/>
              </a:rPr>
              <a:t>TCP/IP</a:t>
            </a:r>
            <a:r>
              <a:rPr sz="2850" spc="55" dirty="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850" spc="60" dirty="0">
                <a:latin typeface="Arial"/>
                <a:cs typeface="Arial"/>
              </a:rPr>
              <a:t>1983</a:t>
            </a:r>
            <a:r>
              <a:rPr sz="2850" spc="80" dirty="0">
                <a:latin typeface="Microsoft JhengHei UI"/>
                <a:cs typeface="Microsoft JhengHei UI"/>
              </a:rPr>
              <a:t>年</a:t>
            </a:r>
            <a:r>
              <a:rPr sz="2850" spc="40" dirty="0">
                <a:latin typeface="Microsoft JhengHei UI"/>
                <a:cs typeface="Microsoft JhengHei UI"/>
              </a:rPr>
              <a:t>，</a:t>
            </a:r>
            <a:r>
              <a:rPr sz="2850" spc="40" dirty="0">
                <a:latin typeface="Arial"/>
                <a:cs typeface="Arial"/>
              </a:rPr>
              <a:t>ARPAnet</a:t>
            </a:r>
            <a:r>
              <a:rPr sz="2850" spc="80" dirty="0">
                <a:latin typeface="Microsoft JhengHei UI"/>
                <a:cs typeface="Microsoft JhengHei UI"/>
              </a:rPr>
              <a:t>接受并采⽤</a:t>
            </a:r>
            <a:r>
              <a:rPr sz="2850" spc="60" dirty="0">
                <a:latin typeface="Arial"/>
                <a:cs typeface="Arial"/>
              </a:rPr>
              <a:t>TCP/IP</a:t>
            </a:r>
            <a:r>
              <a:rPr sz="2850" spc="80" dirty="0">
                <a:latin typeface="Microsoft JhengHei UI"/>
                <a:cs typeface="Microsoft JhengHei UI"/>
              </a:rPr>
              <a:t>协议；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⼈们把</a:t>
            </a:r>
            <a:r>
              <a:rPr sz="2850" spc="60" dirty="0">
                <a:latin typeface="Arial"/>
                <a:cs typeface="Arial"/>
              </a:rPr>
              <a:t>1983</a:t>
            </a:r>
            <a:r>
              <a:rPr sz="2850" spc="80" dirty="0">
                <a:latin typeface="Microsoft JhengHei UI"/>
                <a:cs typeface="Microsoft JhengHei UI"/>
              </a:rPr>
              <a:t>年作为</a:t>
            </a:r>
            <a:r>
              <a:rPr sz="2850" spc="60" dirty="0">
                <a:latin typeface="Arial"/>
                <a:cs typeface="Arial"/>
              </a:rPr>
              <a:t>Internet</a:t>
            </a:r>
            <a:r>
              <a:rPr sz="2850" spc="80" dirty="0">
                <a:latin typeface="Microsoft JhengHei UI"/>
                <a:cs typeface="Microsoft JhengHei UI"/>
              </a:rPr>
              <a:t>的诞⽣时间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14698" y="8363131"/>
            <a:ext cx="2910205" cy="765175"/>
          </a:xfrm>
          <a:custGeom>
            <a:avLst/>
            <a:gdLst/>
            <a:ahLst/>
            <a:cxnLst/>
            <a:rect l="l" t="t" r="r" b="b"/>
            <a:pathLst>
              <a:path w="2910204" h="765175">
                <a:moveTo>
                  <a:pt x="0" y="764916"/>
                </a:moveTo>
                <a:lnTo>
                  <a:pt x="2910195" y="764916"/>
                </a:lnTo>
                <a:lnTo>
                  <a:pt x="2910195" y="0"/>
                </a:lnTo>
                <a:lnTo>
                  <a:pt x="0" y="0"/>
                </a:lnTo>
                <a:lnTo>
                  <a:pt x="0" y="764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409462" y="6845778"/>
          <a:ext cx="2910205" cy="3039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10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3905"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1600"/>
                        </a:spcBef>
                      </a:pPr>
                      <a:r>
                        <a:rPr sz="2300" spc="0" dirty="0">
                          <a:latin typeface="Microsoft JhengHei UI"/>
                          <a:cs typeface="Microsoft JhengHei UI"/>
                        </a:rPr>
                        <a:t>应⽤层</a:t>
                      </a:r>
                      <a:endParaRPr sz="2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03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7395"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2115"/>
                        </a:spcBef>
                      </a:pPr>
                      <a:r>
                        <a:rPr sz="2300" spc="0" dirty="0">
                          <a:latin typeface="Microsoft JhengHei UI"/>
                          <a:cs typeface="Microsoft JhengHei UI"/>
                        </a:rPr>
                        <a:t>运输层</a:t>
                      </a:r>
                      <a:endParaRPr sz="2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68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905"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1714"/>
                        </a:spcBef>
                      </a:pPr>
                      <a:r>
                        <a:rPr sz="2300" spc="0" dirty="0">
                          <a:latin typeface="Microsoft JhengHei UI"/>
                          <a:cs typeface="Microsoft JhengHei UI"/>
                        </a:rPr>
                        <a:t>⽹际层</a:t>
                      </a:r>
                      <a:endParaRPr sz="2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178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3905"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sz="2300" spc="0" dirty="0">
                          <a:latin typeface="Microsoft JhengHei UI"/>
                          <a:cs typeface="Microsoft JhengHei UI"/>
                        </a:rPr>
                        <a:t>⽹络接⼝层</a:t>
                      </a:r>
                      <a:endParaRPr sz="2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025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5382331" y="7048386"/>
            <a:ext cx="295846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5" dirty="0">
                <a:latin typeface="Arial"/>
                <a:cs typeface="Arial"/>
              </a:rPr>
              <a:t>Telnet;FTP;Email;DNS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82331" y="7775285"/>
            <a:ext cx="131254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latin typeface="Arial"/>
                <a:cs typeface="Arial"/>
              </a:rPr>
              <a:t>TCP;UDP</a:t>
            </a:r>
            <a:endParaRPr sz="23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82331" y="8530920"/>
            <a:ext cx="26320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latin typeface="Arial"/>
                <a:cs typeface="Arial"/>
              </a:rPr>
              <a:t>ICMP;IGMP;IP;ARP</a:t>
            </a:r>
            <a:endParaRPr sz="2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82331" y="9342360"/>
            <a:ext cx="29578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0" dirty="0">
                <a:latin typeface="Microsoft JhengHei UI"/>
                <a:cs typeface="Microsoft JhengHei UI"/>
              </a:rPr>
              <a:t>设备驱动程序及接⼝卡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720387" y="7195835"/>
            <a:ext cx="2210992" cy="28058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977775" y="7453065"/>
            <a:ext cx="1624459" cy="22195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3092555" y="6602838"/>
            <a:ext cx="303911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10" dirty="0">
                <a:solidFill>
                  <a:srgbClr val="FF2600"/>
                </a:solidFill>
                <a:latin typeface="Arial"/>
                <a:cs typeface="Arial"/>
              </a:rPr>
              <a:t>T</a:t>
            </a:r>
            <a:r>
              <a:rPr sz="2850" spc="15" dirty="0">
                <a:solidFill>
                  <a:srgbClr val="FF2600"/>
                </a:solidFill>
                <a:latin typeface="Arial"/>
                <a:cs typeface="Arial"/>
              </a:rPr>
              <a:t>CP</a:t>
            </a:r>
            <a:r>
              <a:rPr sz="2850" dirty="0">
                <a:solidFill>
                  <a:srgbClr val="FF2600"/>
                </a:solidFill>
                <a:latin typeface="Arial"/>
                <a:cs typeface="Arial"/>
              </a:rPr>
              <a:t>/I</a:t>
            </a:r>
            <a:r>
              <a:rPr sz="2850" spc="15" dirty="0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协议创始⼈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347424" y="7208925"/>
            <a:ext cx="2118882" cy="27796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604662" y="7466153"/>
            <a:ext cx="1532512" cy="21933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150443" y="10017255"/>
            <a:ext cx="44411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0" dirty="0">
                <a:latin typeface="Microsoft JhengHei UI"/>
                <a:cs typeface="Microsoft JhengHei UI"/>
              </a:rPr>
              <a:t>罗伯特卡恩</a:t>
            </a:r>
            <a:r>
              <a:rPr sz="2300" dirty="0">
                <a:latin typeface="Microsoft JhengHei UI"/>
                <a:cs typeface="Microsoft JhengHei UI"/>
              </a:rPr>
              <a:t>（</a:t>
            </a:r>
            <a:r>
              <a:rPr sz="2300" dirty="0">
                <a:latin typeface="Arial"/>
                <a:cs typeface="Arial"/>
              </a:rPr>
              <a:t>Robert</a:t>
            </a:r>
            <a:r>
              <a:rPr sz="2300" spc="-1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Elliot</a:t>
            </a:r>
            <a:r>
              <a:rPr sz="2300" spc="-1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Kahn</a:t>
            </a:r>
            <a:r>
              <a:rPr sz="2300" dirty="0">
                <a:latin typeface="Microsoft JhengHei UI"/>
                <a:cs typeface="Microsoft JhengHei UI"/>
              </a:rPr>
              <a:t>）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825068" y="10017255"/>
            <a:ext cx="39300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0" dirty="0">
                <a:latin typeface="Microsoft JhengHei UI"/>
                <a:cs typeface="Microsoft JhengHei UI"/>
              </a:rPr>
              <a:t>温顿</a:t>
            </a:r>
            <a:r>
              <a:rPr sz="2300" dirty="0">
                <a:latin typeface="Arial"/>
                <a:cs typeface="Arial"/>
              </a:rPr>
              <a:t>·</a:t>
            </a:r>
            <a:r>
              <a:rPr sz="2300" spc="0" dirty="0">
                <a:latin typeface="Microsoft JhengHei UI"/>
                <a:cs typeface="Microsoft JhengHei UI"/>
              </a:rPr>
              <a:t>瑟夫</a:t>
            </a:r>
            <a:r>
              <a:rPr sz="2300" spc="-5" dirty="0">
                <a:latin typeface="Arial"/>
                <a:cs typeface="Arial"/>
              </a:rPr>
              <a:t>(Vinton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G.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Cerf)</a:t>
            </a:r>
            <a:r>
              <a:rPr sz="2300" spc="0" dirty="0">
                <a:latin typeface="Microsoft JhengHei UI"/>
                <a:cs typeface="Microsoft JhengHei UI"/>
              </a:rPr>
              <a:t>博⼠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245890" y="333076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245890" y="457413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638548" y="3095612"/>
            <a:ext cx="6256020" cy="188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sz="2850" spc="25" dirty="0">
                <a:latin typeface="Microsoft JhengHei UI"/>
                <a:cs typeface="Microsoft JhengHei UI"/>
              </a:rPr>
              <a:t>罗伯特卡恩：前美国总统科技顾问，同 </a:t>
            </a:r>
            <a:r>
              <a:rPr sz="2850" spc="30" dirty="0">
                <a:latin typeface="Microsoft JhengHei UI"/>
                <a:cs typeface="Microsoft JhengHei UI"/>
              </a:rPr>
              <a:t>时也执⾏</a:t>
            </a:r>
            <a:r>
              <a:rPr sz="2850" spc="10" dirty="0">
                <a:latin typeface="Arial"/>
                <a:cs typeface="Arial"/>
              </a:rPr>
              <a:t>IETF</a:t>
            </a:r>
            <a:r>
              <a:rPr sz="2850" spc="30" dirty="0">
                <a:latin typeface="Microsoft JhengHei UI"/>
                <a:cs typeface="Microsoft JhengHei UI"/>
              </a:rPr>
              <a:t>的秘书处职能。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850" spc="30" dirty="0">
                <a:latin typeface="Microsoft JhengHei UI"/>
                <a:cs typeface="Microsoft JhengHei UI"/>
              </a:rPr>
              <a:t>温顿</a:t>
            </a:r>
            <a:r>
              <a:rPr sz="2850" spc="5" dirty="0">
                <a:latin typeface="Arial"/>
                <a:cs typeface="Arial"/>
              </a:rPr>
              <a:t>·</a:t>
            </a:r>
            <a:r>
              <a:rPr sz="2850" spc="30" dirty="0">
                <a:latin typeface="Microsoft JhengHei UI"/>
                <a:cs typeface="Microsoft JhengHei UI"/>
              </a:rPr>
              <a:t>瑟夫：⾕歌全球副总裁。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7013682" y="714607"/>
            <a:ext cx="607695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25" dirty="0">
                <a:latin typeface="Lucida Sans"/>
                <a:cs typeface="Lucida Sans"/>
              </a:rPr>
              <a:t>TCP/IP</a:t>
            </a:r>
            <a:r>
              <a:rPr spc="100" dirty="0"/>
              <a:t>协议栈的发展史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757293" y="3754339"/>
          <a:ext cx="2910205" cy="3575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10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659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850" spc="30" dirty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应⽤层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88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90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2850" spc="30" dirty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运输层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854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88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27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2850" spc="30" dirty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⽹际层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51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88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915">
                <a:tc>
                  <a:txBody>
                    <a:bodyPr/>
                    <a:lstStyle/>
                    <a:p>
                      <a:pPr marL="910590" marR="892175" indent="182880">
                        <a:lnSpc>
                          <a:spcPct val="118100"/>
                        </a:lnSpc>
                        <a:spcBef>
                          <a:spcPts val="1070"/>
                        </a:spcBef>
                      </a:pPr>
                      <a:r>
                        <a:rPr sz="2850" spc="30" dirty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⽹络 </a:t>
                      </a:r>
                      <a:r>
                        <a:rPr sz="2850" dirty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接⼝层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88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666859" y="5220155"/>
            <a:ext cx="2910205" cy="76454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152400" rIns="0" bIns="0" rtlCol="0">
            <a:spAutoFit/>
          </a:bodyPr>
          <a:lstStyle/>
          <a:p>
            <a:pPr marL="904875">
              <a:lnSpc>
                <a:spcPct val="100000"/>
              </a:lnSpc>
              <a:spcBef>
                <a:spcPts val="1200"/>
              </a:spcBef>
            </a:pPr>
            <a:r>
              <a:rPr sz="2850" spc="30" dirty="0">
                <a:latin typeface="Microsoft JhengHei UI"/>
                <a:cs typeface="Microsoft JhengHei UI"/>
              </a:rPr>
              <a:t>⽹际层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66859" y="5984323"/>
            <a:ext cx="2910205" cy="135255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904875" marR="897255" indent="182880">
              <a:lnSpc>
                <a:spcPct val="106300"/>
              </a:lnSpc>
              <a:spcBef>
                <a:spcPts val="127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⽹络 接⼝层</a:t>
            </a:r>
            <a:endParaRPr sz="2850">
              <a:latin typeface="Microsoft JhengHei UI"/>
              <a:cs typeface="Microsoft JhengHei U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565955" y="3754339"/>
          <a:ext cx="2910205" cy="3575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10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6595">
                <a:tc>
                  <a:txBody>
                    <a:bodyPr/>
                    <a:lstStyle/>
                    <a:p>
                      <a:pPr marL="91059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850" spc="30" dirty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应⽤层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88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905">
                <a:tc>
                  <a:txBody>
                    <a:bodyPr/>
                    <a:lstStyle/>
                    <a:p>
                      <a:pPr marL="910590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2850" spc="30" dirty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运输层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854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88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270">
                <a:tc>
                  <a:txBody>
                    <a:bodyPr/>
                    <a:lstStyle/>
                    <a:p>
                      <a:pPr marL="910590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2850" spc="30" dirty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⽹际层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32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88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915">
                <a:tc>
                  <a:txBody>
                    <a:bodyPr/>
                    <a:lstStyle/>
                    <a:p>
                      <a:pPr marL="910590" marR="892175" indent="182880">
                        <a:lnSpc>
                          <a:spcPct val="118100"/>
                        </a:lnSpc>
                        <a:spcBef>
                          <a:spcPts val="869"/>
                        </a:spcBef>
                      </a:pPr>
                      <a:r>
                        <a:rPr sz="2850" spc="30" dirty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⽹络 </a:t>
                      </a:r>
                      <a:r>
                        <a:rPr sz="2850" dirty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接⼝层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88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198624" y="6489194"/>
            <a:ext cx="22923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10" dirty="0">
                <a:latin typeface="Arial"/>
                <a:cs typeface="Arial"/>
              </a:rPr>
              <a:t>1</a:t>
            </a:r>
            <a:endParaRPr sz="2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624" y="4477649"/>
            <a:ext cx="229235" cy="124269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850" spc="10" dirty="0">
                <a:latin typeface="Arial"/>
                <a:cs typeface="Arial"/>
              </a:rPr>
              <a:t>3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2850" spc="10" dirty="0">
                <a:latin typeface="Arial"/>
                <a:cs typeface="Arial"/>
              </a:rPr>
              <a:t>2</a:t>
            </a:r>
            <a:endParaRPr sz="2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98624" y="3857157"/>
            <a:ext cx="22923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10" dirty="0">
                <a:latin typeface="Arial"/>
                <a:cs typeface="Arial"/>
              </a:rPr>
              <a:t>4</a:t>
            </a:r>
            <a:endParaRPr sz="28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18243" y="8102478"/>
            <a:ext cx="1960585" cy="1538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268769" y="8102478"/>
            <a:ext cx="1960579" cy="15387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8641" y="7519981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4" h="833754">
                <a:moveTo>
                  <a:pt x="0" y="833463"/>
                </a:moveTo>
                <a:lnTo>
                  <a:pt x="14808" y="818655"/>
                </a:lnTo>
                <a:lnTo>
                  <a:pt x="818655" y="14808"/>
                </a:lnTo>
                <a:lnTo>
                  <a:pt x="833463" y="0"/>
                </a:lnTo>
              </a:path>
            </a:pathLst>
          </a:custGeom>
          <a:ln w="41883">
            <a:solidFill>
              <a:srgbClr val="1667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15108" y="7410402"/>
            <a:ext cx="186690" cy="186690"/>
          </a:xfrm>
          <a:custGeom>
            <a:avLst/>
            <a:gdLst/>
            <a:ahLst/>
            <a:cxnLst/>
            <a:rect l="l" t="t" r="r" b="b"/>
            <a:pathLst>
              <a:path w="186690" h="186690">
                <a:moveTo>
                  <a:pt x="186580" y="0"/>
                </a:moveTo>
                <a:lnTo>
                  <a:pt x="0" y="62193"/>
                </a:lnTo>
                <a:lnTo>
                  <a:pt x="124383" y="186581"/>
                </a:lnTo>
                <a:lnTo>
                  <a:pt x="186580" y="0"/>
                </a:lnTo>
                <a:close/>
              </a:path>
            </a:pathLst>
          </a:custGeom>
          <a:solidFill>
            <a:srgbClr val="1667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49061" y="8276443"/>
            <a:ext cx="186690" cy="186690"/>
          </a:xfrm>
          <a:custGeom>
            <a:avLst/>
            <a:gdLst/>
            <a:ahLst/>
            <a:cxnLst/>
            <a:rect l="l" t="t" r="r" b="b"/>
            <a:pathLst>
              <a:path w="186690" h="186690">
                <a:moveTo>
                  <a:pt x="62197" y="0"/>
                </a:moveTo>
                <a:lnTo>
                  <a:pt x="0" y="186581"/>
                </a:lnTo>
                <a:lnTo>
                  <a:pt x="186580" y="124387"/>
                </a:lnTo>
                <a:lnTo>
                  <a:pt x="62197" y="0"/>
                </a:lnTo>
                <a:close/>
              </a:path>
            </a:pathLst>
          </a:custGeom>
          <a:solidFill>
            <a:srgbClr val="1667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774084" y="7475808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5" h="833754">
                <a:moveTo>
                  <a:pt x="0" y="0"/>
                </a:moveTo>
                <a:lnTo>
                  <a:pt x="14808" y="14808"/>
                </a:lnTo>
                <a:lnTo>
                  <a:pt x="818655" y="818655"/>
                </a:lnTo>
                <a:lnTo>
                  <a:pt x="833463" y="833463"/>
                </a:lnTo>
              </a:path>
            </a:pathLst>
          </a:custGeom>
          <a:ln w="41883">
            <a:solidFill>
              <a:srgbClr val="1667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530551" y="8232269"/>
            <a:ext cx="186690" cy="186690"/>
          </a:xfrm>
          <a:custGeom>
            <a:avLst/>
            <a:gdLst/>
            <a:ahLst/>
            <a:cxnLst/>
            <a:rect l="l" t="t" r="r" b="b"/>
            <a:pathLst>
              <a:path w="186690" h="186690">
                <a:moveTo>
                  <a:pt x="124383" y="0"/>
                </a:moveTo>
                <a:lnTo>
                  <a:pt x="0" y="124387"/>
                </a:lnTo>
                <a:lnTo>
                  <a:pt x="186580" y="186581"/>
                </a:lnTo>
                <a:lnTo>
                  <a:pt x="124383" y="0"/>
                </a:lnTo>
                <a:close/>
              </a:path>
            </a:pathLst>
          </a:custGeom>
          <a:solidFill>
            <a:srgbClr val="1667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64505" y="7366227"/>
            <a:ext cx="186690" cy="186690"/>
          </a:xfrm>
          <a:custGeom>
            <a:avLst/>
            <a:gdLst/>
            <a:ahLst/>
            <a:cxnLst/>
            <a:rect l="l" t="t" r="r" b="b"/>
            <a:pathLst>
              <a:path w="186690" h="186690">
                <a:moveTo>
                  <a:pt x="0" y="0"/>
                </a:moveTo>
                <a:lnTo>
                  <a:pt x="62197" y="186581"/>
                </a:lnTo>
                <a:lnTo>
                  <a:pt x="186580" y="62193"/>
                </a:lnTo>
                <a:lnTo>
                  <a:pt x="0" y="0"/>
                </a:lnTo>
                <a:close/>
              </a:path>
            </a:pathLst>
          </a:custGeom>
          <a:solidFill>
            <a:srgbClr val="1667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28471" y="7468892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4" h="833754">
                <a:moveTo>
                  <a:pt x="0" y="0"/>
                </a:moveTo>
                <a:lnTo>
                  <a:pt x="14808" y="14808"/>
                </a:lnTo>
                <a:lnTo>
                  <a:pt x="818655" y="818655"/>
                </a:lnTo>
                <a:lnTo>
                  <a:pt x="833463" y="833463"/>
                </a:lnTo>
              </a:path>
            </a:pathLst>
          </a:custGeom>
          <a:ln w="41883">
            <a:solidFill>
              <a:srgbClr val="1667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284932" y="8225353"/>
            <a:ext cx="186690" cy="186690"/>
          </a:xfrm>
          <a:custGeom>
            <a:avLst/>
            <a:gdLst/>
            <a:ahLst/>
            <a:cxnLst/>
            <a:rect l="l" t="t" r="r" b="b"/>
            <a:pathLst>
              <a:path w="186690" h="186690">
                <a:moveTo>
                  <a:pt x="124387" y="0"/>
                </a:moveTo>
                <a:lnTo>
                  <a:pt x="0" y="124387"/>
                </a:lnTo>
                <a:lnTo>
                  <a:pt x="186580" y="186581"/>
                </a:lnTo>
                <a:lnTo>
                  <a:pt x="124387" y="0"/>
                </a:lnTo>
                <a:close/>
              </a:path>
            </a:pathLst>
          </a:custGeom>
          <a:solidFill>
            <a:srgbClr val="1667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418892" y="7359312"/>
            <a:ext cx="186690" cy="186690"/>
          </a:xfrm>
          <a:custGeom>
            <a:avLst/>
            <a:gdLst/>
            <a:ahLst/>
            <a:cxnLst/>
            <a:rect l="l" t="t" r="r" b="b"/>
            <a:pathLst>
              <a:path w="186690" h="186690">
                <a:moveTo>
                  <a:pt x="0" y="0"/>
                </a:moveTo>
                <a:lnTo>
                  <a:pt x="62193" y="186580"/>
                </a:lnTo>
                <a:lnTo>
                  <a:pt x="186581" y="62193"/>
                </a:lnTo>
                <a:lnTo>
                  <a:pt x="0" y="0"/>
                </a:lnTo>
                <a:close/>
              </a:path>
            </a:pathLst>
          </a:custGeom>
          <a:solidFill>
            <a:srgbClr val="1667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918983" y="7549430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5" h="833754">
                <a:moveTo>
                  <a:pt x="0" y="833463"/>
                </a:moveTo>
                <a:lnTo>
                  <a:pt x="14808" y="818655"/>
                </a:lnTo>
                <a:lnTo>
                  <a:pt x="818655" y="14808"/>
                </a:lnTo>
                <a:lnTo>
                  <a:pt x="833463" y="0"/>
                </a:lnTo>
              </a:path>
            </a:pathLst>
          </a:custGeom>
          <a:ln w="41883">
            <a:solidFill>
              <a:srgbClr val="1667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675450" y="7439852"/>
            <a:ext cx="186690" cy="186690"/>
          </a:xfrm>
          <a:custGeom>
            <a:avLst/>
            <a:gdLst/>
            <a:ahLst/>
            <a:cxnLst/>
            <a:rect l="l" t="t" r="r" b="b"/>
            <a:pathLst>
              <a:path w="186690" h="186690">
                <a:moveTo>
                  <a:pt x="186580" y="0"/>
                </a:moveTo>
                <a:lnTo>
                  <a:pt x="0" y="62193"/>
                </a:lnTo>
                <a:lnTo>
                  <a:pt x="124383" y="186581"/>
                </a:lnTo>
                <a:lnTo>
                  <a:pt x="186580" y="0"/>
                </a:lnTo>
                <a:close/>
              </a:path>
            </a:pathLst>
          </a:custGeom>
          <a:solidFill>
            <a:srgbClr val="1667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809404" y="8305893"/>
            <a:ext cx="186690" cy="186690"/>
          </a:xfrm>
          <a:custGeom>
            <a:avLst/>
            <a:gdLst/>
            <a:ahLst/>
            <a:cxnLst/>
            <a:rect l="l" t="t" r="r" b="b"/>
            <a:pathLst>
              <a:path w="186690" h="186690">
                <a:moveTo>
                  <a:pt x="62197" y="0"/>
                </a:moveTo>
                <a:lnTo>
                  <a:pt x="0" y="186581"/>
                </a:lnTo>
                <a:lnTo>
                  <a:pt x="186580" y="124387"/>
                </a:lnTo>
                <a:lnTo>
                  <a:pt x="62197" y="0"/>
                </a:lnTo>
                <a:close/>
              </a:path>
            </a:pathLst>
          </a:custGeom>
          <a:solidFill>
            <a:srgbClr val="1667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716224" y="2904510"/>
            <a:ext cx="100330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主机</a:t>
            </a:r>
            <a:r>
              <a:rPr sz="2850" spc="15" dirty="0">
                <a:latin typeface="Arial"/>
                <a:cs typeface="Arial"/>
              </a:rPr>
              <a:t>A</a:t>
            </a:r>
            <a:endParaRPr sz="28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524890" y="2904510"/>
            <a:ext cx="100330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主机</a:t>
            </a:r>
            <a:r>
              <a:rPr sz="2850" spc="15" dirty="0">
                <a:latin typeface="Arial"/>
                <a:cs typeface="Arial"/>
              </a:rPr>
              <a:t>B</a:t>
            </a:r>
            <a:endParaRPr sz="285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6328216" y="706985"/>
            <a:ext cx="744791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40" dirty="0">
                <a:latin typeface="Lucida Sans"/>
                <a:cs typeface="Lucida Sans"/>
              </a:rPr>
              <a:t>TCP/IP</a:t>
            </a:r>
            <a:r>
              <a:rPr spc="10" dirty="0">
                <a:latin typeface="Lucida Sans"/>
                <a:cs typeface="Lucida Sans"/>
              </a:rPr>
              <a:t> </a:t>
            </a:r>
            <a:r>
              <a:rPr spc="100" dirty="0"/>
              <a:t>的体系结构（四层）</a:t>
            </a:r>
          </a:p>
        </p:txBody>
      </p:sp>
      <p:sp>
        <p:nvSpPr>
          <p:cNvPr id="26" name="object 2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/>
              <a:t>计算机⽹络概述</a:t>
            </a:r>
            <a:endParaRPr sz="3600"/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五层体系结构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sz="3600" spc="5" dirty="0">
                <a:latin typeface="Arial"/>
                <a:cs typeface="Arial"/>
              </a:rPr>
              <a:t>T</a:t>
            </a:r>
            <a:r>
              <a:rPr sz="3600" spc="10" dirty="0">
                <a:latin typeface="Arial"/>
                <a:cs typeface="Arial"/>
              </a:rPr>
              <a:t>CP</a:t>
            </a:r>
            <a:r>
              <a:rPr sz="3600" dirty="0">
                <a:latin typeface="Arial"/>
                <a:cs typeface="Arial"/>
              </a:rPr>
              <a:t>/I</a:t>
            </a:r>
            <a:r>
              <a:rPr sz="3600" spc="10" dirty="0">
                <a:latin typeface="Arial"/>
                <a:cs typeface="Arial"/>
              </a:rPr>
              <a:t>P</a:t>
            </a:r>
            <a:r>
              <a:rPr sz="3600" spc="25" dirty="0">
                <a:latin typeface="Microsoft JhengHei UI"/>
                <a:cs typeface="Microsoft JhengHei UI"/>
              </a:rPr>
              <a:t>的发展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协议封装的概念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⼏个概念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协议的复杂性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四层体系结构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5996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5200650"/>
          </a:xfrm>
          <a:custGeom>
            <a:avLst/>
            <a:gdLst/>
            <a:ahLst/>
            <a:cxnLst/>
            <a:rect l="l" t="t" r="r" b="b"/>
            <a:pathLst>
              <a:path w="12963525" h="520065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942208"/>
                </a:lnTo>
                <a:lnTo>
                  <a:pt x="197" y="4993578"/>
                </a:lnTo>
                <a:lnTo>
                  <a:pt x="1581" y="5035005"/>
                </a:lnTo>
                <a:lnTo>
                  <a:pt x="12649" y="5093714"/>
                </a:lnTo>
                <a:lnTo>
                  <a:pt x="49226" y="5151127"/>
                </a:lnTo>
                <a:lnTo>
                  <a:pt x="106640" y="5187703"/>
                </a:lnTo>
                <a:lnTo>
                  <a:pt x="165348" y="5198772"/>
                </a:lnTo>
                <a:lnTo>
                  <a:pt x="206776" y="5200156"/>
                </a:lnTo>
                <a:lnTo>
                  <a:pt x="258146" y="5200353"/>
                </a:lnTo>
                <a:lnTo>
                  <a:pt x="12705299" y="5200353"/>
                </a:lnTo>
                <a:lnTo>
                  <a:pt x="12756671" y="5200156"/>
                </a:lnTo>
                <a:lnTo>
                  <a:pt x="12798099" y="5198772"/>
                </a:lnTo>
                <a:lnTo>
                  <a:pt x="12856802" y="5187703"/>
                </a:lnTo>
                <a:lnTo>
                  <a:pt x="12914218" y="5151127"/>
                </a:lnTo>
                <a:lnTo>
                  <a:pt x="12950799" y="5093714"/>
                </a:lnTo>
                <a:lnTo>
                  <a:pt x="12961867" y="5035005"/>
                </a:lnTo>
                <a:lnTo>
                  <a:pt x="12963250" y="4993578"/>
                </a:lnTo>
                <a:lnTo>
                  <a:pt x="12963448" y="494220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5200650"/>
          </a:xfrm>
          <a:custGeom>
            <a:avLst/>
            <a:gdLst/>
            <a:ahLst/>
            <a:cxnLst/>
            <a:rect l="l" t="t" r="r" b="b"/>
            <a:pathLst>
              <a:path w="12963525" h="520065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942208"/>
                </a:lnTo>
                <a:lnTo>
                  <a:pt x="12963250" y="4993578"/>
                </a:lnTo>
                <a:lnTo>
                  <a:pt x="12961867" y="5035005"/>
                </a:lnTo>
                <a:lnTo>
                  <a:pt x="12950799" y="5093714"/>
                </a:lnTo>
                <a:lnTo>
                  <a:pt x="12914218" y="5151127"/>
                </a:lnTo>
                <a:lnTo>
                  <a:pt x="12856802" y="5187703"/>
                </a:lnTo>
                <a:lnTo>
                  <a:pt x="12798099" y="5198772"/>
                </a:lnTo>
                <a:lnTo>
                  <a:pt x="12756671" y="5200156"/>
                </a:lnTo>
                <a:lnTo>
                  <a:pt x="12705299" y="5200353"/>
                </a:lnTo>
                <a:lnTo>
                  <a:pt x="258145" y="5200353"/>
                </a:lnTo>
                <a:lnTo>
                  <a:pt x="206775" y="5200156"/>
                </a:lnTo>
                <a:lnTo>
                  <a:pt x="165348" y="5198772"/>
                </a:lnTo>
                <a:lnTo>
                  <a:pt x="106640" y="5187703"/>
                </a:lnTo>
                <a:lnTo>
                  <a:pt x="49226" y="5151127"/>
                </a:lnTo>
                <a:lnTo>
                  <a:pt x="12650" y="5093714"/>
                </a:lnTo>
                <a:lnTo>
                  <a:pt x="1581" y="5035005"/>
                </a:lnTo>
                <a:lnTo>
                  <a:pt x="197" y="4993578"/>
                </a:lnTo>
                <a:lnTo>
                  <a:pt x="0" y="494220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86048" y="269118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86048" y="394654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86048" y="520189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86048" y="644526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78706" y="2444042"/>
            <a:ext cx="11227435" cy="4407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06375">
              <a:lnSpc>
                <a:spcPct val="144500"/>
              </a:lnSpc>
              <a:spcBef>
                <a:spcPts val="90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互连⽹</a:t>
            </a:r>
            <a:r>
              <a:rPr sz="2850" spc="65" dirty="0">
                <a:solidFill>
                  <a:srgbClr val="FF2600"/>
                </a:solidFill>
                <a:latin typeface="Microsoft JhengHei UI"/>
                <a:cs typeface="Microsoft JhengHei UI"/>
              </a:rPr>
              <a:t>（</a:t>
            </a:r>
            <a:r>
              <a:rPr sz="2850" spc="65" dirty="0">
                <a:solidFill>
                  <a:srgbClr val="FF2600"/>
                </a:solidFill>
                <a:latin typeface="Arial"/>
                <a:cs typeface="Arial"/>
              </a:rPr>
              <a:t>internet</a:t>
            </a:r>
            <a:r>
              <a:rPr sz="2850" spc="65" dirty="0">
                <a:solidFill>
                  <a:srgbClr val="FF2600"/>
                </a:solidFill>
                <a:latin typeface="Microsoft JhengHei UI"/>
                <a:cs typeface="Microsoft JhengHei UI"/>
              </a:rPr>
              <a:t>）</a:t>
            </a:r>
            <a:r>
              <a:rPr sz="2850" spc="65" dirty="0">
                <a:latin typeface="Microsoft JhengHei UI"/>
                <a:cs typeface="Microsoft JhengHei UI"/>
              </a:rPr>
              <a:t>：</a:t>
            </a:r>
            <a:r>
              <a:rPr sz="2850" spc="80" dirty="0">
                <a:latin typeface="Microsoft JhengHei UI"/>
                <a:cs typeface="Microsoft JhengHei UI"/>
              </a:rPr>
              <a:t>由路由器将⽹络连接起来，组成⼀个功能单⼀ 的⼤规模的</a:t>
            </a:r>
            <a:r>
              <a:rPr sz="2850" spc="55" dirty="0">
                <a:latin typeface="Arial"/>
                <a:cs typeface="Arial"/>
              </a:rPr>
              <a:t>“</a:t>
            </a:r>
            <a:r>
              <a:rPr sz="2850" spc="80" dirty="0">
                <a:latin typeface="Microsoft JhengHei UI"/>
                <a:cs typeface="Microsoft JhengHei UI"/>
              </a:rPr>
              <a:t>虚拟⽹络</a:t>
            </a:r>
            <a:r>
              <a:rPr sz="2850" spc="55" dirty="0">
                <a:latin typeface="Arial"/>
                <a:cs typeface="Arial"/>
              </a:rPr>
              <a:t>”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互联⽹</a:t>
            </a:r>
            <a:r>
              <a:rPr sz="285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（</a:t>
            </a:r>
            <a:r>
              <a:rPr sz="2850" spc="55" dirty="0">
                <a:solidFill>
                  <a:srgbClr val="FF2600"/>
                </a:solidFill>
                <a:latin typeface="Arial"/>
                <a:cs typeface="Arial"/>
              </a:rPr>
              <a:t>Internet</a:t>
            </a:r>
            <a:r>
              <a:rPr sz="285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）</a:t>
            </a:r>
            <a:r>
              <a:rPr sz="2850" spc="55" dirty="0">
                <a:latin typeface="Arial"/>
                <a:cs typeface="Arial"/>
              </a:rPr>
              <a:t>:</a:t>
            </a:r>
            <a:r>
              <a:rPr sz="2850" spc="190" dirty="0">
                <a:latin typeface="Arial"/>
                <a:cs typeface="Arial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指当今世界最⼤的互</a:t>
            </a:r>
            <a:r>
              <a:rPr sz="2850" spc="55" dirty="0">
                <a:latin typeface="Arial"/>
                <a:cs typeface="Arial"/>
              </a:rPr>
              <a:t>“</a:t>
            </a:r>
            <a:r>
              <a:rPr sz="2850" spc="80" dirty="0">
                <a:latin typeface="Microsoft JhengHei UI"/>
                <a:cs typeface="Microsoft JhengHei UI"/>
              </a:rPr>
              <a:t>连</a:t>
            </a:r>
            <a:r>
              <a:rPr sz="2850" spc="55" dirty="0">
                <a:latin typeface="Arial"/>
                <a:cs typeface="Arial"/>
              </a:rPr>
              <a:t>”</a:t>
            </a:r>
            <a:r>
              <a:rPr sz="2850" spc="80" dirty="0">
                <a:latin typeface="Microsoft JhengHei UI"/>
                <a:cs typeface="Microsoft JhengHei UI"/>
              </a:rPr>
              <a:t>⽹络，由⼤规模的国家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⻣⼲⽹络、⽆数的区域⽹络和校园⽹络组成，采⽤</a:t>
            </a:r>
            <a:r>
              <a:rPr sz="2850" spc="60" dirty="0">
                <a:latin typeface="Arial"/>
                <a:cs typeface="Arial"/>
              </a:rPr>
              <a:t>IP</a:t>
            </a:r>
            <a:r>
              <a:rPr sz="2850" spc="80" dirty="0">
                <a:latin typeface="Microsoft JhengHei UI"/>
                <a:cs typeface="Microsoft JhengHei UI"/>
              </a:rPr>
              <a:t>协议栈。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通俗地说，互联⽹是采⽤</a:t>
            </a:r>
            <a:r>
              <a:rPr sz="2850" spc="60" dirty="0">
                <a:latin typeface="Arial"/>
                <a:cs typeface="Arial"/>
              </a:rPr>
              <a:t>IP</a:t>
            </a:r>
            <a:r>
              <a:rPr sz="2850" spc="80" dirty="0">
                <a:latin typeface="Microsoft JhengHei UI"/>
                <a:cs typeface="Microsoft JhengHei UI"/>
              </a:rPr>
              <a:t>协议将全球异构的⽹络互连起来⾯形成的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⼀个⽹络，实现异构⽹络间的互联互通。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异构的⽹络</a:t>
            </a:r>
            <a:r>
              <a:rPr sz="2850" spc="80" dirty="0">
                <a:latin typeface="Microsoft JhengHei UI"/>
                <a:cs typeface="Microsoft JhengHei UI"/>
              </a:rPr>
              <a:t>：指采⽤不同协议的⼴域⽹和局域⽹。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778495" y="706985"/>
            <a:ext cx="854773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</a:t>
            </a:r>
            <a:r>
              <a:rPr spc="755" dirty="0">
                <a:latin typeface="Lucida Sans"/>
                <a:cs typeface="Lucida Sans"/>
              </a:rPr>
              <a:t>“</a:t>
            </a:r>
            <a:r>
              <a:rPr spc="100" dirty="0"/>
              <a:t>连</a:t>
            </a:r>
            <a:r>
              <a:rPr spc="755" dirty="0">
                <a:latin typeface="Lucida Sans"/>
                <a:cs typeface="Lucida Sans"/>
              </a:rPr>
              <a:t>”</a:t>
            </a:r>
            <a:r>
              <a:rPr spc="100" dirty="0"/>
              <a:t>⽹与互</a:t>
            </a:r>
            <a:r>
              <a:rPr spc="755" dirty="0">
                <a:latin typeface="Lucida Sans"/>
                <a:cs typeface="Lucida Sans"/>
              </a:rPr>
              <a:t>“</a:t>
            </a:r>
            <a:r>
              <a:rPr spc="100" dirty="0"/>
              <a:t>联</a:t>
            </a:r>
            <a:r>
              <a:rPr spc="755" dirty="0">
                <a:latin typeface="Lucida Sans"/>
                <a:cs typeface="Lucida Sans"/>
              </a:rPr>
              <a:t>”</a:t>
            </a:r>
            <a:r>
              <a:rPr spc="100" dirty="0"/>
              <a:t>⽹</a:t>
            </a:r>
            <a:r>
              <a:rPr spc="-85" dirty="0"/>
              <a:t>：</a:t>
            </a:r>
            <a:r>
              <a:rPr spc="-85" dirty="0">
                <a:latin typeface="Lucida Sans"/>
                <a:cs typeface="Lucida Sans"/>
              </a:rPr>
              <a:t>RFC1208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69077" y="2760119"/>
            <a:ext cx="3754754" cy="4787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12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615440" lvl="2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⾥程碑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549325" cy="4386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753975" cy="3590925"/>
          </a:xfrm>
          <a:custGeom>
            <a:avLst/>
            <a:gdLst/>
            <a:ahLst/>
            <a:cxnLst/>
            <a:rect l="l" t="t" r="r" b="b"/>
            <a:pathLst>
              <a:path w="12753975" h="3590925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3334234"/>
                </a:lnTo>
                <a:lnTo>
                  <a:pt x="196" y="3385232"/>
                </a:lnTo>
                <a:lnTo>
                  <a:pt x="1569" y="3426360"/>
                </a:lnTo>
                <a:lnTo>
                  <a:pt x="12558" y="3484643"/>
                </a:lnTo>
                <a:lnTo>
                  <a:pt x="48870" y="3541642"/>
                </a:lnTo>
                <a:lnTo>
                  <a:pt x="105869" y="3577953"/>
                </a:lnTo>
                <a:lnTo>
                  <a:pt x="164152" y="3588942"/>
                </a:lnTo>
                <a:lnTo>
                  <a:pt x="205280" y="3590316"/>
                </a:lnTo>
                <a:lnTo>
                  <a:pt x="256278" y="3590512"/>
                </a:lnTo>
                <a:lnTo>
                  <a:pt x="12497263" y="3590512"/>
                </a:lnTo>
                <a:lnTo>
                  <a:pt x="12548259" y="3590316"/>
                </a:lnTo>
                <a:lnTo>
                  <a:pt x="12589384" y="3588942"/>
                </a:lnTo>
                <a:lnTo>
                  <a:pt x="12647667" y="3577953"/>
                </a:lnTo>
                <a:lnTo>
                  <a:pt x="12704668" y="3541642"/>
                </a:lnTo>
                <a:lnTo>
                  <a:pt x="12740983" y="3484643"/>
                </a:lnTo>
                <a:lnTo>
                  <a:pt x="12751969" y="3426360"/>
                </a:lnTo>
                <a:lnTo>
                  <a:pt x="12753342" y="3385232"/>
                </a:lnTo>
                <a:lnTo>
                  <a:pt x="12753538" y="3334234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753975" cy="3590925"/>
          </a:xfrm>
          <a:custGeom>
            <a:avLst/>
            <a:gdLst/>
            <a:ahLst/>
            <a:cxnLst/>
            <a:rect l="l" t="t" r="r" b="b"/>
            <a:pathLst>
              <a:path w="12753975" h="3590925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3334234"/>
                </a:lnTo>
                <a:lnTo>
                  <a:pt x="12753342" y="3385232"/>
                </a:lnTo>
                <a:lnTo>
                  <a:pt x="12751969" y="3426360"/>
                </a:lnTo>
                <a:lnTo>
                  <a:pt x="12740983" y="3484643"/>
                </a:lnTo>
                <a:lnTo>
                  <a:pt x="12704668" y="3541642"/>
                </a:lnTo>
                <a:lnTo>
                  <a:pt x="12647667" y="3577953"/>
                </a:lnTo>
                <a:lnTo>
                  <a:pt x="12589384" y="3588942"/>
                </a:lnTo>
                <a:lnTo>
                  <a:pt x="12548259" y="3590316"/>
                </a:lnTo>
                <a:lnTo>
                  <a:pt x="12497263" y="3590512"/>
                </a:lnTo>
                <a:lnTo>
                  <a:pt x="256278" y="3590512"/>
                </a:lnTo>
                <a:lnTo>
                  <a:pt x="205280" y="3590316"/>
                </a:lnTo>
                <a:lnTo>
                  <a:pt x="164152" y="3588942"/>
                </a:lnTo>
                <a:lnTo>
                  <a:pt x="105869" y="3577953"/>
                </a:lnTo>
                <a:lnTo>
                  <a:pt x="48870" y="3541642"/>
                </a:lnTo>
                <a:lnTo>
                  <a:pt x="12558" y="3484643"/>
                </a:lnTo>
                <a:lnTo>
                  <a:pt x="1569" y="3426360"/>
                </a:lnTo>
                <a:lnTo>
                  <a:pt x="196" y="3385232"/>
                </a:lnTo>
                <a:lnTo>
                  <a:pt x="0" y="3334234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25161" y="283920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517820" y="2592060"/>
            <a:ext cx="11196955" cy="12807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sz="2850" spc="30" dirty="0">
                <a:solidFill>
                  <a:srgbClr val="000000"/>
                </a:solidFill>
              </a:rPr>
              <a:t>即</a:t>
            </a:r>
            <a:r>
              <a:rPr sz="2850" spc="30" dirty="0">
                <a:solidFill>
                  <a:srgbClr val="FF2600"/>
                </a:solidFill>
              </a:rPr>
              <a:t>某些应⽤程序</a:t>
            </a:r>
            <a:r>
              <a:rPr sz="2850" spc="30" dirty="0">
                <a:solidFill>
                  <a:srgbClr val="000000"/>
                </a:solidFill>
              </a:rPr>
              <a:t>可以直接使⽤</a:t>
            </a:r>
            <a:r>
              <a:rPr sz="2850" spc="40" dirty="0">
                <a:solidFill>
                  <a:srgbClr val="000000"/>
                </a:solidFill>
              </a:rPr>
              <a:t> </a:t>
            </a:r>
            <a:r>
              <a:rPr sz="2850" spc="5" dirty="0">
                <a:solidFill>
                  <a:srgbClr val="000000"/>
                </a:solidFill>
                <a:latin typeface="Arial"/>
                <a:cs typeface="Arial"/>
              </a:rPr>
              <a:t>IP</a:t>
            </a:r>
            <a:r>
              <a:rPr sz="2850" spc="-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50" spc="30" dirty="0">
                <a:solidFill>
                  <a:srgbClr val="000000"/>
                </a:solidFill>
              </a:rPr>
              <a:t>层或甚⾄直接使⽤最下⾯的⽹络接⼝ 层。</a:t>
            </a:r>
            <a:endParaRPr sz="2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39288" y="3835425"/>
            <a:ext cx="11271250" cy="12807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5130" marR="5080" indent="-392430">
              <a:lnSpc>
                <a:spcPct val="1445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30" dirty="0">
                <a:latin typeface="Microsoft JhengHei UI"/>
                <a:cs typeface="Microsoft JhengHei UI"/>
              </a:rPr>
              <a:t>例如：</a:t>
            </a:r>
            <a:r>
              <a:rPr sz="2850" spc="10" dirty="0">
                <a:latin typeface="Arial"/>
                <a:cs typeface="Arial"/>
              </a:rPr>
              <a:t>pin</a:t>
            </a:r>
            <a:r>
              <a:rPr sz="2850" spc="5" dirty="0">
                <a:latin typeface="Arial"/>
                <a:cs typeface="Arial"/>
              </a:rPr>
              <a:t>g</a:t>
            </a:r>
            <a:r>
              <a:rPr sz="2850" spc="30" dirty="0">
                <a:latin typeface="Microsoft JhengHei UI"/>
                <a:cs typeface="Microsoft JhengHei UI"/>
              </a:rPr>
              <a:t>应⽤程序；</a:t>
            </a:r>
            <a:r>
              <a:rPr sz="2850" spc="20" dirty="0">
                <a:latin typeface="Arial"/>
                <a:cs typeface="Arial"/>
              </a:rPr>
              <a:t>O</a:t>
            </a:r>
            <a:r>
              <a:rPr sz="2850" spc="15" dirty="0">
                <a:latin typeface="Arial"/>
                <a:cs typeface="Arial"/>
              </a:rPr>
              <a:t>SPF</a:t>
            </a:r>
            <a:r>
              <a:rPr sz="2850" spc="30" dirty="0">
                <a:latin typeface="Microsoft JhengHei UI"/>
                <a:cs typeface="Microsoft JhengHei UI"/>
              </a:rPr>
              <a:t>路由选择协议都是直接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越过运输层</a:t>
            </a:r>
            <a:r>
              <a:rPr sz="2850" spc="25" dirty="0">
                <a:latin typeface="Microsoft JhengHei UI"/>
                <a:cs typeface="Microsoft JhengHei UI"/>
              </a:rPr>
              <a:t>直接 </a:t>
            </a:r>
            <a:r>
              <a:rPr sz="2850" spc="30" dirty="0">
                <a:latin typeface="Microsoft JhengHei UI"/>
                <a:cs typeface="Microsoft JhengHei UI"/>
              </a:rPr>
              <a:t>使⽤⽹络层。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69077" y="2690343"/>
            <a:ext cx="4121150" cy="58731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五层体系结构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sz="3600" spc="5" dirty="0">
                <a:latin typeface="Arial"/>
                <a:cs typeface="Arial"/>
              </a:rPr>
              <a:t>T</a:t>
            </a:r>
            <a:r>
              <a:rPr sz="3600" spc="10" dirty="0">
                <a:latin typeface="Arial"/>
                <a:cs typeface="Arial"/>
              </a:rPr>
              <a:t>CP</a:t>
            </a:r>
            <a:r>
              <a:rPr sz="3600" dirty="0">
                <a:latin typeface="Arial"/>
                <a:cs typeface="Arial"/>
              </a:rPr>
              <a:t>/I</a:t>
            </a:r>
            <a:r>
              <a:rPr sz="3600" spc="10" dirty="0">
                <a:latin typeface="Arial"/>
                <a:cs typeface="Arial"/>
              </a:rPr>
              <a:t>P</a:t>
            </a:r>
            <a:r>
              <a:rPr sz="3600" spc="25" dirty="0">
                <a:latin typeface="Microsoft JhengHei UI"/>
                <a:cs typeface="Microsoft JhengHei UI"/>
              </a:rPr>
              <a:t>的发展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协议封装的概念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⼏个概念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协议的复杂性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四层体系结构</a:t>
            </a:r>
            <a:endParaRPr sz="3600">
              <a:latin typeface="Microsoft JhengHei UI"/>
              <a:cs typeface="Microsoft JhengHei U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9198672" y="6539068"/>
          <a:ext cx="7429500" cy="3655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3765">
                <a:tc gridSpan="4"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814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应⽤层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30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3765">
                <a:tc>
                  <a:txBody>
                    <a:bodyPr/>
                    <a:lstStyle/>
                    <a:p>
                      <a:pPr marL="567055">
                        <a:lnSpc>
                          <a:spcPct val="100000"/>
                        </a:lnSpc>
                        <a:spcBef>
                          <a:spcPts val="1760"/>
                        </a:spcBef>
                      </a:pPr>
                      <a:r>
                        <a:rPr sz="2850" spc="10" dirty="0">
                          <a:latin typeface="Arial"/>
                          <a:cs typeface="Arial"/>
                        </a:rPr>
                        <a:t>TCP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T="223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735">
                        <a:lnSpc>
                          <a:spcPct val="100000"/>
                        </a:lnSpc>
                        <a:spcBef>
                          <a:spcPts val="1760"/>
                        </a:spcBef>
                      </a:pPr>
                      <a:r>
                        <a:rPr sz="2850" spc="25" dirty="0">
                          <a:latin typeface="Arial"/>
                          <a:cs typeface="Arial"/>
                        </a:rPr>
                        <a:t>UDP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T="223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3765">
                <a:tc gridSpan="3"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760"/>
                        </a:spcBef>
                      </a:pPr>
                      <a:r>
                        <a:rPr sz="2850" spc="5" dirty="0">
                          <a:latin typeface="Arial"/>
                          <a:cs typeface="Arial"/>
                        </a:rPr>
                        <a:t>IP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T="223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3765">
                <a:tc gridSpan="4">
                  <a:txBody>
                    <a:bodyPr/>
                    <a:lstStyle/>
                    <a:p>
                      <a:pPr marL="1520825">
                        <a:lnSpc>
                          <a:spcPct val="100000"/>
                        </a:lnSpc>
                        <a:spcBef>
                          <a:spcPts val="1814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⽹络接⼝层（⽹络接⼝层）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30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71548" y="4566207"/>
            <a:ext cx="11909425" cy="5767070"/>
          </a:xfrm>
          <a:custGeom>
            <a:avLst/>
            <a:gdLst/>
            <a:ahLst/>
            <a:cxnLst/>
            <a:rect l="l" t="t" r="r" b="b"/>
            <a:pathLst>
              <a:path w="11909425" h="5767070">
                <a:moveTo>
                  <a:pt x="5954523" y="0"/>
                </a:moveTo>
                <a:lnTo>
                  <a:pt x="0" y="5766987"/>
                </a:lnTo>
                <a:lnTo>
                  <a:pt x="11909043" y="5766987"/>
                </a:lnTo>
                <a:lnTo>
                  <a:pt x="5954523" y="0"/>
                </a:lnTo>
                <a:close/>
              </a:path>
            </a:pathLst>
          </a:custGeom>
          <a:solidFill>
            <a:srgbClr val="ACCD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71540" y="4566207"/>
            <a:ext cx="11909425" cy="5767070"/>
          </a:xfrm>
          <a:custGeom>
            <a:avLst/>
            <a:gdLst/>
            <a:ahLst/>
            <a:cxnLst/>
            <a:rect l="l" t="t" r="r" b="b"/>
            <a:pathLst>
              <a:path w="11909425" h="5767070">
                <a:moveTo>
                  <a:pt x="5954527" y="0"/>
                </a:moveTo>
                <a:lnTo>
                  <a:pt x="0" y="5766987"/>
                </a:lnTo>
                <a:lnTo>
                  <a:pt x="11909051" y="5766987"/>
                </a:lnTo>
                <a:lnTo>
                  <a:pt x="5954527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71548" y="2845260"/>
            <a:ext cx="11909425" cy="5767070"/>
          </a:xfrm>
          <a:custGeom>
            <a:avLst/>
            <a:gdLst/>
            <a:ahLst/>
            <a:cxnLst/>
            <a:rect l="l" t="t" r="r" b="b"/>
            <a:pathLst>
              <a:path w="11909425" h="5767070">
                <a:moveTo>
                  <a:pt x="11909043" y="0"/>
                </a:moveTo>
                <a:lnTo>
                  <a:pt x="0" y="0"/>
                </a:lnTo>
                <a:lnTo>
                  <a:pt x="5954523" y="5766987"/>
                </a:lnTo>
                <a:lnTo>
                  <a:pt x="11909043" y="0"/>
                </a:lnTo>
                <a:close/>
              </a:path>
            </a:pathLst>
          </a:custGeom>
          <a:solidFill>
            <a:srgbClr val="ACCD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71540" y="2845260"/>
            <a:ext cx="11909425" cy="5767070"/>
          </a:xfrm>
          <a:custGeom>
            <a:avLst/>
            <a:gdLst/>
            <a:ahLst/>
            <a:cxnLst/>
            <a:rect l="l" t="t" r="r" b="b"/>
            <a:pathLst>
              <a:path w="11909425" h="5767070">
                <a:moveTo>
                  <a:pt x="5954527" y="5766987"/>
                </a:moveTo>
                <a:lnTo>
                  <a:pt x="0" y="0"/>
                </a:lnTo>
                <a:lnTo>
                  <a:pt x="11909051" y="0"/>
                </a:lnTo>
                <a:lnTo>
                  <a:pt x="5954527" y="5766987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95613" y="3049475"/>
            <a:ext cx="1656834" cy="868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35984" y="3237021"/>
            <a:ext cx="9836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0" dirty="0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96974" y="3049475"/>
            <a:ext cx="1656829" cy="868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598340" y="3049475"/>
            <a:ext cx="1656829" cy="8687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059196" y="1688946"/>
            <a:ext cx="6134100" cy="200088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395"/>
              </a:spcBef>
            </a:pPr>
            <a:r>
              <a:rPr sz="2950" spc="-630" dirty="0">
                <a:latin typeface="Arial"/>
                <a:cs typeface="Arial"/>
              </a:rPr>
              <a:t>E</a:t>
            </a:r>
            <a:r>
              <a:rPr sz="3900" spc="-944" baseline="1068" dirty="0">
                <a:solidFill>
                  <a:srgbClr val="5B5854"/>
                </a:solidFill>
                <a:latin typeface="Lucida Sans Unicode"/>
                <a:cs typeface="Lucida Sans Unicode"/>
              </a:rPr>
              <a:t>IP</a:t>
            </a:r>
            <a:r>
              <a:rPr sz="2950" spc="-630" dirty="0">
                <a:latin typeface="Arial"/>
                <a:cs typeface="Arial"/>
              </a:rPr>
              <a:t>ve</a:t>
            </a:r>
            <a:r>
              <a:rPr sz="3900" spc="-944" baseline="1068" dirty="0">
                <a:solidFill>
                  <a:srgbClr val="5B5854"/>
                </a:solidFill>
                <a:latin typeface="Lucida Sans Unicode"/>
                <a:cs typeface="Lucida Sans Unicode"/>
              </a:rPr>
              <a:t>o</a:t>
            </a:r>
            <a:r>
              <a:rPr sz="2950" spc="-630" dirty="0">
                <a:latin typeface="Arial"/>
                <a:cs typeface="Arial"/>
              </a:rPr>
              <a:t>r</a:t>
            </a:r>
            <a:r>
              <a:rPr sz="3900" spc="-944" baseline="1068" dirty="0">
                <a:solidFill>
                  <a:srgbClr val="5B5854"/>
                </a:solidFill>
                <a:latin typeface="Lucida Sans Unicode"/>
                <a:cs typeface="Lucida Sans Unicode"/>
              </a:rPr>
              <a:t>v</a:t>
            </a:r>
            <a:r>
              <a:rPr sz="2950" spc="-630" dirty="0">
                <a:latin typeface="Arial"/>
                <a:cs typeface="Arial"/>
              </a:rPr>
              <a:t>y</a:t>
            </a:r>
            <a:r>
              <a:rPr sz="3900" spc="-944" baseline="1068" dirty="0">
                <a:solidFill>
                  <a:srgbClr val="5B5854"/>
                </a:solidFill>
                <a:latin typeface="Lucida Sans Unicode"/>
                <a:cs typeface="Lucida Sans Unicode"/>
              </a:rPr>
              <a:t>e</a:t>
            </a:r>
            <a:r>
              <a:rPr sz="2950" spc="-630" dirty="0">
                <a:latin typeface="Arial"/>
                <a:cs typeface="Arial"/>
              </a:rPr>
              <a:t>th</a:t>
            </a:r>
            <a:r>
              <a:rPr sz="3900" spc="-944" baseline="1068" dirty="0">
                <a:solidFill>
                  <a:srgbClr val="5B5854"/>
                </a:solidFill>
                <a:latin typeface="Lucida Sans Unicode"/>
                <a:cs typeface="Lucida Sans Unicode"/>
              </a:rPr>
              <a:t>r</a:t>
            </a:r>
            <a:r>
              <a:rPr sz="3900" spc="-765" baseline="1068" dirty="0">
                <a:solidFill>
                  <a:srgbClr val="5B5854"/>
                </a:solidFill>
                <a:latin typeface="Lucida Sans Unicode"/>
                <a:cs typeface="Lucida Sans Unicode"/>
              </a:rPr>
              <a:t> </a:t>
            </a:r>
            <a:r>
              <a:rPr sz="2950" spc="-610" dirty="0">
                <a:latin typeface="Arial"/>
                <a:cs typeface="Arial"/>
              </a:rPr>
              <a:t>i</a:t>
            </a:r>
            <a:r>
              <a:rPr sz="3900" spc="-914" baseline="1068" dirty="0">
                <a:solidFill>
                  <a:srgbClr val="5B5854"/>
                </a:solidFill>
                <a:latin typeface="Lucida Sans Unicode"/>
                <a:cs typeface="Lucida Sans Unicode"/>
              </a:rPr>
              <a:t>E</a:t>
            </a:r>
            <a:r>
              <a:rPr sz="2950" spc="-610" dirty="0">
                <a:latin typeface="Arial"/>
                <a:cs typeface="Arial"/>
              </a:rPr>
              <a:t>n</a:t>
            </a:r>
            <a:r>
              <a:rPr sz="3900" spc="-914" baseline="1068" dirty="0">
                <a:solidFill>
                  <a:srgbClr val="5B5854"/>
                </a:solidFill>
                <a:latin typeface="Lucida Sans Unicode"/>
                <a:cs typeface="Lucida Sans Unicode"/>
              </a:rPr>
              <a:t>v</a:t>
            </a:r>
            <a:r>
              <a:rPr sz="2950" spc="-610" dirty="0">
                <a:latin typeface="Arial"/>
                <a:cs typeface="Arial"/>
              </a:rPr>
              <a:t>g</a:t>
            </a:r>
            <a:r>
              <a:rPr sz="3900" spc="-914" baseline="1068" dirty="0">
                <a:solidFill>
                  <a:srgbClr val="5B5854"/>
                </a:solidFill>
                <a:latin typeface="Lucida Sans Unicode"/>
                <a:cs typeface="Lucida Sans Unicode"/>
              </a:rPr>
              <a:t>er</a:t>
            </a:r>
            <a:r>
              <a:rPr sz="2950" spc="-610" dirty="0">
                <a:latin typeface="Arial"/>
                <a:cs typeface="Arial"/>
              </a:rPr>
              <a:t>o</a:t>
            </a:r>
            <a:r>
              <a:rPr sz="3900" spc="-914" baseline="1068" dirty="0">
                <a:solidFill>
                  <a:srgbClr val="5B5854"/>
                </a:solidFill>
                <a:latin typeface="Lucida Sans Unicode"/>
                <a:cs typeface="Lucida Sans Unicode"/>
              </a:rPr>
              <a:t>y</a:t>
            </a:r>
            <a:r>
              <a:rPr sz="2950" spc="-610" dirty="0">
                <a:latin typeface="Arial"/>
                <a:cs typeface="Arial"/>
              </a:rPr>
              <a:t>v</a:t>
            </a:r>
            <a:r>
              <a:rPr sz="3900" spc="-914" baseline="1068" dirty="0">
                <a:solidFill>
                  <a:srgbClr val="5B5854"/>
                </a:solidFill>
                <a:latin typeface="Lucida Sans Unicode"/>
                <a:cs typeface="Lucida Sans Unicode"/>
              </a:rPr>
              <a:t>th</a:t>
            </a:r>
            <a:r>
              <a:rPr sz="2950" spc="-610" dirty="0">
                <a:latin typeface="Arial"/>
                <a:cs typeface="Arial"/>
              </a:rPr>
              <a:t>e</a:t>
            </a:r>
            <a:r>
              <a:rPr sz="3900" spc="-914" baseline="1068" dirty="0">
                <a:solidFill>
                  <a:srgbClr val="5B5854"/>
                </a:solidFill>
                <a:latin typeface="Lucida Sans Unicode"/>
                <a:cs typeface="Lucida Sans Unicode"/>
              </a:rPr>
              <a:t>i</a:t>
            </a:r>
            <a:r>
              <a:rPr sz="2950" spc="-610" dirty="0">
                <a:latin typeface="Arial"/>
                <a:cs typeface="Arial"/>
              </a:rPr>
              <a:t>r</a:t>
            </a:r>
            <a:r>
              <a:rPr sz="3900" spc="-914" baseline="1068" dirty="0">
                <a:solidFill>
                  <a:srgbClr val="5B5854"/>
                </a:solidFill>
                <a:latin typeface="Lucida Sans Unicode"/>
                <a:cs typeface="Lucida Sans Unicode"/>
              </a:rPr>
              <a:t>n</a:t>
            </a:r>
            <a:r>
              <a:rPr sz="2950" spc="-610" dirty="0">
                <a:latin typeface="Arial"/>
                <a:cs typeface="Arial"/>
              </a:rPr>
              <a:t>I</a:t>
            </a:r>
            <a:r>
              <a:rPr sz="3900" spc="-914" baseline="1068" dirty="0">
                <a:solidFill>
                  <a:srgbClr val="5B5854"/>
                </a:solidFill>
                <a:latin typeface="Lucida Sans Unicode"/>
                <a:cs typeface="Lucida Sans Unicode"/>
              </a:rPr>
              <a:t>g</a:t>
            </a:r>
            <a:r>
              <a:rPr sz="2950" spc="-610" dirty="0">
                <a:latin typeface="Arial"/>
                <a:cs typeface="Arial"/>
              </a:rPr>
              <a:t>P</a:t>
            </a:r>
            <a:endParaRPr sz="2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950" spc="0" dirty="0">
                <a:latin typeface="Arial"/>
                <a:cs typeface="Arial"/>
              </a:rPr>
              <a:t>IP</a:t>
            </a:r>
            <a:r>
              <a:rPr sz="2950" spc="-55" dirty="0">
                <a:latin typeface="Arial"/>
                <a:cs typeface="Arial"/>
              </a:rPr>
              <a:t> </a:t>
            </a:r>
            <a:r>
              <a:rPr sz="2950" spc="10" dirty="0">
                <a:latin typeface="Microsoft JhengHei UI"/>
                <a:cs typeface="Microsoft JhengHei UI"/>
              </a:rPr>
              <a:t>可</a:t>
            </a:r>
            <a:r>
              <a:rPr sz="2950" spc="-2795" dirty="0">
                <a:latin typeface="Microsoft JhengHei UI"/>
                <a:cs typeface="Microsoft JhengHei UI"/>
              </a:rPr>
              <a:t>为</a:t>
            </a:r>
            <a:r>
              <a:rPr sz="3900" spc="75" baseline="3205" dirty="0">
                <a:solidFill>
                  <a:srgbClr val="5B5854"/>
                </a:solidFill>
                <a:latin typeface="Lucida Sans Unicode"/>
                <a:cs typeface="Lucida Sans Unicode"/>
              </a:rPr>
              <a:t>IP</a:t>
            </a:r>
            <a:r>
              <a:rPr sz="3900" spc="-562" baseline="3205" dirty="0">
                <a:solidFill>
                  <a:srgbClr val="5B5854"/>
                </a:solidFill>
                <a:latin typeface="Lucida Sans Unicode"/>
                <a:cs typeface="Lucida Sans Unicode"/>
              </a:rPr>
              <a:t> </a:t>
            </a:r>
            <a:r>
              <a:rPr sz="2950" spc="-2735" dirty="0">
                <a:latin typeface="Microsoft JhengHei UI"/>
                <a:cs typeface="Microsoft JhengHei UI"/>
              </a:rPr>
              <a:t>各</a:t>
            </a:r>
            <a:r>
              <a:rPr sz="3900" spc="44" baseline="3205" dirty="0">
                <a:solidFill>
                  <a:srgbClr val="5B5854"/>
                </a:solidFill>
                <a:latin typeface="Microsoft JhengHei UI"/>
                <a:cs typeface="Microsoft JhengHei UI"/>
              </a:rPr>
              <a:t>可</a:t>
            </a:r>
            <a:r>
              <a:rPr sz="3900" spc="-3750" baseline="3205" dirty="0">
                <a:solidFill>
                  <a:srgbClr val="5B5854"/>
                </a:solidFill>
                <a:latin typeface="Microsoft JhengHei UI"/>
                <a:cs typeface="Microsoft JhengHei UI"/>
              </a:rPr>
              <a:t>应</a:t>
            </a:r>
            <a:r>
              <a:rPr sz="2950" spc="-425" dirty="0">
                <a:latin typeface="Microsoft JhengHei UI"/>
                <a:cs typeface="Microsoft JhengHei UI"/>
              </a:rPr>
              <a:t>式</a:t>
            </a:r>
            <a:r>
              <a:rPr sz="3900" spc="-3254" baseline="3205" dirty="0">
                <a:solidFill>
                  <a:srgbClr val="5B5854"/>
                </a:solidFill>
                <a:latin typeface="Microsoft JhengHei UI"/>
                <a:cs typeface="Microsoft JhengHei UI"/>
              </a:rPr>
              <a:t>⽤</a:t>
            </a:r>
            <a:r>
              <a:rPr sz="2950" spc="-755" dirty="0">
                <a:latin typeface="Microsoft JhengHei UI"/>
                <a:cs typeface="Microsoft JhengHei UI"/>
              </a:rPr>
              <a:t>各</a:t>
            </a:r>
            <a:r>
              <a:rPr sz="3900" spc="-2760" baseline="3205" dirty="0">
                <a:solidFill>
                  <a:srgbClr val="5B5854"/>
                </a:solidFill>
                <a:latin typeface="Microsoft JhengHei UI"/>
                <a:cs typeface="Microsoft JhengHei UI"/>
              </a:rPr>
              <a:t>到</a:t>
            </a:r>
            <a:r>
              <a:rPr sz="2950" spc="-1085" dirty="0">
                <a:latin typeface="Microsoft JhengHei UI"/>
                <a:cs typeface="Microsoft JhengHei UI"/>
              </a:rPr>
              <a:t>样</a:t>
            </a:r>
            <a:r>
              <a:rPr sz="3900" spc="-2265" baseline="3205" dirty="0">
                <a:solidFill>
                  <a:srgbClr val="5B5854"/>
                </a:solidFill>
                <a:latin typeface="Microsoft JhengHei UI"/>
                <a:cs typeface="Microsoft JhengHei UI"/>
              </a:rPr>
              <a:t>各</a:t>
            </a:r>
            <a:r>
              <a:rPr sz="2950" spc="-1415" dirty="0">
                <a:latin typeface="Microsoft JhengHei UI"/>
                <a:cs typeface="Microsoft JhengHei UI"/>
              </a:rPr>
              <a:t>的</a:t>
            </a:r>
            <a:r>
              <a:rPr sz="3900" spc="-1770" baseline="3205" dirty="0">
                <a:solidFill>
                  <a:srgbClr val="5B5854"/>
                </a:solidFill>
                <a:latin typeface="Microsoft JhengHei UI"/>
                <a:cs typeface="Microsoft JhengHei UI"/>
              </a:rPr>
              <a:t>式</a:t>
            </a:r>
            <a:r>
              <a:rPr sz="2950" spc="-1745" dirty="0">
                <a:latin typeface="Microsoft JhengHei UI"/>
                <a:cs typeface="Microsoft JhengHei UI"/>
              </a:rPr>
              <a:t>应</a:t>
            </a:r>
            <a:r>
              <a:rPr sz="3900" spc="-1275" baseline="3205" dirty="0">
                <a:solidFill>
                  <a:srgbClr val="5B5854"/>
                </a:solidFill>
                <a:latin typeface="Microsoft JhengHei UI"/>
                <a:cs typeface="Microsoft JhengHei UI"/>
              </a:rPr>
              <a:t>各</a:t>
            </a:r>
            <a:r>
              <a:rPr sz="2950" spc="-2075" dirty="0">
                <a:latin typeface="Microsoft JhengHei UI"/>
                <a:cs typeface="Microsoft JhengHei UI"/>
              </a:rPr>
              <a:t>⽤</a:t>
            </a:r>
            <a:r>
              <a:rPr sz="3900" spc="-780" baseline="3205" dirty="0">
                <a:solidFill>
                  <a:srgbClr val="5B5854"/>
                </a:solidFill>
                <a:latin typeface="Microsoft JhengHei UI"/>
                <a:cs typeface="Microsoft JhengHei UI"/>
              </a:rPr>
              <a:t>样</a:t>
            </a:r>
            <a:r>
              <a:rPr sz="2950" spc="-2405" dirty="0">
                <a:latin typeface="Microsoft JhengHei UI"/>
                <a:cs typeface="Microsoft JhengHei UI"/>
              </a:rPr>
              <a:t>程</a:t>
            </a:r>
            <a:r>
              <a:rPr sz="3900" spc="-284" baseline="3205" dirty="0">
                <a:solidFill>
                  <a:srgbClr val="5B5854"/>
                </a:solidFill>
                <a:latin typeface="Microsoft JhengHei UI"/>
                <a:cs typeface="Microsoft JhengHei UI"/>
              </a:rPr>
              <a:t>的</a:t>
            </a:r>
            <a:r>
              <a:rPr sz="2950" spc="-2735" dirty="0">
                <a:latin typeface="Microsoft JhengHei UI"/>
                <a:cs typeface="Microsoft JhengHei UI"/>
              </a:rPr>
              <a:t>序</a:t>
            </a:r>
            <a:r>
              <a:rPr sz="3900" spc="44" baseline="3205" dirty="0">
                <a:solidFill>
                  <a:srgbClr val="5B5854"/>
                </a:solidFill>
                <a:latin typeface="Microsoft JhengHei UI"/>
                <a:cs typeface="Microsoft JhengHei UI"/>
              </a:rPr>
              <a:t>⽹</a:t>
            </a:r>
            <a:r>
              <a:rPr sz="3900" spc="-3750" baseline="3205" dirty="0">
                <a:solidFill>
                  <a:srgbClr val="5B5854"/>
                </a:solidFill>
                <a:latin typeface="Microsoft JhengHei UI"/>
                <a:cs typeface="Microsoft JhengHei UI"/>
              </a:rPr>
              <a:t>络</a:t>
            </a:r>
            <a:r>
              <a:rPr sz="2950" spc="-425" dirty="0">
                <a:latin typeface="Microsoft JhengHei UI"/>
                <a:cs typeface="Microsoft JhengHei UI"/>
              </a:rPr>
              <a:t>提</a:t>
            </a:r>
            <a:r>
              <a:rPr sz="3900" spc="-3254" baseline="3205" dirty="0">
                <a:solidFill>
                  <a:srgbClr val="5B5854"/>
                </a:solidFill>
                <a:latin typeface="Microsoft JhengHei UI"/>
                <a:cs typeface="Microsoft JhengHei UI"/>
              </a:rPr>
              <a:t>上</a:t>
            </a:r>
            <a:r>
              <a:rPr sz="2950" spc="10" dirty="0">
                <a:latin typeface="Microsoft JhengHei UI"/>
                <a:cs typeface="Microsoft JhengHei UI"/>
              </a:rPr>
              <a:t>供服务</a:t>
            </a:r>
            <a:endParaRPr sz="29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900">
              <a:latin typeface="Times New Roman"/>
              <a:cs typeface="Times New Roman"/>
            </a:endParaRPr>
          </a:p>
          <a:p>
            <a:pPr marR="107314" algn="ctr">
              <a:lnSpc>
                <a:spcPct val="100000"/>
              </a:lnSpc>
              <a:tabLst>
                <a:tab pos="2723515" algn="l"/>
              </a:tabLst>
            </a:pPr>
            <a:r>
              <a:rPr sz="2800" b="1" spc="30" dirty="0">
                <a:solidFill>
                  <a:srgbClr val="FFFFFF"/>
                </a:solidFill>
                <a:latin typeface="Arial"/>
                <a:cs typeface="Arial"/>
              </a:rPr>
              <a:t>SMTP	</a:t>
            </a:r>
            <a:r>
              <a:rPr sz="2800" b="1" spc="50" dirty="0">
                <a:solidFill>
                  <a:srgbClr val="FFFFFF"/>
                </a:solidFill>
                <a:latin typeface="Arial"/>
                <a:cs typeface="Arial"/>
              </a:rPr>
              <a:t>DNS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199694" y="3049475"/>
            <a:ext cx="1656829" cy="868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672174" y="3237021"/>
            <a:ext cx="7194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0" dirty="0">
                <a:solidFill>
                  <a:srgbClr val="FFFFFF"/>
                </a:solidFill>
                <a:latin typeface="Arial"/>
                <a:cs typeface="Arial"/>
              </a:rPr>
              <a:t>FTP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3615" y="5032399"/>
            <a:ext cx="1656829" cy="8687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036272" y="5219944"/>
            <a:ext cx="7588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0" dirty="0">
                <a:solidFill>
                  <a:srgbClr val="FFFFFF"/>
                </a:solidFill>
                <a:latin typeface="Arial"/>
                <a:cs typeface="Arial"/>
              </a:rPr>
              <a:t>TCP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113696" y="5032399"/>
            <a:ext cx="1656839" cy="868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546543" y="5219944"/>
            <a:ext cx="7988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0" dirty="0">
                <a:solidFill>
                  <a:srgbClr val="FFFFFF"/>
                </a:solidFill>
                <a:latin typeface="Arial"/>
                <a:cs typeface="Arial"/>
              </a:rPr>
              <a:t>UDP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297657" y="7015323"/>
            <a:ext cx="1657350" cy="869315"/>
          </a:xfrm>
          <a:custGeom>
            <a:avLst/>
            <a:gdLst/>
            <a:ahLst/>
            <a:cxnLst/>
            <a:rect l="l" t="t" r="r" b="b"/>
            <a:pathLst>
              <a:path w="1657350" h="869315">
                <a:moveTo>
                  <a:pt x="1319195" y="0"/>
                </a:moveTo>
                <a:lnTo>
                  <a:pt x="337633" y="0"/>
                </a:lnTo>
                <a:lnTo>
                  <a:pt x="270446" y="258"/>
                </a:lnTo>
                <a:lnTo>
                  <a:pt x="216261" y="2068"/>
                </a:lnTo>
                <a:lnTo>
                  <a:pt x="173222" y="6980"/>
                </a:lnTo>
                <a:lnTo>
                  <a:pt x="99087" y="36492"/>
                </a:lnTo>
                <a:lnTo>
                  <a:pt x="64382" y="64385"/>
                </a:lnTo>
                <a:lnTo>
                  <a:pt x="36490" y="99091"/>
                </a:lnTo>
                <a:lnTo>
                  <a:pt x="16543" y="139478"/>
                </a:lnTo>
                <a:lnTo>
                  <a:pt x="2067" y="216264"/>
                </a:lnTo>
                <a:lnTo>
                  <a:pt x="258" y="270448"/>
                </a:lnTo>
                <a:lnTo>
                  <a:pt x="0" y="337636"/>
                </a:lnTo>
                <a:lnTo>
                  <a:pt x="0" y="531119"/>
                </a:lnTo>
                <a:lnTo>
                  <a:pt x="258" y="598308"/>
                </a:lnTo>
                <a:lnTo>
                  <a:pt x="2067" y="652492"/>
                </a:lnTo>
                <a:lnTo>
                  <a:pt x="6979" y="695529"/>
                </a:lnTo>
                <a:lnTo>
                  <a:pt x="36490" y="769665"/>
                </a:lnTo>
                <a:lnTo>
                  <a:pt x="64382" y="804371"/>
                </a:lnTo>
                <a:lnTo>
                  <a:pt x="99087" y="832264"/>
                </a:lnTo>
                <a:lnTo>
                  <a:pt x="139472" y="852210"/>
                </a:lnTo>
                <a:lnTo>
                  <a:pt x="216261" y="866688"/>
                </a:lnTo>
                <a:lnTo>
                  <a:pt x="270446" y="868498"/>
                </a:lnTo>
                <a:lnTo>
                  <a:pt x="337633" y="868756"/>
                </a:lnTo>
                <a:lnTo>
                  <a:pt x="1319195" y="868756"/>
                </a:lnTo>
                <a:lnTo>
                  <a:pt x="1386382" y="868498"/>
                </a:lnTo>
                <a:lnTo>
                  <a:pt x="1440567" y="866688"/>
                </a:lnTo>
                <a:lnTo>
                  <a:pt x="1483606" y="861776"/>
                </a:lnTo>
                <a:lnTo>
                  <a:pt x="1557741" y="832264"/>
                </a:lnTo>
                <a:lnTo>
                  <a:pt x="1592446" y="804371"/>
                </a:lnTo>
                <a:lnTo>
                  <a:pt x="1620338" y="769665"/>
                </a:lnTo>
                <a:lnTo>
                  <a:pt x="1640285" y="729278"/>
                </a:lnTo>
                <a:lnTo>
                  <a:pt x="1654761" y="652492"/>
                </a:lnTo>
                <a:lnTo>
                  <a:pt x="1656570" y="598308"/>
                </a:lnTo>
                <a:lnTo>
                  <a:pt x="1656829" y="531119"/>
                </a:lnTo>
                <a:lnTo>
                  <a:pt x="1656829" y="337636"/>
                </a:lnTo>
                <a:lnTo>
                  <a:pt x="1656570" y="270448"/>
                </a:lnTo>
                <a:lnTo>
                  <a:pt x="1654761" y="216264"/>
                </a:lnTo>
                <a:lnTo>
                  <a:pt x="1649849" y="173227"/>
                </a:lnTo>
                <a:lnTo>
                  <a:pt x="1620338" y="99091"/>
                </a:lnTo>
                <a:lnTo>
                  <a:pt x="1592446" y="64385"/>
                </a:lnTo>
                <a:lnTo>
                  <a:pt x="1557741" y="36492"/>
                </a:lnTo>
                <a:lnTo>
                  <a:pt x="1517356" y="16546"/>
                </a:lnTo>
                <a:lnTo>
                  <a:pt x="1440567" y="2068"/>
                </a:lnTo>
                <a:lnTo>
                  <a:pt x="1386382" y="258"/>
                </a:lnTo>
                <a:lnTo>
                  <a:pt x="1319195" y="0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941701" y="7202868"/>
            <a:ext cx="3765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0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302549" y="9420355"/>
            <a:ext cx="2540000" cy="869315"/>
          </a:xfrm>
          <a:custGeom>
            <a:avLst/>
            <a:gdLst/>
            <a:ahLst/>
            <a:cxnLst/>
            <a:rect l="l" t="t" r="r" b="b"/>
            <a:pathLst>
              <a:path w="2540000" h="869315">
                <a:moveTo>
                  <a:pt x="2202293" y="0"/>
                </a:moveTo>
                <a:lnTo>
                  <a:pt x="337636" y="0"/>
                </a:lnTo>
                <a:lnTo>
                  <a:pt x="270448" y="258"/>
                </a:lnTo>
                <a:lnTo>
                  <a:pt x="216264" y="2068"/>
                </a:lnTo>
                <a:lnTo>
                  <a:pt x="173227" y="6979"/>
                </a:lnTo>
                <a:lnTo>
                  <a:pt x="99091" y="36491"/>
                </a:lnTo>
                <a:lnTo>
                  <a:pt x="64385" y="64384"/>
                </a:lnTo>
                <a:lnTo>
                  <a:pt x="36492" y="99090"/>
                </a:lnTo>
                <a:lnTo>
                  <a:pt x="16546" y="139477"/>
                </a:lnTo>
                <a:lnTo>
                  <a:pt x="2068" y="216264"/>
                </a:lnTo>
                <a:lnTo>
                  <a:pt x="258" y="270448"/>
                </a:lnTo>
                <a:lnTo>
                  <a:pt x="0" y="337635"/>
                </a:lnTo>
                <a:lnTo>
                  <a:pt x="0" y="531118"/>
                </a:lnTo>
                <a:lnTo>
                  <a:pt x="258" y="598307"/>
                </a:lnTo>
                <a:lnTo>
                  <a:pt x="2068" y="652491"/>
                </a:lnTo>
                <a:lnTo>
                  <a:pt x="6980" y="695528"/>
                </a:lnTo>
                <a:lnTo>
                  <a:pt x="36492" y="769664"/>
                </a:lnTo>
                <a:lnTo>
                  <a:pt x="64385" y="804370"/>
                </a:lnTo>
                <a:lnTo>
                  <a:pt x="99091" y="832263"/>
                </a:lnTo>
                <a:lnTo>
                  <a:pt x="139478" y="852210"/>
                </a:lnTo>
                <a:lnTo>
                  <a:pt x="216264" y="866687"/>
                </a:lnTo>
                <a:lnTo>
                  <a:pt x="270448" y="868497"/>
                </a:lnTo>
                <a:lnTo>
                  <a:pt x="337636" y="868755"/>
                </a:lnTo>
                <a:lnTo>
                  <a:pt x="2202293" y="868755"/>
                </a:lnTo>
                <a:lnTo>
                  <a:pt x="2269480" y="868497"/>
                </a:lnTo>
                <a:lnTo>
                  <a:pt x="2323665" y="866687"/>
                </a:lnTo>
                <a:lnTo>
                  <a:pt x="2366704" y="861775"/>
                </a:lnTo>
                <a:lnTo>
                  <a:pt x="2440839" y="832263"/>
                </a:lnTo>
                <a:lnTo>
                  <a:pt x="2475543" y="804370"/>
                </a:lnTo>
                <a:lnTo>
                  <a:pt x="2503436" y="769664"/>
                </a:lnTo>
                <a:lnTo>
                  <a:pt x="2523382" y="729277"/>
                </a:lnTo>
                <a:lnTo>
                  <a:pt x="2537858" y="652491"/>
                </a:lnTo>
                <a:lnTo>
                  <a:pt x="2539668" y="598307"/>
                </a:lnTo>
                <a:lnTo>
                  <a:pt x="2539926" y="531118"/>
                </a:lnTo>
                <a:lnTo>
                  <a:pt x="2539926" y="337635"/>
                </a:lnTo>
                <a:lnTo>
                  <a:pt x="2539668" y="270448"/>
                </a:lnTo>
                <a:lnTo>
                  <a:pt x="2537858" y="216264"/>
                </a:lnTo>
                <a:lnTo>
                  <a:pt x="2532947" y="173226"/>
                </a:lnTo>
                <a:lnTo>
                  <a:pt x="2503436" y="99090"/>
                </a:lnTo>
                <a:lnTo>
                  <a:pt x="2475543" y="64384"/>
                </a:lnTo>
                <a:lnTo>
                  <a:pt x="2440839" y="36491"/>
                </a:lnTo>
                <a:lnTo>
                  <a:pt x="2400454" y="16545"/>
                </a:lnTo>
                <a:lnTo>
                  <a:pt x="2323665" y="2068"/>
                </a:lnTo>
                <a:lnTo>
                  <a:pt x="2269480" y="258"/>
                </a:lnTo>
                <a:lnTo>
                  <a:pt x="2202293" y="0"/>
                </a:lnTo>
                <a:close/>
              </a:path>
            </a:pathLst>
          </a:custGeom>
          <a:solidFill>
            <a:srgbClr val="1667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734522" y="9609490"/>
            <a:ext cx="16764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0" dirty="0">
                <a:solidFill>
                  <a:srgbClr val="FFFFFF"/>
                </a:solidFill>
                <a:latin typeface="Microsoft JhengHei UI"/>
                <a:cs typeface="Microsoft JhengHei UI"/>
              </a:rPr>
              <a:t>⽹络接⼝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856110" y="9355320"/>
            <a:ext cx="2540000" cy="869315"/>
          </a:xfrm>
          <a:custGeom>
            <a:avLst/>
            <a:gdLst/>
            <a:ahLst/>
            <a:cxnLst/>
            <a:rect l="l" t="t" r="r" b="b"/>
            <a:pathLst>
              <a:path w="2540000" h="869315">
                <a:moveTo>
                  <a:pt x="2202288" y="0"/>
                </a:moveTo>
                <a:lnTo>
                  <a:pt x="337633" y="0"/>
                </a:lnTo>
                <a:lnTo>
                  <a:pt x="270446" y="258"/>
                </a:lnTo>
                <a:lnTo>
                  <a:pt x="216261" y="2068"/>
                </a:lnTo>
                <a:lnTo>
                  <a:pt x="173222" y="6980"/>
                </a:lnTo>
                <a:lnTo>
                  <a:pt x="99087" y="36492"/>
                </a:lnTo>
                <a:lnTo>
                  <a:pt x="64382" y="64385"/>
                </a:lnTo>
                <a:lnTo>
                  <a:pt x="36490" y="99091"/>
                </a:lnTo>
                <a:lnTo>
                  <a:pt x="16543" y="139478"/>
                </a:lnTo>
                <a:lnTo>
                  <a:pt x="2067" y="216264"/>
                </a:lnTo>
                <a:lnTo>
                  <a:pt x="258" y="270448"/>
                </a:lnTo>
                <a:lnTo>
                  <a:pt x="0" y="337636"/>
                </a:lnTo>
                <a:lnTo>
                  <a:pt x="0" y="531119"/>
                </a:lnTo>
                <a:lnTo>
                  <a:pt x="258" y="598308"/>
                </a:lnTo>
                <a:lnTo>
                  <a:pt x="2067" y="652492"/>
                </a:lnTo>
                <a:lnTo>
                  <a:pt x="6979" y="695529"/>
                </a:lnTo>
                <a:lnTo>
                  <a:pt x="36490" y="769665"/>
                </a:lnTo>
                <a:lnTo>
                  <a:pt x="64382" y="804371"/>
                </a:lnTo>
                <a:lnTo>
                  <a:pt x="99087" y="832264"/>
                </a:lnTo>
                <a:lnTo>
                  <a:pt x="139472" y="852210"/>
                </a:lnTo>
                <a:lnTo>
                  <a:pt x="216261" y="866688"/>
                </a:lnTo>
                <a:lnTo>
                  <a:pt x="270446" y="868498"/>
                </a:lnTo>
                <a:lnTo>
                  <a:pt x="337633" y="868756"/>
                </a:lnTo>
                <a:lnTo>
                  <a:pt x="2202288" y="868756"/>
                </a:lnTo>
                <a:lnTo>
                  <a:pt x="2269475" y="868498"/>
                </a:lnTo>
                <a:lnTo>
                  <a:pt x="2323660" y="866688"/>
                </a:lnTo>
                <a:lnTo>
                  <a:pt x="2366700" y="861776"/>
                </a:lnTo>
                <a:lnTo>
                  <a:pt x="2440835" y="832264"/>
                </a:lnTo>
                <a:lnTo>
                  <a:pt x="2475539" y="804371"/>
                </a:lnTo>
                <a:lnTo>
                  <a:pt x="2503431" y="769665"/>
                </a:lnTo>
                <a:lnTo>
                  <a:pt x="2523378" y="729278"/>
                </a:lnTo>
                <a:lnTo>
                  <a:pt x="2537854" y="652492"/>
                </a:lnTo>
                <a:lnTo>
                  <a:pt x="2539664" y="598308"/>
                </a:lnTo>
                <a:lnTo>
                  <a:pt x="2539922" y="531119"/>
                </a:lnTo>
                <a:lnTo>
                  <a:pt x="2539922" y="337636"/>
                </a:lnTo>
                <a:lnTo>
                  <a:pt x="2539664" y="270448"/>
                </a:lnTo>
                <a:lnTo>
                  <a:pt x="2537854" y="216264"/>
                </a:lnTo>
                <a:lnTo>
                  <a:pt x="2532943" y="173227"/>
                </a:lnTo>
                <a:lnTo>
                  <a:pt x="2503431" y="99091"/>
                </a:lnTo>
                <a:lnTo>
                  <a:pt x="2475539" y="64385"/>
                </a:lnTo>
                <a:lnTo>
                  <a:pt x="2440835" y="36492"/>
                </a:lnTo>
                <a:lnTo>
                  <a:pt x="2400450" y="16546"/>
                </a:lnTo>
                <a:lnTo>
                  <a:pt x="2323660" y="2068"/>
                </a:lnTo>
                <a:lnTo>
                  <a:pt x="2269475" y="258"/>
                </a:lnTo>
                <a:lnTo>
                  <a:pt x="2202288" y="0"/>
                </a:lnTo>
                <a:close/>
              </a:path>
            </a:pathLst>
          </a:custGeom>
          <a:solidFill>
            <a:srgbClr val="1667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288077" y="9544456"/>
            <a:ext cx="16764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0" dirty="0">
                <a:solidFill>
                  <a:srgbClr val="FFFFFF"/>
                </a:solidFill>
                <a:latin typeface="Microsoft JhengHei UI"/>
                <a:cs typeface="Microsoft JhengHei UI"/>
              </a:rPr>
              <a:t>⽹络接⼝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409667" y="9370153"/>
            <a:ext cx="2540000" cy="869315"/>
          </a:xfrm>
          <a:custGeom>
            <a:avLst/>
            <a:gdLst/>
            <a:ahLst/>
            <a:cxnLst/>
            <a:rect l="l" t="t" r="r" b="b"/>
            <a:pathLst>
              <a:path w="2540000" h="869315">
                <a:moveTo>
                  <a:pt x="2202288" y="0"/>
                </a:moveTo>
                <a:lnTo>
                  <a:pt x="337633" y="0"/>
                </a:lnTo>
                <a:lnTo>
                  <a:pt x="270446" y="258"/>
                </a:lnTo>
                <a:lnTo>
                  <a:pt x="216261" y="2068"/>
                </a:lnTo>
                <a:lnTo>
                  <a:pt x="173222" y="6980"/>
                </a:lnTo>
                <a:lnTo>
                  <a:pt x="99087" y="36492"/>
                </a:lnTo>
                <a:lnTo>
                  <a:pt x="64382" y="64385"/>
                </a:lnTo>
                <a:lnTo>
                  <a:pt x="36490" y="99091"/>
                </a:lnTo>
                <a:lnTo>
                  <a:pt x="16543" y="139478"/>
                </a:lnTo>
                <a:lnTo>
                  <a:pt x="2067" y="216264"/>
                </a:lnTo>
                <a:lnTo>
                  <a:pt x="258" y="270448"/>
                </a:lnTo>
                <a:lnTo>
                  <a:pt x="0" y="337636"/>
                </a:lnTo>
                <a:lnTo>
                  <a:pt x="0" y="531119"/>
                </a:lnTo>
                <a:lnTo>
                  <a:pt x="258" y="598307"/>
                </a:lnTo>
                <a:lnTo>
                  <a:pt x="2067" y="652491"/>
                </a:lnTo>
                <a:lnTo>
                  <a:pt x="6979" y="695529"/>
                </a:lnTo>
                <a:lnTo>
                  <a:pt x="36490" y="769664"/>
                </a:lnTo>
                <a:lnTo>
                  <a:pt x="64382" y="804370"/>
                </a:lnTo>
                <a:lnTo>
                  <a:pt x="99087" y="832263"/>
                </a:lnTo>
                <a:lnTo>
                  <a:pt x="139472" y="852210"/>
                </a:lnTo>
                <a:lnTo>
                  <a:pt x="216261" y="866687"/>
                </a:lnTo>
                <a:lnTo>
                  <a:pt x="270446" y="868497"/>
                </a:lnTo>
                <a:lnTo>
                  <a:pt x="337633" y="868755"/>
                </a:lnTo>
                <a:lnTo>
                  <a:pt x="2202288" y="868755"/>
                </a:lnTo>
                <a:lnTo>
                  <a:pt x="2269475" y="868497"/>
                </a:lnTo>
                <a:lnTo>
                  <a:pt x="2323660" y="866687"/>
                </a:lnTo>
                <a:lnTo>
                  <a:pt x="2366700" y="861775"/>
                </a:lnTo>
                <a:lnTo>
                  <a:pt x="2440835" y="832263"/>
                </a:lnTo>
                <a:lnTo>
                  <a:pt x="2475539" y="804370"/>
                </a:lnTo>
                <a:lnTo>
                  <a:pt x="2503431" y="769664"/>
                </a:lnTo>
                <a:lnTo>
                  <a:pt x="2523378" y="729278"/>
                </a:lnTo>
                <a:lnTo>
                  <a:pt x="2537854" y="652491"/>
                </a:lnTo>
                <a:lnTo>
                  <a:pt x="2539664" y="598307"/>
                </a:lnTo>
                <a:lnTo>
                  <a:pt x="2539922" y="531119"/>
                </a:lnTo>
                <a:lnTo>
                  <a:pt x="2539922" y="337636"/>
                </a:lnTo>
                <a:lnTo>
                  <a:pt x="2539664" y="270448"/>
                </a:lnTo>
                <a:lnTo>
                  <a:pt x="2537854" y="216264"/>
                </a:lnTo>
                <a:lnTo>
                  <a:pt x="2532943" y="173227"/>
                </a:lnTo>
                <a:lnTo>
                  <a:pt x="2503431" y="99091"/>
                </a:lnTo>
                <a:lnTo>
                  <a:pt x="2475539" y="64385"/>
                </a:lnTo>
                <a:lnTo>
                  <a:pt x="2440835" y="36492"/>
                </a:lnTo>
                <a:lnTo>
                  <a:pt x="2400450" y="16546"/>
                </a:lnTo>
                <a:lnTo>
                  <a:pt x="2323660" y="2068"/>
                </a:lnTo>
                <a:lnTo>
                  <a:pt x="2269475" y="258"/>
                </a:lnTo>
                <a:lnTo>
                  <a:pt x="2202288" y="0"/>
                </a:lnTo>
                <a:close/>
              </a:path>
            </a:pathLst>
          </a:custGeom>
          <a:solidFill>
            <a:srgbClr val="1667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841634" y="9559289"/>
            <a:ext cx="16764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0" dirty="0">
                <a:solidFill>
                  <a:srgbClr val="FFFFFF"/>
                </a:solidFill>
                <a:latin typeface="Microsoft JhengHei UI"/>
                <a:cs typeface="Microsoft JhengHei UI"/>
              </a:rPr>
              <a:t>⽹络接⼝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5388927" y="4028752"/>
            <a:ext cx="1396365" cy="893444"/>
          </a:xfrm>
          <a:custGeom>
            <a:avLst/>
            <a:gdLst/>
            <a:ahLst/>
            <a:cxnLst/>
            <a:rect l="l" t="t" r="r" b="b"/>
            <a:pathLst>
              <a:path w="1396365" h="893445">
                <a:moveTo>
                  <a:pt x="0" y="893125"/>
                </a:moveTo>
                <a:lnTo>
                  <a:pt x="17639" y="881838"/>
                </a:lnTo>
                <a:lnTo>
                  <a:pt x="1378127" y="11287"/>
                </a:lnTo>
                <a:lnTo>
                  <a:pt x="1395767" y="0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719647" y="3945227"/>
            <a:ext cx="195580" cy="168910"/>
          </a:xfrm>
          <a:custGeom>
            <a:avLst/>
            <a:gdLst/>
            <a:ahLst/>
            <a:cxnLst/>
            <a:rect l="l" t="t" r="r" b="b"/>
            <a:pathLst>
              <a:path w="195580" h="168910">
                <a:moveTo>
                  <a:pt x="195575" y="0"/>
                </a:moveTo>
                <a:lnTo>
                  <a:pt x="0" y="20726"/>
                </a:lnTo>
                <a:lnTo>
                  <a:pt x="94813" y="168898"/>
                </a:lnTo>
                <a:lnTo>
                  <a:pt x="195575" y="0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258394" y="4836505"/>
            <a:ext cx="195580" cy="168910"/>
          </a:xfrm>
          <a:custGeom>
            <a:avLst/>
            <a:gdLst/>
            <a:ahLst/>
            <a:cxnLst/>
            <a:rect l="l" t="t" r="r" b="b"/>
            <a:pathLst>
              <a:path w="195580" h="168910">
                <a:moveTo>
                  <a:pt x="100761" y="0"/>
                </a:moveTo>
                <a:lnTo>
                  <a:pt x="0" y="168898"/>
                </a:lnTo>
                <a:lnTo>
                  <a:pt x="195575" y="148172"/>
                </a:lnTo>
                <a:lnTo>
                  <a:pt x="100761" y="0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462983" y="4091580"/>
            <a:ext cx="267335" cy="767715"/>
          </a:xfrm>
          <a:custGeom>
            <a:avLst/>
            <a:gdLst/>
            <a:ahLst/>
            <a:cxnLst/>
            <a:rect l="l" t="t" r="r" b="b"/>
            <a:pathLst>
              <a:path w="267334" h="767714">
                <a:moveTo>
                  <a:pt x="0" y="0"/>
                </a:moveTo>
                <a:lnTo>
                  <a:pt x="6885" y="19777"/>
                </a:lnTo>
                <a:lnTo>
                  <a:pt x="260303" y="747692"/>
                </a:lnTo>
                <a:lnTo>
                  <a:pt x="267189" y="767469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640213" y="4810354"/>
            <a:ext cx="166370" cy="195580"/>
          </a:xfrm>
          <a:custGeom>
            <a:avLst/>
            <a:gdLst/>
            <a:ahLst/>
            <a:cxnLst/>
            <a:rect l="l" t="t" r="r" b="b"/>
            <a:pathLst>
              <a:path w="166369" h="195579">
                <a:moveTo>
                  <a:pt x="166131" y="0"/>
                </a:moveTo>
                <a:lnTo>
                  <a:pt x="0" y="57836"/>
                </a:lnTo>
                <a:lnTo>
                  <a:pt x="140906" y="195049"/>
                </a:lnTo>
                <a:lnTo>
                  <a:pt x="166131" y="0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386797" y="3945227"/>
            <a:ext cx="166370" cy="195580"/>
          </a:xfrm>
          <a:custGeom>
            <a:avLst/>
            <a:gdLst/>
            <a:ahLst/>
            <a:cxnLst/>
            <a:rect l="l" t="t" r="r" b="b"/>
            <a:pathLst>
              <a:path w="166369" h="195579">
                <a:moveTo>
                  <a:pt x="25234" y="0"/>
                </a:moveTo>
                <a:lnTo>
                  <a:pt x="0" y="195049"/>
                </a:lnTo>
                <a:lnTo>
                  <a:pt x="166131" y="137211"/>
                </a:lnTo>
                <a:lnTo>
                  <a:pt x="25234" y="0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15931" y="6037730"/>
            <a:ext cx="841375" cy="841375"/>
          </a:xfrm>
          <a:custGeom>
            <a:avLst/>
            <a:gdLst/>
            <a:ahLst/>
            <a:cxnLst/>
            <a:rect l="l" t="t" r="r" b="b"/>
            <a:pathLst>
              <a:path w="841375" h="841375">
                <a:moveTo>
                  <a:pt x="0" y="0"/>
                </a:moveTo>
                <a:lnTo>
                  <a:pt x="14808" y="14808"/>
                </a:lnTo>
                <a:lnTo>
                  <a:pt x="826209" y="826209"/>
                </a:lnTo>
                <a:lnTo>
                  <a:pt x="841017" y="841017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379947" y="6801746"/>
            <a:ext cx="186690" cy="186690"/>
          </a:xfrm>
          <a:custGeom>
            <a:avLst/>
            <a:gdLst/>
            <a:ahLst/>
            <a:cxnLst/>
            <a:rect l="l" t="t" r="r" b="b"/>
            <a:pathLst>
              <a:path w="186690" h="186690">
                <a:moveTo>
                  <a:pt x="124394" y="0"/>
                </a:moveTo>
                <a:lnTo>
                  <a:pt x="0" y="124387"/>
                </a:lnTo>
                <a:lnTo>
                  <a:pt x="186580" y="186581"/>
                </a:lnTo>
                <a:lnTo>
                  <a:pt x="124394" y="0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506351" y="5928150"/>
            <a:ext cx="186690" cy="186690"/>
          </a:xfrm>
          <a:custGeom>
            <a:avLst/>
            <a:gdLst/>
            <a:ahLst/>
            <a:cxnLst/>
            <a:rect l="l" t="t" r="r" b="b"/>
            <a:pathLst>
              <a:path w="186690" h="186689">
                <a:moveTo>
                  <a:pt x="0" y="0"/>
                </a:moveTo>
                <a:lnTo>
                  <a:pt x="62197" y="186581"/>
                </a:lnTo>
                <a:lnTo>
                  <a:pt x="186591" y="62193"/>
                </a:lnTo>
                <a:lnTo>
                  <a:pt x="0" y="0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32614" y="6037730"/>
            <a:ext cx="841375" cy="841375"/>
          </a:xfrm>
          <a:custGeom>
            <a:avLst/>
            <a:gdLst/>
            <a:ahLst/>
            <a:cxnLst/>
            <a:rect l="l" t="t" r="r" b="b"/>
            <a:pathLst>
              <a:path w="841375" h="841375">
                <a:moveTo>
                  <a:pt x="0" y="841017"/>
                </a:moveTo>
                <a:lnTo>
                  <a:pt x="14808" y="826209"/>
                </a:lnTo>
                <a:lnTo>
                  <a:pt x="826209" y="14808"/>
                </a:lnTo>
                <a:lnTo>
                  <a:pt x="841017" y="0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696631" y="5928151"/>
            <a:ext cx="186690" cy="186690"/>
          </a:xfrm>
          <a:custGeom>
            <a:avLst/>
            <a:gdLst/>
            <a:ahLst/>
            <a:cxnLst/>
            <a:rect l="l" t="t" r="r" b="b"/>
            <a:pathLst>
              <a:path w="186690" h="186689">
                <a:moveTo>
                  <a:pt x="186580" y="0"/>
                </a:moveTo>
                <a:lnTo>
                  <a:pt x="0" y="62192"/>
                </a:lnTo>
                <a:lnTo>
                  <a:pt x="124394" y="186580"/>
                </a:lnTo>
                <a:lnTo>
                  <a:pt x="186580" y="0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823035" y="6801746"/>
            <a:ext cx="186690" cy="186690"/>
          </a:xfrm>
          <a:custGeom>
            <a:avLst/>
            <a:gdLst/>
            <a:ahLst/>
            <a:cxnLst/>
            <a:rect l="l" t="t" r="r" b="b"/>
            <a:pathLst>
              <a:path w="186690" h="186690">
                <a:moveTo>
                  <a:pt x="62197" y="0"/>
                </a:moveTo>
                <a:lnTo>
                  <a:pt x="0" y="186581"/>
                </a:lnTo>
                <a:lnTo>
                  <a:pt x="186591" y="124387"/>
                </a:lnTo>
                <a:lnTo>
                  <a:pt x="62197" y="0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026702" y="7984596"/>
            <a:ext cx="2477770" cy="1335405"/>
          </a:xfrm>
          <a:custGeom>
            <a:avLst/>
            <a:gdLst/>
            <a:ahLst/>
            <a:cxnLst/>
            <a:rect l="l" t="t" r="r" b="b"/>
            <a:pathLst>
              <a:path w="2477770" h="1335404">
                <a:moveTo>
                  <a:pt x="0" y="1335241"/>
                </a:moveTo>
                <a:lnTo>
                  <a:pt x="18434" y="1325306"/>
                </a:lnTo>
                <a:lnTo>
                  <a:pt x="2459098" y="9935"/>
                </a:lnTo>
                <a:lnTo>
                  <a:pt x="2477533" y="0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444071" y="7911075"/>
            <a:ext cx="196850" cy="161290"/>
          </a:xfrm>
          <a:custGeom>
            <a:avLst/>
            <a:gdLst/>
            <a:ahLst/>
            <a:cxnLst/>
            <a:rect l="l" t="t" r="r" b="b"/>
            <a:pathLst>
              <a:path w="196850" h="161290">
                <a:moveTo>
                  <a:pt x="196580" y="0"/>
                </a:moveTo>
                <a:lnTo>
                  <a:pt x="0" y="6029"/>
                </a:lnTo>
                <a:lnTo>
                  <a:pt x="83452" y="160883"/>
                </a:lnTo>
                <a:lnTo>
                  <a:pt x="196580" y="0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890283" y="9232475"/>
            <a:ext cx="196850" cy="161290"/>
          </a:xfrm>
          <a:custGeom>
            <a:avLst/>
            <a:gdLst/>
            <a:ahLst/>
            <a:cxnLst/>
            <a:rect l="l" t="t" r="r" b="b"/>
            <a:pathLst>
              <a:path w="196850" h="161290">
                <a:moveTo>
                  <a:pt x="113124" y="0"/>
                </a:moveTo>
                <a:lnTo>
                  <a:pt x="0" y="160883"/>
                </a:lnTo>
                <a:lnTo>
                  <a:pt x="196581" y="154852"/>
                </a:lnTo>
                <a:lnTo>
                  <a:pt x="113124" y="0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26071" y="8066043"/>
            <a:ext cx="0" cy="1172845"/>
          </a:xfrm>
          <a:custGeom>
            <a:avLst/>
            <a:gdLst/>
            <a:ahLst/>
            <a:cxnLst/>
            <a:rect l="l" t="t" r="r" b="b"/>
            <a:pathLst>
              <a:path h="1172845">
                <a:moveTo>
                  <a:pt x="0" y="0"/>
                </a:moveTo>
                <a:lnTo>
                  <a:pt x="0" y="1172346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038115" y="791107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038115" y="921744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015328" y="3483853"/>
            <a:ext cx="918844" cy="0"/>
          </a:xfrm>
          <a:custGeom>
            <a:avLst/>
            <a:gdLst/>
            <a:ahLst/>
            <a:cxnLst/>
            <a:rect l="l" t="t" r="r" b="b"/>
            <a:pathLst>
              <a:path w="918845">
                <a:moveTo>
                  <a:pt x="0" y="0"/>
                </a:moveTo>
                <a:lnTo>
                  <a:pt x="918453" y="0"/>
                </a:lnTo>
              </a:path>
            </a:pathLst>
          </a:custGeom>
          <a:ln w="83767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242593" y="3483853"/>
            <a:ext cx="918844" cy="0"/>
          </a:xfrm>
          <a:custGeom>
            <a:avLst/>
            <a:gdLst/>
            <a:ahLst/>
            <a:cxnLst/>
            <a:rect l="l" t="t" r="r" b="b"/>
            <a:pathLst>
              <a:path w="918844">
                <a:moveTo>
                  <a:pt x="0" y="0"/>
                </a:moveTo>
                <a:lnTo>
                  <a:pt x="918453" y="0"/>
                </a:lnTo>
              </a:path>
            </a:pathLst>
          </a:custGeom>
          <a:ln w="83767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482889" y="9804531"/>
            <a:ext cx="918844" cy="0"/>
          </a:xfrm>
          <a:custGeom>
            <a:avLst/>
            <a:gdLst/>
            <a:ahLst/>
            <a:cxnLst/>
            <a:rect l="l" t="t" r="r" b="b"/>
            <a:pathLst>
              <a:path w="918844">
                <a:moveTo>
                  <a:pt x="0" y="0"/>
                </a:moveTo>
                <a:lnTo>
                  <a:pt x="918453" y="0"/>
                </a:lnTo>
              </a:path>
            </a:pathLst>
          </a:custGeom>
          <a:ln w="83767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776674" y="4028752"/>
            <a:ext cx="1396365" cy="893444"/>
          </a:xfrm>
          <a:custGeom>
            <a:avLst/>
            <a:gdLst/>
            <a:ahLst/>
            <a:cxnLst/>
            <a:rect l="l" t="t" r="r" b="b"/>
            <a:pathLst>
              <a:path w="1396365" h="893445">
                <a:moveTo>
                  <a:pt x="1395767" y="893125"/>
                </a:moveTo>
                <a:lnTo>
                  <a:pt x="1378127" y="881838"/>
                </a:lnTo>
                <a:lnTo>
                  <a:pt x="17639" y="11287"/>
                </a:lnTo>
                <a:lnTo>
                  <a:pt x="0" y="0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646139" y="3945227"/>
            <a:ext cx="195580" cy="168910"/>
          </a:xfrm>
          <a:custGeom>
            <a:avLst/>
            <a:gdLst/>
            <a:ahLst/>
            <a:cxnLst/>
            <a:rect l="l" t="t" r="r" b="b"/>
            <a:pathLst>
              <a:path w="195579" h="168910">
                <a:moveTo>
                  <a:pt x="0" y="0"/>
                </a:moveTo>
                <a:lnTo>
                  <a:pt x="100765" y="168898"/>
                </a:lnTo>
                <a:lnTo>
                  <a:pt x="195579" y="20726"/>
                </a:lnTo>
                <a:lnTo>
                  <a:pt x="0" y="0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07389" y="4836504"/>
            <a:ext cx="196215" cy="168910"/>
          </a:xfrm>
          <a:custGeom>
            <a:avLst/>
            <a:gdLst/>
            <a:ahLst/>
            <a:cxnLst/>
            <a:rect l="l" t="t" r="r" b="b"/>
            <a:pathLst>
              <a:path w="196215" h="168910">
                <a:moveTo>
                  <a:pt x="94813" y="0"/>
                </a:moveTo>
                <a:lnTo>
                  <a:pt x="0" y="148173"/>
                </a:lnTo>
                <a:lnTo>
                  <a:pt x="195585" y="168899"/>
                </a:lnTo>
                <a:lnTo>
                  <a:pt x="94813" y="0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735973" y="4091580"/>
            <a:ext cx="267335" cy="767715"/>
          </a:xfrm>
          <a:custGeom>
            <a:avLst/>
            <a:gdLst/>
            <a:ahLst/>
            <a:cxnLst/>
            <a:rect l="l" t="t" r="r" b="b"/>
            <a:pathLst>
              <a:path w="267334" h="767714">
                <a:moveTo>
                  <a:pt x="267189" y="0"/>
                </a:moveTo>
                <a:lnTo>
                  <a:pt x="260303" y="19777"/>
                </a:lnTo>
                <a:lnTo>
                  <a:pt x="6885" y="747692"/>
                </a:lnTo>
                <a:lnTo>
                  <a:pt x="0" y="767469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59791" y="4810354"/>
            <a:ext cx="166370" cy="195580"/>
          </a:xfrm>
          <a:custGeom>
            <a:avLst/>
            <a:gdLst/>
            <a:ahLst/>
            <a:cxnLst/>
            <a:rect l="l" t="t" r="r" b="b"/>
            <a:pathLst>
              <a:path w="166370" h="195579">
                <a:moveTo>
                  <a:pt x="0" y="0"/>
                </a:moveTo>
                <a:lnTo>
                  <a:pt x="25224" y="195049"/>
                </a:lnTo>
                <a:lnTo>
                  <a:pt x="166131" y="57836"/>
                </a:lnTo>
                <a:lnTo>
                  <a:pt x="0" y="0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913207" y="3945227"/>
            <a:ext cx="166370" cy="195580"/>
          </a:xfrm>
          <a:custGeom>
            <a:avLst/>
            <a:gdLst/>
            <a:ahLst/>
            <a:cxnLst/>
            <a:rect l="l" t="t" r="r" b="b"/>
            <a:pathLst>
              <a:path w="166370" h="195579">
                <a:moveTo>
                  <a:pt x="140906" y="0"/>
                </a:moveTo>
                <a:lnTo>
                  <a:pt x="0" y="137211"/>
                </a:lnTo>
                <a:lnTo>
                  <a:pt x="166131" y="195049"/>
                </a:lnTo>
                <a:lnTo>
                  <a:pt x="140906" y="0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703346" y="7984597"/>
            <a:ext cx="2477770" cy="1335405"/>
          </a:xfrm>
          <a:custGeom>
            <a:avLst/>
            <a:gdLst/>
            <a:ahLst/>
            <a:cxnLst/>
            <a:rect l="l" t="t" r="r" b="b"/>
            <a:pathLst>
              <a:path w="2477769" h="1335404">
                <a:moveTo>
                  <a:pt x="0" y="0"/>
                </a:moveTo>
                <a:lnTo>
                  <a:pt x="18434" y="9935"/>
                </a:lnTo>
                <a:lnTo>
                  <a:pt x="2459098" y="1325305"/>
                </a:lnTo>
                <a:lnTo>
                  <a:pt x="2477533" y="1335241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120724" y="9232475"/>
            <a:ext cx="196850" cy="161290"/>
          </a:xfrm>
          <a:custGeom>
            <a:avLst/>
            <a:gdLst/>
            <a:ahLst/>
            <a:cxnLst/>
            <a:rect l="l" t="t" r="r" b="b"/>
            <a:pathLst>
              <a:path w="196850" h="161290">
                <a:moveTo>
                  <a:pt x="83452" y="0"/>
                </a:moveTo>
                <a:lnTo>
                  <a:pt x="0" y="154852"/>
                </a:lnTo>
                <a:lnTo>
                  <a:pt x="196580" y="160883"/>
                </a:lnTo>
                <a:lnTo>
                  <a:pt x="83452" y="0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566926" y="7911075"/>
            <a:ext cx="196850" cy="161290"/>
          </a:xfrm>
          <a:custGeom>
            <a:avLst/>
            <a:gdLst/>
            <a:ahLst/>
            <a:cxnLst/>
            <a:rect l="l" t="t" r="r" b="b"/>
            <a:pathLst>
              <a:path w="196850" h="161290">
                <a:moveTo>
                  <a:pt x="0" y="0"/>
                </a:moveTo>
                <a:lnTo>
                  <a:pt x="113127" y="160883"/>
                </a:lnTo>
                <a:lnTo>
                  <a:pt x="196580" y="6029"/>
                </a:lnTo>
                <a:lnTo>
                  <a:pt x="0" y="0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7044545" y="722596"/>
            <a:ext cx="846963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沙漏计时器形状的</a:t>
            </a:r>
            <a:r>
              <a:rPr spc="-25" dirty="0">
                <a:latin typeface="Lucida Sans"/>
                <a:cs typeface="Lucida Sans"/>
              </a:rPr>
              <a:t>TCP/IP</a:t>
            </a:r>
            <a:r>
              <a:rPr spc="100" dirty="0"/>
              <a:t>协议族</a:t>
            </a:r>
          </a:p>
        </p:txBody>
      </p:sp>
      <p:sp>
        <p:nvSpPr>
          <p:cNvPr id="56" name="object 5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/>
              <a:t>计算机⽹络概述</a:t>
            </a:r>
            <a:endParaRPr sz="3600"/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五层体系结构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sz="3600" spc="5" dirty="0">
                <a:latin typeface="Arial"/>
                <a:cs typeface="Arial"/>
              </a:rPr>
              <a:t>T</a:t>
            </a:r>
            <a:r>
              <a:rPr sz="3600" spc="10" dirty="0">
                <a:latin typeface="Arial"/>
                <a:cs typeface="Arial"/>
              </a:rPr>
              <a:t>CP</a:t>
            </a:r>
            <a:r>
              <a:rPr sz="3600" dirty="0">
                <a:latin typeface="Arial"/>
                <a:cs typeface="Arial"/>
              </a:rPr>
              <a:t>/I</a:t>
            </a:r>
            <a:r>
              <a:rPr sz="3600" spc="10" dirty="0">
                <a:latin typeface="Arial"/>
                <a:cs typeface="Arial"/>
              </a:rPr>
              <a:t>P</a:t>
            </a:r>
            <a:r>
              <a:rPr sz="3600" spc="25" dirty="0">
                <a:latin typeface="Microsoft JhengHei UI"/>
                <a:cs typeface="Microsoft JhengHei UI"/>
              </a:rPr>
              <a:t>的发展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协议封装的概念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⼏个概念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协议的复杂性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四层体系结构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3334" y="8600812"/>
            <a:ext cx="0" cy="1154430"/>
          </a:xfrm>
          <a:custGeom>
            <a:avLst/>
            <a:gdLst/>
            <a:ahLst/>
            <a:cxnLst/>
            <a:rect l="l" t="t" r="r" b="b"/>
            <a:pathLst>
              <a:path h="1154429">
                <a:moveTo>
                  <a:pt x="0" y="0"/>
                </a:moveTo>
                <a:lnTo>
                  <a:pt x="0" y="1153859"/>
                </a:lnTo>
              </a:path>
            </a:pathLst>
          </a:custGeom>
          <a:ln w="41883">
            <a:solidFill>
              <a:srgbClr val="4B6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72746" y="9514090"/>
            <a:ext cx="3807460" cy="0"/>
          </a:xfrm>
          <a:custGeom>
            <a:avLst/>
            <a:gdLst/>
            <a:ahLst/>
            <a:cxnLst/>
            <a:rect l="l" t="t" r="r" b="b"/>
            <a:pathLst>
              <a:path w="3807459">
                <a:moveTo>
                  <a:pt x="0" y="0"/>
                </a:moveTo>
                <a:lnTo>
                  <a:pt x="3806834" y="0"/>
                </a:lnTo>
              </a:path>
            </a:pathLst>
          </a:custGeom>
          <a:ln w="41883">
            <a:solidFill>
              <a:srgbClr val="4B6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89632" y="8600813"/>
            <a:ext cx="0" cy="906780"/>
          </a:xfrm>
          <a:custGeom>
            <a:avLst/>
            <a:gdLst/>
            <a:ahLst/>
            <a:cxnLst/>
            <a:rect l="l" t="t" r="r" b="b"/>
            <a:pathLst>
              <a:path h="906779">
                <a:moveTo>
                  <a:pt x="0" y="0"/>
                </a:moveTo>
                <a:lnTo>
                  <a:pt x="0" y="906660"/>
                </a:lnTo>
              </a:path>
            </a:pathLst>
          </a:custGeom>
          <a:ln w="41883">
            <a:solidFill>
              <a:srgbClr val="4B6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87090" y="9514090"/>
            <a:ext cx="3807460" cy="0"/>
          </a:xfrm>
          <a:custGeom>
            <a:avLst/>
            <a:gdLst/>
            <a:ahLst/>
            <a:cxnLst/>
            <a:rect l="l" t="t" r="r" b="b"/>
            <a:pathLst>
              <a:path w="3807459">
                <a:moveTo>
                  <a:pt x="3806834" y="0"/>
                </a:moveTo>
                <a:lnTo>
                  <a:pt x="0" y="0"/>
                </a:lnTo>
              </a:path>
            </a:pathLst>
          </a:custGeom>
          <a:ln w="41883">
            <a:solidFill>
              <a:srgbClr val="4B6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177034" y="8600813"/>
            <a:ext cx="0" cy="906780"/>
          </a:xfrm>
          <a:custGeom>
            <a:avLst/>
            <a:gdLst/>
            <a:ahLst/>
            <a:cxnLst/>
            <a:rect l="l" t="t" r="r" b="b"/>
            <a:pathLst>
              <a:path h="906779">
                <a:moveTo>
                  <a:pt x="0" y="0"/>
                </a:moveTo>
                <a:lnTo>
                  <a:pt x="0" y="906660"/>
                </a:lnTo>
              </a:path>
            </a:pathLst>
          </a:custGeom>
          <a:ln w="41883">
            <a:solidFill>
              <a:srgbClr val="4B6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7044" y="3620336"/>
            <a:ext cx="2910205" cy="1945639"/>
          </a:xfrm>
          <a:custGeom>
            <a:avLst/>
            <a:gdLst/>
            <a:ahLst/>
            <a:cxnLst/>
            <a:rect l="l" t="t" r="r" b="b"/>
            <a:pathLst>
              <a:path w="2910204" h="1945639">
                <a:moveTo>
                  <a:pt x="0" y="0"/>
                </a:moveTo>
                <a:lnTo>
                  <a:pt x="2910195" y="0"/>
                </a:lnTo>
                <a:lnTo>
                  <a:pt x="2910195" y="1945050"/>
                </a:lnTo>
                <a:lnTo>
                  <a:pt x="0" y="194505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7044" y="5563891"/>
            <a:ext cx="2910205" cy="749300"/>
          </a:xfrm>
          <a:custGeom>
            <a:avLst/>
            <a:gdLst/>
            <a:ahLst/>
            <a:cxnLst/>
            <a:rect l="l" t="t" r="r" b="b"/>
            <a:pathLst>
              <a:path w="2910204" h="749300">
                <a:moveTo>
                  <a:pt x="0" y="748697"/>
                </a:moveTo>
                <a:lnTo>
                  <a:pt x="2910195" y="748697"/>
                </a:lnTo>
                <a:lnTo>
                  <a:pt x="2910195" y="0"/>
                </a:lnTo>
                <a:lnTo>
                  <a:pt x="0" y="0"/>
                </a:lnTo>
                <a:lnTo>
                  <a:pt x="0" y="7486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67044" y="6312589"/>
            <a:ext cx="2910205" cy="756285"/>
          </a:xfrm>
          <a:custGeom>
            <a:avLst/>
            <a:gdLst/>
            <a:ahLst/>
            <a:cxnLst/>
            <a:rect l="l" t="t" r="r" b="b"/>
            <a:pathLst>
              <a:path w="2910204" h="756284">
                <a:moveTo>
                  <a:pt x="0" y="756057"/>
                </a:moveTo>
                <a:lnTo>
                  <a:pt x="2910195" y="756057"/>
                </a:lnTo>
                <a:lnTo>
                  <a:pt x="2910195" y="0"/>
                </a:lnTo>
                <a:lnTo>
                  <a:pt x="0" y="0"/>
                </a:lnTo>
                <a:lnTo>
                  <a:pt x="0" y="7560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67044" y="6312589"/>
            <a:ext cx="2910205" cy="765175"/>
          </a:xfrm>
          <a:custGeom>
            <a:avLst/>
            <a:gdLst/>
            <a:ahLst/>
            <a:cxnLst/>
            <a:rect l="l" t="t" r="r" b="b"/>
            <a:pathLst>
              <a:path w="2910204" h="765175">
                <a:moveTo>
                  <a:pt x="0" y="0"/>
                </a:moveTo>
                <a:lnTo>
                  <a:pt x="2910195" y="0"/>
                </a:lnTo>
                <a:lnTo>
                  <a:pt x="2910195" y="764916"/>
                </a:lnTo>
                <a:lnTo>
                  <a:pt x="0" y="76491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23527" y="3930595"/>
            <a:ext cx="9683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应⽤层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7515" y="6509773"/>
            <a:ext cx="288988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958215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⽹络层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67044" y="5564640"/>
            <a:ext cx="2910205" cy="74803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252095" rIns="0" bIns="0" rtlCol="0">
            <a:spAutoFit/>
          </a:bodyPr>
          <a:lstStyle/>
          <a:p>
            <a:pPr marL="969010">
              <a:lnSpc>
                <a:spcPct val="100000"/>
              </a:lnSpc>
              <a:spcBef>
                <a:spcPts val="1985"/>
              </a:spcBef>
            </a:pPr>
            <a:r>
              <a:rPr sz="2450" spc="15" dirty="0">
                <a:latin typeface="Microsoft JhengHei UI"/>
                <a:cs typeface="Microsoft JhengHei UI"/>
              </a:rPr>
              <a:t>运输层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67044" y="7068646"/>
            <a:ext cx="2910205" cy="765175"/>
          </a:xfrm>
          <a:custGeom>
            <a:avLst/>
            <a:gdLst/>
            <a:ahLst/>
            <a:cxnLst/>
            <a:rect l="l" t="t" r="r" b="b"/>
            <a:pathLst>
              <a:path w="2910204" h="765175">
                <a:moveTo>
                  <a:pt x="0" y="764916"/>
                </a:moveTo>
                <a:lnTo>
                  <a:pt x="2910195" y="764916"/>
                </a:lnTo>
                <a:lnTo>
                  <a:pt x="2910195" y="0"/>
                </a:lnTo>
                <a:lnTo>
                  <a:pt x="0" y="0"/>
                </a:lnTo>
                <a:lnTo>
                  <a:pt x="0" y="764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67044" y="7068647"/>
            <a:ext cx="2910205" cy="765175"/>
          </a:xfrm>
          <a:custGeom>
            <a:avLst/>
            <a:gdLst/>
            <a:ahLst/>
            <a:cxnLst/>
            <a:rect l="l" t="t" r="r" b="b"/>
            <a:pathLst>
              <a:path w="2910204" h="765175">
                <a:moveTo>
                  <a:pt x="0" y="0"/>
                </a:moveTo>
                <a:lnTo>
                  <a:pt x="2910195" y="0"/>
                </a:lnTo>
                <a:lnTo>
                  <a:pt x="2910195" y="764916"/>
                </a:lnTo>
                <a:lnTo>
                  <a:pt x="0" y="76491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377515" y="7212628"/>
            <a:ext cx="288988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8707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数据链路层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67044" y="7834730"/>
            <a:ext cx="2910205" cy="76644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206375" rIns="0" bIns="0" rtlCol="0">
            <a:spAutoFit/>
          </a:bodyPr>
          <a:lstStyle/>
          <a:p>
            <a:pPr marL="962660">
              <a:lnSpc>
                <a:spcPct val="100000"/>
              </a:lnSpc>
              <a:spcBef>
                <a:spcPts val="1625"/>
              </a:spcBef>
            </a:pPr>
            <a:r>
              <a:rPr sz="2450" spc="15" dirty="0">
                <a:latin typeface="Microsoft JhengHei UI"/>
                <a:cs typeface="Microsoft JhengHei UI"/>
              </a:rPr>
              <a:t>物理层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739696" y="3620336"/>
            <a:ext cx="2910205" cy="1945639"/>
          </a:xfrm>
          <a:custGeom>
            <a:avLst/>
            <a:gdLst/>
            <a:ahLst/>
            <a:cxnLst/>
            <a:rect l="l" t="t" r="r" b="b"/>
            <a:pathLst>
              <a:path w="2910205" h="1945639">
                <a:moveTo>
                  <a:pt x="0" y="0"/>
                </a:moveTo>
                <a:lnTo>
                  <a:pt x="2910195" y="0"/>
                </a:lnTo>
                <a:lnTo>
                  <a:pt x="2910195" y="1945050"/>
                </a:lnTo>
                <a:lnTo>
                  <a:pt x="0" y="194505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739696" y="5563891"/>
            <a:ext cx="2910205" cy="749300"/>
          </a:xfrm>
          <a:custGeom>
            <a:avLst/>
            <a:gdLst/>
            <a:ahLst/>
            <a:cxnLst/>
            <a:rect l="l" t="t" r="r" b="b"/>
            <a:pathLst>
              <a:path w="2910205" h="749300">
                <a:moveTo>
                  <a:pt x="0" y="748697"/>
                </a:moveTo>
                <a:lnTo>
                  <a:pt x="2910195" y="748697"/>
                </a:lnTo>
                <a:lnTo>
                  <a:pt x="2910195" y="0"/>
                </a:lnTo>
                <a:lnTo>
                  <a:pt x="0" y="0"/>
                </a:lnTo>
                <a:lnTo>
                  <a:pt x="0" y="7486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739696" y="6312589"/>
            <a:ext cx="2910205" cy="756285"/>
          </a:xfrm>
          <a:custGeom>
            <a:avLst/>
            <a:gdLst/>
            <a:ahLst/>
            <a:cxnLst/>
            <a:rect l="l" t="t" r="r" b="b"/>
            <a:pathLst>
              <a:path w="2910205" h="756284">
                <a:moveTo>
                  <a:pt x="0" y="756057"/>
                </a:moveTo>
                <a:lnTo>
                  <a:pt x="2910195" y="756057"/>
                </a:lnTo>
                <a:lnTo>
                  <a:pt x="2910195" y="0"/>
                </a:lnTo>
                <a:lnTo>
                  <a:pt x="0" y="0"/>
                </a:lnTo>
                <a:lnTo>
                  <a:pt x="0" y="7560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739696" y="6312589"/>
            <a:ext cx="2910205" cy="765175"/>
          </a:xfrm>
          <a:custGeom>
            <a:avLst/>
            <a:gdLst/>
            <a:ahLst/>
            <a:cxnLst/>
            <a:rect l="l" t="t" r="r" b="b"/>
            <a:pathLst>
              <a:path w="2910205" h="765175">
                <a:moveTo>
                  <a:pt x="0" y="0"/>
                </a:moveTo>
                <a:lnTo>
                  <a:pt x="2910195" y="0"/>
                </a:lnTo>
                <a:lnTo>
                  <a:pt x="2910195" y="764916"/>
                </a:lnTo>
                <a:lnTo>
                  <a:pt x="0" y="76491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696182" y="3930595"/>
            <a:ext cx="9683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应⽤层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750168" y="6509773"/>
            <a:ext cx="288988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958215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⽹络层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739696" y="5564640"/>
            <a:ext cx="2910205" cy="74803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252095" rIns="0" bIns="0" rtlCol="0">
            <a:spAutoFit/>
          </a:bodyPr>
          <a:lstStyle/>
          <a:p>
            <a:pPr marL="969010">
              <a:lnSpc>
                <a:spcPct val="100000"/>
              </a:lnSpc>
              <a:spcBef>
                <a:spcPts val="1985"/>
              </a:spcBef>
            </a:pPr>
            <a:r>
              <a:rPr sz="2450" spc="15" dirty="0">
                <a:latin typeface="Microsoft JhengHei UI"/>
                <a:cs typeface="Microsoft JhengHei UI"/>
              </a:rPr>
              <a:t>运输层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739696" y="7068646"/>
            <a:ext cx="2910205" cy="765175"/>
          </a:xfrm>
          <a:custGeom>
            <a:avLst/>
            <a:gdLst/>
            <a:ahLst/>
            <a:cxnLst/>
            <a:rect l="l" t="t" r="r" b="b"/>
            <a:pathLst>
              <a:path w="2910205" h="765175">
                <a:moveTo>
                  <a:pt x="0" y="764916"/>
                </a:moveTo>
                <a:lnTo>
                  <a:pt x="2910195" y="764916"/>
                </a:lnTo>
                <a:lnTo>
                  <a:pt x="2910195" y="0"/>
                </a:lnTo>
                <a:lnTo>
                  <a:pt x="0" y="0"/>
                </a:lnTo>
                <a:lnTo>
                  <a:pt x="0" y="764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739696" y="7068647"/>
            <a:ext cx="2910205" cy="765175"/>
          </a:xfrm>
          <a:custGeom>
            <a:avLst/>
            <a:gdLst/>
            <a:ahLst/>
            <a:cxnLst/>
            <a:rect l="l" t="t" r="r" b="b"/>
            <a:pathLst>
              <a:path w="2910205" h="765175">
                <a:moveTo>
                  <a:pt x="0" y="0"/>
                </a:moveTo>
                <a:lnTo>
                  <a:pt x="2910195" y="0"/>
                </a:lnTo>
                <a:lnTo>
                  <a:pt x="2910195" y="764916"/>
                </a:lnTo>
                <a:lnTo>
                  <a:pt x="0" y="76491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3750168" y="7212628"/>
            <a:ext cx="288988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8707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数据链路层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739696" y="7834730"/>
            <a:ext cx="2910205" cy="76644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206375" rIns="0" bIns="0" rtlCol="0">
            <a:spAutoFit/>
          </a:bodyPr>
          <a:lstStyle/>
          <a:p>
            <a:pPr marL="962660">
              <a:lnSpc>
                <a:spcPct val="100000"/>
              </a:lnSpc>
              <a:spcBef>
                <a:spcPts val="1625"/>
              </a:spcBef>
            </a:pPr>
            <a:r>
              <a:rPr sz="2450" spc="15" dirty="0">
                <a:latin typeface="Microsoft JhengHei UI"/>
                <a:cs typeface="Microsoft JhengHei UI"/>
              </a:rPr>
              <a:t>物理层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079918" y="3620336"/>
            <a:ext cx="3807460" cy="1945639"/>
          </a:xfrm>
          <a:custGeom>
            <a:avLst/>
            <a:gdLst/>
            <a:ahLst/>
            <a:cxnLst/>
            <a:rect l="l" t="t" r="r" b="b"/>
            <a:pathLst>
              <a:path w="3807459" h="1945639">
                <a:moveTo>
                  <a:pt x="0" y="0"/>
                </a:moveTo>
                <a:lnTo>
                  <a:pt x="3806834" y="0"/>
                </a:lnTo>
                <a:lnTo>
                  <a:pt x="3806834" y="1945050"/>
                </a:lnTo>
                <a:lnTo>
                  <a:pt x="0" y="194505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9918" y="5563891"/>
            <a:ext cx="3807460" cy="749300"/>
          </a:xfrm>
          <a:custGeom>
            <a:avLst/>
            <a:gdLst/>
            <a:ahLst/>
            <a:cxnLst/>
            <a:rect l="l" t="t" r="r" b="b"/>
            <a:pathLst>
              <a:path w="3807459" h="749300">
                <a:moveTo>
                  <a:pt x="0" y="748697"/>
                </a:moveTo>
                <a:lnTo>
                  <a:pt x="3806834" y="748697"/>
                </a:lnTo>
                <a:lnTo>
                  <a:pt x="3806834" y="0"/>
                </a:lnTo>
                <a:lnTo>
                  <a:pt x="0" y="0"/>
                </a:lnTo>
                <a:lnTo>
                  <a:pt x="0" y="7486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79918" y="6312589"/>
            <a:ext cx="3807460" cy="756285"/>
          </a:xfrm>
          <a:custGeom>
            <a:avLst/>
            <a:gdLst/>
            <a:ahLst/>
            <a:cxnLst/>
            <a:rect l="l" t="t" r="r" b="b"/>
            <a:pathLst>
              <a:path w="3807459" h="756284">
                <a:moveTo>
                  <a:pt x="0" y="756057"/>
                </a:moveTo>
                <a:lnTo>
                  <a:pt x="3806834" y="756057"/>
                </a:lnTo>
                <a:lnTo>
                  <a:pt x="3806834" y="0"/>
                </a:lnTo>
                <a:lnTo>
                  <a:pt x="0" y="0"/>
                </a:lnTo>
                <a:lnTo>
                  <a:pt x="0" y="7560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79918" y="6312588"/>
            <a:ext cx="3807460" cy="765175"/>
          </a:xfrm>
          <a:custGeom>
            <a:avLst/>
            <a:gdLst/>
            <a:ahLst/>
            <a:cxnLst/>
            <a:rect l="l" t="t" r="r" b="b"/>
            <a:pathLst>
              <a:path w="3807459" h="765175">
                <a:moveTo>
                  <a:pt x="0" y="0"/>
                </a:moveTo>
                <a:lnTo>
                  <a:pt x="3806834" y="0"/>
                </a:lnTo>
                <a:lnTo>
                  <a:pt x="3806834" y="764916"/>
                </a:lnTo>
                <a:lnTo>
                  <a:pt x="0" y="76491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090389" y="6509773"/>
            <a:ext cx="378650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30480" algn="ctr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⽹络层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79918" y="5564639"/>
            <a:ext cx="3807460" cy="74803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252095" rIns="0" bIns="0" rtlCol="0">
            <a:spAutoFit/>
          </a:bodyPr>
          <a:lstStyle/>
          <a:p>
            <a:pPr marR="30480" algn="ctr">
              <a:lnSpc>
                <a:spcPct val="100000"/>
              </a:lnSpc>
              <a:spcBef>
                <a:spcPts val="1985"/>
              </a:spcBef>
            </a:pPr>
            <a:r>
              <a:rPr sz="2450" spc="15" dirty="0">
                <a:latin typeface="Microsoft JhengHei UI"/>
                <a:cs typeface="Microsoft JhengHei UI"/>
              </a:rPr>
              <a:t>运输层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079918" y="7068646"/>
            <a:ext cx="3807460" cy="765175"/>
          </a:xfrm>
          <a:custGeom>
            <a:avLst/>
            <a:gdLst/>
            <a:ahLst/>
            <a:cxnLst/>
            <a:rect l="l" t="t" r="r" b="b"/>
            <a:pathLst>
              <a:path w="3807459" h="765175">
                <a:moveTo>
                  <a:pt x="0" y="764916"/>
                </a:moveTo>
                <a:lnTo>
                  <a:pt x="3806834" y="764916"/>
                </a:lnTo>
                <a:lnTo>
                  <a:pt x="3806834" y="0"/>
                </a:lnTo>
                <a:lnTo>
                  <a:pt x="0" y="0"/>
                </a:lnTo>
                <a:lnTo>
                  <a:pt x="0" y="764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79918" y="7068647"/>
            <a:ext cx="3807460" cy="765175"/>
          </a:xfrm>
          <a:custGeom>
            <a:avLst/>
            <a:gdLst/>
            <a:ahLst/>
            <a:cxnLst/>
            <a:rect l="l" t="t" r="r" b="b"/>
            <a:pathLst>
              <a:path w="3807459" h="765175">
                <a:moveTo>
                  <a:pt x="0" y="0"/>
                </a:moveTo>
                <a:lnTo>
                  <a:pt x="3806834" y="0"/>
                </a:lnTo>
                <a:lnTo>
                  <a:pt x="3806834" y="764916"/>
                </a:lnTo>
                <a:lnTo>
                  <a:pt x="0" y="76491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090389" y="7212628"/>
            <a:ext cx="378650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14427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数据链路层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079918" y="7834730"/>
            <a:ext cx="3807460" cy="76644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206375" rIns="0" bIns="0" rtlCol="0">
            <a:spAutoFit/>
          </a:bodyPr>
          <a:lstStyle/>
          <a:p>
            <a:pPr marR="46355" algn="ctr">
              <a:lnSpc>
                <a:spcPct val="100000"/>
              </a:lnSpc>
              <a:spcBef>
                <a:spcPts val="1625"/>
              </a:spcBef>
            </a:pPr>
            <a:r>
              <a:rPr sz="2450" spc="15" dirty="0">
                <a:latin typeface="Microsoft JhengHei UI"/>
                <a:cs typeface="Microsoft JhengHei UI"/>
              </a:rPr>
              <a:t>物理层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161791" y="4484139"/>
            <a:ext cx="1744980" cy="869315"/>
          </a:xfrm>
          <a:custGeom>
            <a:avLst/>
            <a:gdLst/>
            <a:ahLst/>
            <a:cxnLst/>
            <a:rect l="l" t="t" r="r" b="b"/>
            <a:pathLst>
              <a:path w="1744979" h="869314">
                <a:moveTo>
                  <a:pt x="872245" y="0"/>
                </a:moveTo>
                <a:lnTo>
                  <a:pt x="820755" y="752"/>
                </a:lnTo>
                <a:lnTo>
                  <a:pt x="769410" y="3011"/>
                </a:lnTo>
                <a:lnTo>
                  <a:pt x="718353" y="6775"/>
                </a:lnTo>
                <a:lnTo>
                  <a:pt x="667731" y="12045"/>
                </a:lnTo>
                <a:lnTo>
                  <a:pt x="617686" y="18820"/>
                </a:lnTo>
                <a:lnTo>
                  <a:pt x="568363" y="27101"/>
                </a:lnTo>
                <a:lnTo>
                  <a:pt x="519908" y="36888"/>
                </a:lnTo>
                <a:lnTo>
                  <a:pt x="472464" y="48180"/>
                </a:lnTo>
                <a:lnTo>
                  <a:pt x="426176" y="60978"/>
                </a:lnTo>
                <a:lnTo>
                  <a:pt x="381188" y="75282"/>
                </a:lnTo>
                <a:lnTo>
                  <a:pt x="337646" y="91091"/>
                </a:lnTo>
                <a:lnTo>
                  <a:pt x="295693" y="108406"/>
                </a:lnTo>
                <a:lnTo>
                  <a:pt x="255474" y="127226"/>
                </a:lnTo>
                <a:lnTo>
                  <a:pt x="206934" y="153436"/>
                </a:lnTo>
                <a:lnTo>
                  <a:pt x="163503" y="181068"/>
                </a:lnTo>
                <a:lnTo>
                  <a:pt x="125182" y="209965"/>
                </a:lnTo>
                <a:lnTo>
                  <a:pt x="91970" y="239969"/>
                </a:lnTo>
                <a:lnTo>
                  <a:pt x="63868" y="270921"/>
                </a:lnTo>
                <a:lnTo>
                  <a:pt x="40875" y="302664"/>
                </a:lnTo>
                <a:lnTo>
                  <a:pt x="10218" y="367888"/>
                </a:lnTo>
                <a:lnTo>
                  <a:pt x="0" y="434378"/>
                </a:lnTo>
                <a:lnTo>
                  <a:pt x="2554" y="467701"/>
                </a:lnTo>
                <a:lnTo>
                  <a:pt x="22992" y="533717"/>
                </a:lnTo>
                <a:lnTo>
                  <a:pt x="63868" y="597834"/>
                </a:lnTo>
                <a:lnTo>
                  <a:pt x="91970" y="628787"/>
                </a:lnTo>
                <a:lnTo>
                  <a:pt x="125182" y="658790"/>
                </a:lnTo>
                <a:lnTo>
                  <a:pt x="163503" y="687687"/>
                </a:lnTo>
                <a:lnTo>
                  <a:pt x="206934" y="715320"/>
                </a:lnTo>
                <a:lnTo>
                  <a:pt x="255474" y="741529"/>
                </a:lnTo>
                <a:lnTo>
                  <a:pt x="295693" y="760350"/>
                </a:lnTo>
                <a:lnTo>
                  <a:pt x="337646" y="777664"/>
                </a:lnTo>
                <a:lnTo>
                  <a:pt x="381188" y="793474"/>
                </a:lnTo>
                <a:lnTo>
                  <a:pt x="426176" y="807777"/>
                </a:lnTo>
                <a:lnTo>
                  <a:pt x="472464" y="820575"/>
                </a:lnTo>
                <a:lnTo>
                  <a:pt x="519908" y="831868"/>
                </a:lnTo>
                <a:lnTo>
                  <a:pt x="568363" y="841654"/>
                </a:lnTo>
                <a:lnTo>
                  <a:pt x="617686" y="849935"/>
                </a:lnTo>
                <a:lnTo>
                  <a:pt x="667731" y="856711"/>
                </a:lnTo>
                <a:lnTo>
                  <a:pt x="718353" y="861980"/>
                </a:lnTo>
                <a:lnTo>
                  <a:pt x="769410" y="865744"/>
                </a:lnTo>
                <a:lnTo>
                  <a:pt x="820755" y="868003"/>
                </a:lnTo>
                <a:lnTo>
                  <a:pt x="872245" y="868756"/>
                </a:lnTo>
                <a:lnTo>
                  <a:pt x="923735" y="868003"/>
                </a:lnTo>
                <a:lnTo>
                  <a:pt x="975080" y="865744"/>
                </a:lnTo>
                <a:lnTo>
                  <a:pt x="1026137" y="861980"/>
                </a:lnTo>
                <a:lnTo>
                  <a:pt x="1076759" y="856711"/>
                </a:lnTo>
                <a:lnTo>
                  <a:pt x="1126804" y="849935"/>
                </a:lnTo>
                <a:lnTo>
                  <a:pt x="1176127" y="841654"/>
                </a:lnTo>
                <a:lnTo>
                  <a:pt x="1224582" y="831868"/>
                </a:lnTo>
                <a:lnTo>
                  <a:pt x="1272026" y="820575"/>
                </a:lnTo>
                <a:lnTo>
                  <a:pt x="1318314" y="807777"/>
                </a:lnTo>
                <a:lnTo>
                  <a:pt x="1363301" y="793474"/>
                </a:lnTo>
                <a:lnTo>
                  <a:pt x="1406844" y="777664"/>
                </a:lnTo>
                <a:lnTo>
                  <a:pt x="1448797" y="760350"/>
                </a:lnTo>
                <a:lnTo>
                  <a:pt x="1489015" y="741529"/>
                </a:lnTo>
                <a:lnTo>
                  <a:pt x="1537556" y="715320"/>
                </a:lnTo>
                <a:lnTo>
                  <a:pt x="1580986" y="687687"/>
                </a:lnTo>
                <a:lnTo>
                  <a:pt x="1619308" y="658790"/>
                </a:lnTo>
                <a:lnTo>
                  <a:pt x="1652520" y="628787"/>
                </a:lnTo>
                <a:lnTo>
                  <a:pt x="1680622" y="597834"/>
                </a:lnTo>
                <a:lnTo>
                  <a:pt x="1703615" y="566092"/>
                </a:lnTo>
                <a:lnTo>
                  <a:pt x="1734272" y="500867"/>
                </a:lnTo>
                <a:lnTo>
                  <a:pt x="1744491" y="434378"/>
                </a:lnTo>
                <a:lnTo>
                  <a:pt x="1741936" y="401054"/>
                </a:lnTo>
                <a:lnTo>
                  <a:pt x="1721498" y="335039"/>
                </a:lnTo>
                <a:lnTo>
                  <a:pt x="1680622" y="270921"/>
                </a:lnTo>
                <a:lnTo>
                  <a:pt x="1652520" y="239969"/>
                </a:lnTo>
                <a:lnTo>
                  <a:pt x="1619308" y="209965"/>
                </a:lnTo>
                <a:lnTo>
                  <a:pt x="1580986" y="181068"/>
                </a:lnTo>
                <a:lnTo>
                  <a:pt x="1537556" y="153436"/>
                </a:lnTo>
                <a:lnTo>
                  <a:pt x="1489015" y="127226"/>
                </a:lnTo>
                <a:lnTo>
                  <a:pt x="1448797" y="108406"/>
                </a:lnTo>
                <a:lnTo>
                  <a:pt x="1406844" y="91091"/>
                </a:lnTo>
                <a:lnTo>
                  <a:pt x="1363301" y="75282"/>
                </a:lnTo>
                <a:lnTo>
                  <a:pt x="1318314" y="60978"/>
                </a:lnTo>
                <a:lnTo>
                  <a:pt x="1272026" y="48180"/>
                </a:lnTo>
                <a:lnTo>
                  <a:pt x="1224582" y="36888"/>
                </a:lnTo>
                <a:lnTo>
                  <a:pt x="1176127" y="27101"/>
                </a:lnTo>
                <a:lnTo>
                  <a:pt x="1126804" y="18820"/>
                </a:lnTo>
                <a:lnTo>
                  <a:pt x="1076759" y="12045"/>
                </a:lnTo>
                <a:lnTo>
                  <a:pt x="1026137" y="6775"/>
                </a:lnTo>
                <a:lnTo>
                  <a:pt x="975080" y="3011"/>
                </a:lnTo>
                <a:lnTo>
                  <a:pt x="923735" y="752"/>
                </a:lnTo>
                <a:lnTo>
                  <a:pt x="872245" y="0"/>
                </a:lnTo>
                <a:close/>
              </a:path>
            </a:pathLst>
          </a:custGeom>
          <a:solidFill>
            <a:srgbClr val="1667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017101" y="4491949"/>
            <a:ext cx="1744980" cy="869315"/>
          </a:xfrm>
          <a:custGeom>
            <a:avLst/>
            <a:gdLst/>
            <a:ahLst/>
            <a:cxnLst/>
            <a:rect l="l" t="t" r="r" b="b"/>
            <a:pathLst>
              <a:path w="1744979" h="869314">
                <a:moveTo>
                  <a:pt x="872243" y="0"/>
                </a:moveTo>
                <a:lnTo>
                  <a:pt x="820753" y="752"/>
                </a:lnTo>
                <a:lnTo>
                  <a:pt x="769407" y="3011"/>
                </a:lnTo>
                <a:lnTo>
                  <a:pt x="718351" y="6775"/>
                </a:lnTo>
                <a:lnTo>
                  <a:pt x="667728" y="12045"/>
                </a:lnTo>
                <a:lnTo>
                  <a:pt x="617683" y="18820"/>
                </a:lnTo>
                <a:lnTo>
                  <a:pt x="568361" y="27101"/>
                </a:lnTo>
                <a:lnTo>
                  <a:pt x="519906" y="36888"/>
                </a:lnTo>
                <a:lnTo>
                  <a:pt x="472462" y="48180"/>
                </a:lnTo>
                <a:lnTo>
                  <a:pt x="426174" y="60978"/>
                </a:lnTo>
                <a:lnTo>
                  <a:pt x="381187" y="75281"/>
                </a:lnTo>
                <a:lnTo>
                  <a:pt x="337645" y="91090"/>
                </a:lnTo>
                <a:lnTo>
                  <a:pt x="295692" y="108405"/>
                </a:lnTo>
                <a:lnTo>
                  <a:pt x="255474" y="127225"/>
                </a:lnTo>
                <a:lnTo>
                  <a:pt x="206934" y="153435"/>
                </a:lnTo>
                <a:lnTo>
                  <a:pt x="163503" y="181067"/>
                </a:lnTo>
                <a:lnTo>
                  <a:pt x="125182" y="209964"/>
                </a:lnTo>
                <a:lnTo>
                  <a:pt x="91970" y="239968"/>
                </a:lnTo>
                <a:lnTo>
                  <a:pt x="63868" y="270920"/>
                </a:lnTo>
                <a:lnTo>
                  <a:pt x="40875" y="302663"/>
                </a:lnTo>
                <a:lnTo>
                  <a:pt x="10218" y="367888"/>
                </a:lnTo>
                <a:lnTo>
                  <a:pt x="0" y="434377"/>
                </a:lnTo>
                <a:lnTo>
                  <a:pt x="2554" y="467701"/>
                </a:lnTo>
                <a:lnTo>
                  <a:pt x="22992" y="533716"/>
                </a:lnTo>
                <a:lnTo>
                  <a:pt x="63868" y="597834"/>
                </a:lnTo>
                <a:lnTo>
                  <a:pt x="91970" y="628787"/>
                </a:lnTo>
                <a:lnTo>
                  <a:pt x="125182" y="658790"/>
                </a:lnTo>
                <a:lnTo>
                  <a:pt x="163503" y="687687"/>
                </a:lnTo>
                <a:lnTo>
                  <a:pt x="206934" y="715320"/>
                </a:lnTo>
                <a:lnTo>
                  <a:pt x="255474" y="741529"/>
                </a:lnTo>
                <a:lnTo>
                  <a:pt x="295692" y="760350"/>
                </a:lnTo>
                <a:lnTo>
                  <a:pt x="337645" y="777665"/>
                </a:lnTo>
                <a:lnTo>
                  <a:pt x="381187" y="793474"/>
                </a:lnTo>
                <a:lnTo>
                  <a:pt x="426174" y="807778"/>
                </a:lnTo>
                <a:lnTo>
                  <a:pt x="472462" y="820575"/>
                </a:lnTo>
                <a:lnTo>
                  <a:pt x="519906" y="831868"/>
                </a:lnTo>
                <a:lnTo>
                  <a:pt x="568361" y="841654"/>
                </a:lnTo>
                <a:lnTo>
                  <a:pt x="617683" y="849936"/>
                </a:lnTo>
                <a:lnTo>
                  <a:pt x="667728" y="856711"/>
                </a:lnTo>
                <a:lnTo>
                  <a:pt x="718351" y="861981"/>
                </a:lnTo>
                <a:lnTo>
                  <a:pt x="769407" y="865745"/>
                </a:lnTo>
                <a:lnTo>
                  <a:pt x="820753" y="868003"/>
                </a:lnTo>
                <a:lnTo>
                  <a:pt x="872243" y="868756"/>
                </a:lnTo>
                <a:lnTo>
                  <a:pt x="923733" y="868003"/>
                </a:lnTo>
                <a:lnTo>
                  <a:pt x="975078" y="865745"/>
                </a:lnTo>
                <a:lnTo>
                  <a:pt x="1026135" y="861981"/>
                </a:lnTo>
                <a:lnTo>
                  <a:pt x="1076758" y="856711"/>
                </a:lnTo>
                <a:lnTo>
                  <a:pt x="1126803" y="849936"/>
                </a:lnTo>
                <a:lnTo>
                  <a:pt x="1176126" y="841654"/>
                </a:lnTo>
                <a:lnTo>
                  <a:pt x="1224582" y="831868"/>
                </a:lnTo>
                <a:lnTo>
                  <a:pt x="1272026" y="820575"/>
                </a:lnTo>
                <a:lnTo>
                  <a:pt x="1318314" y="807778"/>
                </a:lnTo>
                <a:lnTo>
                  <a:pt x="1363302" y="793474"/>
                </a:lnTo>
                <a:lnTo>
                  <a:pt x="1406845" y="777665"/>
                </a:lnTo>
                <a:lnTo>
                  <a:pt x="1448799" y="760350"/>
                </a:lnTo>
                <a:lnTo>
                  <a:pt x="1489019" y="741529"/>
                </a:lnTo>
                <a:lnTo>
                  <a:pt x="1537558" y="715320"/>
                </a:lnTo>
                <a:lnTo>
                  <a:pt x="1580988" y="687687"/>
                </a:lnTo>
                <a:lnTo>
                  <a:pt x="1619309" y="658790"/>
                </a:lnTo>
                <a:lnTo>
                  <a:pt x="1652520" y="628787"/>
                </a:lnTo>
                <a:lnTo>
                  <a:pt x="1680622" y="597834"/>
                </a:lnTo>
                <a:lnTo>
                  <a:pt x="1703614" y="566091"/>
                </a:lnTo>
                <a:lnTo>
                  <a:pt x="1734271" y="500867"/>
                </a:lnTo>
                <a:lnTo>
                  <a:pt x="1744490" y="434377"/>
                </a:lnTo>
                <a:lnTo>
                  <a:pt x="1741935" y="401054"/>
                </a:lnTo>
                <a:lnTo>
                  <a:pt x="1721497" y="335038"/>
                </a:lnTo>
                <a:lnTo>
                  <a:pt x="1680622" y="270920"/>
                </a:lnTo>
                <a:lnTo>
                  <a:pt x="1652520" y="239968"/>
                </a:lnTo>
                <a:lnTo>
                  <a:pt x="1619309" y="209964"/>
                </a:lnTo>
                <a:lnTo>
                  <a:pt x="1580988" y="181067"/>
                </a:lnTo>
                <a:lnTo>
                  <a:pt x="1537558" y="153435"/>
                </a:lnTo>
                <a:lnTo>
                  <a:pt x="1489019" y="127225"/>
                </a:lnTo>
                <a:lnTo>
                  <a:pt x="1448799" y="108405"/>
                </a:lnTo>
                <a:lnTo>
                  <a:pt x="1406845" y="91090"/>
                </a:lnTo>
                <a:lnTo>
                  <a:pt x="1363302" y="75281"/>
                </a:lnTo>
                <a:lnTo>
                  <a:pt x="1318314" y="60978"/>
                </a:lnTo>
                <a:lnTo>
                  <a:pt x="1272026" y="48180"/>
                </a:lnTo>
                <a:lnTo>
                  <a:pt x="1224582" y="36888"/>
                </a:lnTo>
                <a:lnTo>
                  <a:pt x="1176126" y="27101"/>
                </a:lnTo>
                <a:lnTo>
                  <a:pt x="1126803" y="18820"/>
                </a:lnTo>
                <a:lnTo>
                  <a:pt x="1076758" y="12045"/>
                </a:lnTo>
                <a:lnTo>
                  <a:pt x="1026135" y="6775"/>
                </a:lnTo>
                <a:lnTo>
                  <a:pt x="975078" y="3011"/>
                </a:lnTo>
                <a:lnTo>
                  <a:pt x="923733" y="752"/>
                </a:lnTo>
                <a:lnTo>
                  <a:pt x="872243" y="0"/>
                </a:lnTo>
                <a:close/>
              </a:path>
            </a:pathLst>
          </a:custGeom>
          <a:solidFill>
            <a:srgbClr val="1667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438260" y="3930595"/>
            <a:ext cx="3060065" cy="11855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应⽤层</a:t>
            </a:r>
            <a:endParaRPr sz="24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Times New Roman"/>
              <a:cs typeface="Times New Roman"/>
            </a:endParaRPr>
          </a:p>
          <a:p>
            <a:pPr marR="5080" algn="ctr">
              <a:lnSpc>
                <a:spcPct val="100000"/>
              </a:lnSpc>
              <a:spcBef>
                <a:spcPts val="5"/>
              </a:spcBef>
              <a:tabLst>
                <a:tab pos="1854835" algn="l"/>
              </a:tabLst>
            </a:pPr>
            <a:r>
              <a:rPr sz="3900" spc="44" baseline="1068" dirty="0">
                <a:solidFill>
                  <a:srgbClr val="FFFFFF"/>
                </a:solidFill>
                <a:latin typeface="Microsoft JhengHei UI"/>
                <a:cs typeface="Microsoft JhengHei UI"/>
              </a:rPr>
              <a:t>服务器</a:t>
            </a:r>
            <a:r>
              <a:rPr sz="3900" spc="22" baseline="1068" dirty="0">
                <a:solidFill>
                  <a:srgbClr val="FFFFFF"/>
                </a:solidFill>
                <a:latin typeface="Arial"/>
                <a:cs typeface="Arial"/>
              </a:rPr>
              <a:t>1	</a:t>
            </a:r>
            <a:r>
              <a:rPr sz="2600" spc="30" dirty="0">
                <a:solidFill>
                  <a:srgbClr val="FFFFFF"/>
                </a:solidFill>
                <a:latin typeface="Microsoft JhengHei UI"/>
                <a:cs typeface="Microsoft JhengHei UI"/>
              </a:rPr>
              <a:t>服务器</a:t>
            </a:r>
            <a:r>
              <a:rPr sz="2600" spc="1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6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4322545" y="4491949"/>
            <a:ext cx="1744980" cy="869315"/>
          </a:xfrm>
          <a:custGeom>
            <a:avLst/>
            <a:gdLst/>
            <a:ahLst/>
            <a:cxnLst/>
            <a:rect l="l" t="t" r="r" b="b"/>
            <a:pathLst>
              <a:path w="1744980" h="869314">
                <a:moveTo>
                  <a:pt x="872247" y="0"/>
                </a:moveTo>
                <a:lnTo>
                  <a:pt x="820757" y="752"/>
                </a:lnTo>
                <a:lnTo>
                  <a:pt x="769411" y="3011"/>
                </a:lnTo>
                <a:lnTo>
                  <a:pt x="718354" y="6775"/>
                </a:lnTo>
                <a:lnTo>
                  <a:pt x="667731" y="12045"/>
                </a:lnTo>
                <a:lnTo>
                  <a:pt x="617686" y="18820"/>
                </a:lnTo>
                <a:lnTo>
                  <a:pt x="568363" y="27101"/>
                </a:lnTo>
                <a:lnTo>
                  <a:pt x="519908" y="36888"/>
                </a:lnTo>
                <a:lnTo>
                  <a:pt x="472463" y="48180"/>
                </a:lnTo>
                <a:lnTo>
                  <a:pt x="426175" y="60978"/>
                </a:lnTo>
                <a:lnTo>
                  <a:pt x="381187" y="75281"/>
                </a:lnTo>
                <a:lnTo>
                  <a:pt x="337644" y="91090"/>
                </a:lnTo>
                <a:lnTo>
                  <a:pt x="295690" y="108405"/>
                </a:lnTo>
                <a:lnTo>
                  <a:pt x="255471" y="127225"/>
                </a:lnTo>
                <a:lnTo>
                  <a:pt x="206931" y="153435"/>
                </a:lnTo>
                <a:lnTo>
                  <a:pt x="163501" y="181067"/>
                </a:lnTo>
                <a:lnTo>
                  <a:pt x="125180" y="209964"/>
                </a:lnTo>
                <a:lnTo>
                  <a:pt x="91969" y="239968"/>
                </a:lnTo>
                <a:lnTo>
                  <a:pt x="63867" y="270920"/>
                </a:lnTo>
                <a:lnTo>
                  <a:pt x="40875" y="302663"/>
                </a:lnTo>
                <a:lnTo>
                  <a:pt x="10218" y="367888"/>
                </a:lnTo>
                <a:lnTo>
                  <a:pt x="0" y="434377"/>
                </a:lnTo>
                <a:lnTo>
                  <a:pt x="2554" y="467701"/>
                </a:lnTo>
                <a:lnTo>
                  <a:pt x="22992" y="533716"/>
                </a:lnTo>
                <a:lnTo>
                  <a:pt x="63867" y="597834"/>
                </a:lnTo>
                <a:lnTo>
                  <a:pt x="91969" y="628787"/>
                </a:lnTo>
                <a:lnTo>
                  <a:pt x="125180" y="658790"/>
                </a:lnTo>
                <a:lnTo>
                  <a:pt x="163501" y="687687"/>
                </a:lnTo>
                <a:lnTo>
                  <a:pt x="206931" y="715320"/>
                </a:lnTo>
                <a:lnTo>
                  <a:pt x="255471" y="741529"/>
                </a:lnTo>
                <a:lnTo>
                  <a:pt x="295690" y="760350"/>
                </a:lnTo>
                <a:lnTo>
                  <a:pt x="337644" y="777664"/>
                </a:lnTo>
                <a:lnTo>
                  <a:pt x="381187" y="793474"/>
                </a:lnTo>
                <a:lnTo>
                  <a:pt x="426175" y="807777"/>
                </a:lnTo>
                <a:lnTo>
                  <a:pt x="472463" y="820575"/>
                </a:lnTo>
                <a:lnTo>
                  <a:pt x="519908" y="831867"/>
                </a:lnTo>
                <a:lnTo>
                  <a:pt x="568363" y="841654"/>
                </a:lnTo>
                <a:lnTo>
                  <a:pt x="617686" y="849935"/>
                </a:lnTo>
                <a:lnTo>
                  <a:pt x="667731" y="856710"/>
                </a:lnTo>
                <a:lnTo>
                  <a:pt x="718354" y="861980"/>
                </a:lnTo>
                <a:lnTo>
                  <a:pt x="769411" y="865744"/>
                </a:lnTo>
                <a:lnTo>
                  <a:pt x="820757" y="868002"/>
                </a:lnTo>
                <a:lnTo>
                  <a:pt x="872247" y="868755"/>
                </a:lnTo>
                <a:lnTo>
                  <a:pt x="923736" y="868002"/>
                </a:lnTo>
                <a:lnTo>
                  <a:pt x="975082" y="865744"/>
                </a:lnTo>
                <a:lnTo>
                  <a:pt x="1026138" y="861980"/>
                </a:lnTo>
                <a:lnTo>
                  <a:pt x="1076761" y="856710"/>
                </a:lnTo>
                <a:lnTo>
                  <a:pt x="1126806" y="849935"/>
                </a:lnTo>
                <a:lnTo>
                  <a:pt x="1176128" y="841654"/>
                </a:lnTo>
                <a:lnTo>
                  <a:pt x="1224583" y="831867"/>
                </a:lnTo>
                <a:lnTo>
                  <a:pt x="1272027" y="820575"/>
                </a:lnTo>
                <a:lnTo>
                  <a:pt x="1318314" y="807777"/>
                </a:lnTo>
                <a:lnTo>
                  <a:pt x="1363301" y="793474"/>
                </a:lnTo>
                <a:lnTo>
                  <a:pt x="1406843" y="777664"/>
                </a:lnTo>
                <a:lnTo>
                  <a:pt x="1448796" y="760350"/>
                </a:lnTo>
                <a:lnTo>
                  <a:pt x="1489014" y="741529"/>
                </a:lnTo>
                <a:lnTo>
                  <a:pt x="1537555" y="715320"/>
                </a:lnTo>
                <a:lnTo>
                  <a:pt x="1580987" y="687687"/>
                </a:lnTo>
                <a:lnTo>
                  <a:pt x="1619309" y="658790"/>
                </a:lnTo>
                <a:lnTo>
                  <a:pt x="1652521" y="628787"/>
                </a:lnTo>
                <a:lnTo>
                  <a:pt x="1680624" y="597834"/>
                </a:lnTo>
                <a:lnTo>
                  <a:pt x="1703617" y="566091"/>
                </a:lnTo>
                <a:lnTo>
                  <a:pt x="1734274" y="500867"/>
                </a:lnTo>
                <a:lnTo>
                  <a:pt x="1744494" y="434377"/>
                </a:lnTo>
                <a:lnTo>
                  <a:pt x="1741939" y="401054"/>
                </a:lnTo>
                <a:lnTo>
                  <a:pt x="1721500" y="335038"/>
                </a:lnTo>
                <a:lnTo>
                  <a:pt x="1680624" y="270920"/>
                </a:lnTo>
                <a:lnTo>
                  <a:pt x="1652521" y="239968"/>
                </a:lnTo>
                <a:lnTo>
                  <a:pt x="1619309" y="209964"/>
                </a:lnTo>
                <a:lnTo>
                  <a:pt x="1580987" y="181067"/>
                </a:lnTo>
                <a:lnTo>
                  <a:pt x="1537555" y="153435"/>
                </a:lnTo>
                <a:lnTo>
                  <a:pt x="1489014" y="127225"/>
                </a:lnTo>
                <a:lnTo>
                  <a:pt x="1448796" y="108405"/>
                </a:lnTo>
                <a:lnTo>
                  <a:pt x="1406843" y="91090"/>
                </a:lnTo>
                <a:lnTo>
                  <a:pt x="1363301" y="75281"/>
                </a:lnTo>
                <a:lnTo>
                  <a:pt x="1318314" y="60978"/>
                </a:lnTo>
                <a:lnTo>
                  <a:pt x="1272027" y="48180"/>
                </a:lnTo>
                <a:lnTo>
                  <a:pt x="1224583" y="36888"/>
                </a:lnTo>
                <a:lnTo>
                  <a:pt x="1176128" y="27101"/>
                </a:lnTo>
                <a:lnTo>
                  <a:pt x="1126806" y="18820"/>
                </a:lnTo>
                <a:lnTo>
                  <a:pt x="1076761" y="12045"/>
                </a:lnTo>
                <a:lnTo>
                  <a:pt x="1026138" y="6775"/>
                </a:lnTo>
                <a:lnTo>
                  <a:pt x="975082" y="3011"/>
                </a:lnTo>
                <a:lnTo>
                  <a:pt x="923736" y="752"/>
                </a:lnTo>
                <a:lnTo>
                  <a:pt x="872247" y="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4753856" y="4688274"/>
            <a:ext cx="8820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0" dirty="0">
                <a:solidFill>
                  <a:srgbClr val="FFFFFF"/>
                </a:solidFill>
                <a:latin typeface="Microsoft JhengHei UI"/>
                <a:cs typeface="Microsoft JhengHei UI"/>
              </a:rPr>
              <a:t>客户</a:t>
            </a:r>
            <a:r>
              <a:rPr sz="2600" spc="1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6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949896" y="4491949"/>
            <a:ext cx="1744980" cy="869315"/>
          </a:xfrm>
          <a:custGeom>
            <a:avLst/>
            <a:gdLst/>
            <a:ahLst/>
            <a:cxnLst/>
            <a:rect l="l" t="t" r="r" b="b"/>
            <a:pathLst>
              <a:path w="1744979" h="869314">
                <a:moveTo>
                  <a:pt x="872245" y="0"/>
                </a:moveTo>
                <a:lnTo>
                  <a:pt x="820756" y="752"/>
                </a:lnTo>
                <a:lnTo>
                  <a:pt x="769410" y="3011"/>
                </a:lnTo>
                <a:lnTo>
                  <a:pt x="718354" y="6775"/>
                </a:lnTo>
                <a:lnTo>
                  <a:pt x="667731" y="12045"/>
                </a:lnTo>
                <a:lnTo>
                  <a:pt x="617686" y="18820"/>
                </a:lnTo>
                <a:lnTo>
                  <a:pt x="568364" y="27101"/>
                </a:lnTo>
                <a:lnTo>
                  <a:pt x="519908" y="36888"/>
                </a:lnTo>
                <a:lnTo>
                  <a:pt x="472464" y="48180"/>
                </a:lnTo>
                <a:lnTo>
                  <a:pt x="426176" y="60978"/>
                </a:lnTo>
                <a:lnTo>
                  <a:pt x="381189" y="75281"/>
                </a:lnTo>
                <a:lnTo>
                  <a:pt x="337647" y="91090"/>
                </a:lnTo>
                <a:lnTo>
                  <a:pt x="295694" y="108405"/>
                </a:lnTo>
                <a:lnTo>
                  <a:pt x="255475" y="127225"/>
                </a:lnTo>
                <a:lnTo>
                  <a:pt x="206934" y="153435"/>
                </a:lnTo>
                <a:lnTo>
                  <a:pt x="163504" y="181067"/>
                </a:lnTo>
                <a:lnTo>
                  <a:pt x="125182" y="209964"/>
                </a:lnTo>
                <a:lnTo>
                  <a:pt x="91971" y="239968"/>
                </a:lnTo>
                <a:lnTo>
                  <a:pt x="63868" y="270920"/>
                </a:lnTo>
                <a:lnTo>
                  <a:pt x="40876" y="302663"/>
                </a:lnTo>
                <a:lnTo>
                  <a:pt x="10219" y="367888"/>
                </a:lnTo>
                <a:lnTo>
                  <a:pt x="0" y="434377"/>
                </a:lnTo>
                <a:lnTo>
                  <a:pt x="2554" y="467701"/>
                </a:lnTo>
                <a:lnTo>
                  <a:pt x="22992" y="533716"/>
                </a:lnTo>
                <a:lnTo>
                  <a:pt x="63868" y="597834"/>
                </a:lnTo>
                <a:lnTo>
                  <a:pt x="91971" y="628787"/>
                </a:lnTo>
                <a:lnTo>
                  <a:pt x="125182" y="658790"/>
                </a:lnTo>
                <a:lnTo>
                  <a:pt x="163504" y="687687"/>
                </a:lnTo>
                <a:lnTo>
                  <a:pt x="206934" y="715320"/>
                </a:lnTo>
                <a:lnTo>
                  <a:pt x="255475" y="741529"/>
                </a:lnTo>
                <a:lnTo>
                  <a:pt x="295694" y="760350"/>
                </a:lnTo>
                <a:lnTo>
                  <a:pt x="337647" y="777664"/>
                </a:lnTo>
                <a:lnTo>
                  <a:pt x="381189" y="793474"/>
                </a:lnTo>
                <a:lnTo>
                  <a:pt x="426176" y="807777"/>
                </a:lnTo>
                <a:lnTo>
                  <a:pt x="472464" y="820575"/>
                </a:lnTo>
                <a:lnTo>
                  <a:pt x="519908" y="831867"/>
                </a:lnTo>
                <a:lnTo>
                  <a:pt x="568364" y="841654"/>
                </a:lnTo>
                <a:lnTo>
                  <a:pt x="617686" y="849935"/>
                </a:lnTo>
                <a:lnTo>
                  <a:pt x="667731" y="856710"/>
                </a:lnTo>
                <a:lnTo>
                  <a:pt x="718354" y="861980"/>
                </a:lnTo>
                <a:lnTo>
                  <a:pt x="769410" y="865744"/>
                </a:lnTo>
                <a:lnTo>
                  <a:pt x="820756" y="868002"/>
                </a:lnTo>
                <a:lnTo>
                  <a:pt x="872245" y="868755"/>
                </a:lnTo>
                <a:lnTo>
                  <a:pt x="923735" y="868002"/>
                </a:lnTo>
                <a:lnTo>
                  <a:pt x="975081" y="865744"/>
                </a:lnTo>
                <a:lnTo>
                  <a:pt x="1026137" y="861980"/>
                </a:lnTo>
                <a:lnTo>
                  <a:pt x="1076760" y="856710"/>
                </a:lnTo>
                <a:lnTo>
                  <a:pt x="1126805" y="849935"/>
                </a:lnTo>
                <a:lnTo>
                  <a:pt x="1176127" y="841654"/>
                </a:lnTo>
                <a:lnTo>
                  <a:pt x="1224583" y="831867"/>
                </a:lnTo>
                <a:lnTo>
                  <a:pt x="1272027" y="820575"/>
                </a:lnTo>
                <a:lnTo>
                  <a:pt x="1318315" y="807777"/>
                </a:lnTo>
                <a:lnTo>
                  <a:pt x="1363302" y="793474"/>
                </a:lnTo>
                <a:lnTo>
                  <a:pt x="1406844" y="777664"/>
                </a:lnTo>
                <a:lnTo>
                  <a:pt x="1448797" y="760350"/>
                </a:lnTo>
                <a:lnTo>
                  <a:pt x="1489016" y="741529"/>
                </a:lnTo>
                <a:lnTo>
                  <a:pt x="1537556" y="715320"/>
                </a:lnTo>
                <a:lnTo>
                  <a:pt x="1580987" y="687687"/>
                </a:lnTo>
                <a:lnTo>
                  <a:pt x="1619309" y="658790"/>
                </a:lnTo>
                <a:lnTo>
                  <a:pt x="1652520" y="628787"/>
                </a:lnTo>
                <a:lnTo>
                  <a:pt x="1680623" y="597834"/>
                </a:lnTo>
                <a:lnTo>
                  <a:pt x="1703615" y="566091"/>
                </a:lnTo>
                <a:lnTo>
                  <a:pt x="1734272" y="500867"/>
                </a:lnTo>
                <a:lnTo>
                  <a:pt x="1744491" y="434377"/>
                </a:lnTo>
                <a:lnTo>
                  <a:pt x="1741937" y="401054"/>
                </a:lnTo>
                <a:lnTo>
                  <a:pt x="1721499" y="335038"/>
                </a:lnTo>
                <a:lnTo>
                  <a:pt x="1680623" y="270920"/>
                </a:lnTo>
                <a:lnTo>
                  <a:pt x="1652520" y="239968"/>
                </a:lnTo>
                <a:lnTo>
                  <a:pt x="1619309" y="209964"/>
                </a:lnTo>
                <a:lnTo>
                  <a:pt x="1580987" y="181067"/>
                </a:lnTo>
                <a:lnTo>
                  <a:pt x="1537556" y="153435"/>
                </a:lnTo>
                <a:lnTo>
                  <a:pt x="1489016" y="127225"/>
                </a:lnTo>
                <a:lnTo>
                  <a:pt x="1448797" y="108405"/>
                </a:lnTo>
                <a:lnTo>
                  <a:pt x="1406844" y="91090"/>
                </a:lnTo>
                <a:lnTo>
                  <a:pt x="1363302" y="75281"/>
                </a:lnTo>
                <a:lnTo>
                  <a:pt x="1318315" y="60978"/>
                </a:lnTo>
                <a:lnTo>
                  <a:pt x="1272027" y="48180"/>
                </a:lnTo>
                <a:lnTo>
                  <a:pt x="1224583" y="36888"/>
                </a:lnTo>
                <a:lnTo>
                  <a:pt x="1176127" y="27101"/>
                </a:lnTo>
                <a:lnTo>
                  <a:pt x="1126805" y="18820"/>
                </a:lnTo>
                <a:lnTo>
                  <a:pt x="1076760" y="12045"/>
                </a:lnTo>
                <a:lnTo>
                  <a:pt x="1026137" y="6775"/>
                </a:lnTo>
                <a:lnTo>
                  <a:pt x="975081" y="3011"/>
                </a:lnTo>
                <a:lnTo>
                  <a:pt x="923735" y="752"/>
                </a:lnTo>
                <a:lnTo>
                  <a:pt x="872245" y="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381199" y="4680465"/>
            <a:ext cx="8820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0" dirty="0">
                <a:solidFill>
                  <a:srgbClr val="FFFFFF"/>
                </a:solidFill>
                <a:latin typeface="Microsoft JhengHei UI"/>
                <a:cs typeface="Microsoft JhengHei UI"/>
              </a:rPr>
              <a:t>客户</a:t>
            </a:r>
            <a:r>
              <a:rPr sz="2600" spc="1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6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386390" y="4761455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08468" y="0"/>
                </a:lnTo>
                <a:lnTo>
                  <a:pt x="1429409" y="0"/>
                </a:lnTo>
              </a:path>
            </a:pathLst>
          </a:custGeom>
          <a:ln w="41883">
            <a:solidFill>
              <a:srgbClr val="4B6531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94858" y="467349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995896" y="4761455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19">
                <a:moveTo>
                  <a:pt x="0" y="0"/>
                </a:moveTo>
                <a:lnTo>
                  <a:pt x="1408468" y="0"/>
                </a:lnTo>
                <a:lnTo>
                  <a:pt x="1429409" y="0"/>
                </a:lnTo>
              </a:path>
            </a:pathLst>
          </a:custGeom>
          <a:ln w="41883">
            <a:solidFill>
              <a:srgbClr val="4B6531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404366" y="467349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28314" y="8856850"/>
            <a:ext cx="3310042" cy="1311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300498" y="9351698"/>
            <a:ext cx="13658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0" dirty="0">
                <a:solidFill>
                  <a:srgbClr val="FFFFFF"/>
                </a:solidFill>
                <a:latin typeface="Microsoft JhengHei UI"/>
                <a:cs typeface="Microsoft JhengHei UI"/>
              </a:rPr>
              <a:t>互联⽹络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541358" y="5065764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20941" y="0"/>
                </a:lnTo>
                <a:lnTo>
                  <a:pt x="1429409" y="0"/>
                </a:lnTo>
              </a:path>
            </a:pathLst>
          </a:custGeom>
          <a:ln w="41883">
            <a:solidFill>
              <a:srgbClr val="4B6531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86390" y="497780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176006" y="5065764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19">
                <a:moveTo>
                  <a:pt x="0" y="0"/>
                </a:moveTo>
                <a:lnTo>
                  <a:pt x="20941" y="0"/>
                </a:lnTo>
                <a:lnTo>
                  <a:pt x="1429409" y="0"/>
                </a:lnTo>
              </a:path>
            </a:pathLst>
          </a:custGeom>
          <a:ln w="41883">
            <a:solidFill>
              <a:srgbClr val="4B6531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021036" y="497780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411975" y="4123406"/>
            <a:ext cx="153352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建⽴连接请求</a:t>
            </a:r>
            <a:endParaRPr sz="1950">
              <a:latin typeface="Microsoft JhengHei UI"/>
              <a:cs typeface="Microsoft JhengHei U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411975" y="5327886"/>
            <a:ext cx="153352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接受连接请求</a:t>
            </a:r>
            <a:endParaRPr sz="1950">
              <a:latin typeface="Microsoft JhengHei UI"/>
              <a:cs typeface="Microsoft JhengHei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2046618" y="4128315"/>
            <a:ext cx="153352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建⽴连接请求</a:t>
            </a:r>
            <a:endParaRPr sz="1950">
              <a:latin typeface="Microsoft JhengHei UI"/>
              <a:cs typeface="Microsoft JhengHei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2046618" y="5332793"/>
            <a:ext cx="153352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接受连接请求</a:t>
            </a:r>
            <a:endParaRPr sz="1950">
              <a:latin typeface="Microsoft JhengHei UI"/>
              <a:cs typeface="Microsoft JhengHei U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676165" y="5878566"/>
            <a:ext cx="0" cy="2472690"/>
          </a:xfrm>
          <a:custGeom>
            <a:avLst/>
            <a:gdLst/>
            <a:ahLst/>
            <a:cxnLst/>
            <a:rect l="l" t="t" r="r" b="b"/>
            <a:pathLst>
              <a:path h="2472690">
                <a:moveTo>
                  <a:pt x="0" y="0"/>
                </a:moveTo>
                <a:lnTo>
                  <a:pt x="0" y="2472339"/>
                </a:lnTo>
              </a:path>
            </a:pathLst>
          </a:custGeom>
          <a:ln w="20941">
            <a:solidFill>
              <a:srgbClr val="4B6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25904" y="834043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914577" y="6193892"/>
            <a:ext cx="528320" cy="14077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16300"/>
              </a:lnSpc>
              <a:spcBef>
                <a:spcPts val="90"/>
              </a:spcBef>
            </a:pPr>
            <a:r>
              <a:rPr sz="1950" spc="15" dirty="0">
                <a:latin typeface="Microsoft JhengHei UI"/>
                <a:cs typeface="Microsoft JhengHei UI"/>
              </a:rPr>
              <a:t>逐层 使⽤ 下层 服务</a:t>
            </a:r>
            <a:endParaRPr sz="1950">
              <a:latin typeface="Microsoft JhengHei UI"/>
              <a:cs typeface="Microsoft JhengHei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974856" y="2583525"/>
            <a:ext cx="2224405" cy="949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5580" marR="5080" indent="-183515">
              <a:lnSpc>
                <a:spcPct val="106300"/>
              </a:lnSpc>
              <a:spcBef>
                <a:spcPts val="90"/>
              </a:spcBef>
            </a:pPr>
            <a:r>
              <a:rPr sz="2850" spc="25" dirty="0">
                <a:latin typeface="Microsoft JhengHei UI"/>
                <a:cs typeface="Microsoft JhengHei UI"/>
              </a:rPr>
              <a:t>同时运⾏多个 </a:t>
            </a:r>
            <a:r>
              <a:rPr sz="2850" spc="30" dirty="0">
                <a:latin typeface="Microsoft JhengHei UI"/>
                <a:cs typeface="Microsoft JhengHei UI"/>
              </a:rPr>
              <a:t>服务器进程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09999" y="2583525"/>
            <a:ext cx="2224405" cy="949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79095" marR="5080" indent="-367030">
              <a:lnSpc>
                <a:spcPct val="106300"/>
              </a:lnSpc>
              <a:spcBef>
                <a:spcPts val="90"/>
              </a:spcBef>
            </a:pPr>
            <a:r>
              <a:rPr sz="2850" spc="25" dirty="0">
                <a:latin typeface="Microsoft JhengHei UI"/>
                <a:cs typeface="Microsoft JhengHei UI"/>
              </a:rPr>
              <a:t>同时运⾏多个 </a:t>
            </a:r>
            <a:r>
              <a:rPr sz="2850" spc="30" dirty="0">
                <a:latin typeface="Microsoft JhengHei UI"/>
                <a:cs typeface="Microsoft JhengHei UI"/>
              </a:rPr>
              <a:t>客户进程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4082650" y="2583525"/>
            <a:ext cx="2224405" cy="949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79095" marR="5080" indent="-367030">
              <a:lnSpc>
                <a:spcPct val="106300"/>
              </a:lnSpc>
              <a:spcBef>
                <a:spcPts val="90"/>
              </a:spcBef>
            </a:pPr>
            <a:r>
              <a:rPr sz="2850" spc="25" dirty="0">
                <a:latin typeface="Microsoft JhengHei UI"/>
                <a:cs typeface="Microsoft JhengHei UI"/>
              </a:rPr>
              <a:t>同时运⾏多个 </a:t>
            </a:r>
            <a:r>
              <a:rPr sz="2850" spc="30" dirty="0">
                <a:latin typeface="Microsoft JhengHei UI"/>
                <a:cs typeface="Microsoft JhengHei UI"/>
              </a:rPr>
              <a:t>客户进程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649681" y="4263788"/>
            <a:ext cx="607695" cy="261620"/>
          </a:xfrm>
          <a:custGeom>
            <a:avLst/>
            <a:gdLst/>
            <a:ahLst/>
            <a:cxnLst/>
            <a:rect l="l" t="t" r="r" b="b"/>
            <a:pathLst>
              <a:path w="607695" h="261620">
                <a:moveTo>
                  <a:pt x="329791" y="0"/>
                </a:moveTo>
                <a:lnTo>
                  <a:pt x="277706" y="0"/>
                </a:lnTo>
                <a:lnTo>
                  <a:pt x="226231" y="3792"/>
                </a:lnTo>
                <a:lnTo>
                  <a:pt x="176587" y="11377"/>
                </a:lnTo>
                <a:lnTo>
                  <a:pt x="129995" y="22754"/>
                </a:lnTo>
                <a:lnTo>
                  <a:pt x="87674" y="37924"/>
                </a:lnTo>
                <a:lnTo>
                  <a:pt x="43837" y="61629"/>
                </a:lnTo>
                <a:lnTo>
                  <a:pt x="14612" y="88116"/>
                </a:lnTo>
                <a:lnTo>
                  <a:pt x="0" y="116272"/>
                </a:lnTo>
                <a:lnTo>
                  <a:pt x="0" y="144985"/>
                </a:lnTo>
                <a:lnTo>
                  <a:pt x="43837" y="199629"/>
                </a:lnTo>
                <a:lnTo>
                  <a:pt x="87674" y="223333"/>
                </a:lnTo>
                <a:lnTo>
                  <a:pt x="129995" y="238503"/>
                </a:lnTo>
                <a:lnTo>
                  <a:pt x="176587" y="249881"/>
                </a:lnTo>
                <a:lnTo>
                  <a:pt x="226231" y="257466"/>
                </a:lnTo>
                <a:lnTo>
                  <a:pt x="277706" y="261258"/>
                </a:lnTo>
                <a:lnTo>
                  <a:pt x="329791" y="261258"/>
                </a:lnTo>
                <a:lnTo>
                  <a:pt x="381266" y="257466"/>
                </a:lnTo>
                <a:lnTo>
                  <a:pt x="430909" y="249881"/>
                </a:lnTo>
                <a:lnTo>
                  <a:pt x="477502" y="238503"/>
                </a:lnTo>
                <a:lnTo>
                  <a:pt x="519823" y="223333"/>
                </a:lnTo>
                <a:lnTo>
                  <a:pt x="563660" y="199629"/>
                </a:lnTo>
                <a:lnTo>
                  <a:pt x="592885" y="173142"/>
                </a:lnTo>
                <a:lnTo>
                  <a:pt x="607497" y="144985"/>
                </a:lnTo>
                <a:lnTo>
                  <a:pt x="607497" y="116272"/>
                </a:lnTo>
                <a:lnTo>
                  <a:pt x="563660" y="61629"/>
                </a:lnTo>
                <a:lnTo>
                  <a:pt x="519823" y="37924"/>
                </a:lnTo>
                <a:lnTo>
                  <a:pt x="477502" y="22754"/>
                </a:lnTo>
                <a:lnTo>
                  <a:pt x="430909" y="11377"/>
                </a:lnTo>
                <a:lnTo>
                  <a:pt x="381266" y="3792"/>
                </a:lnTo>
                <a:lnTo>
                  <a:pt x="329791" y="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5856213" y="4263788"/>
            <a:ext cx="607695" cy="261620"/>
          </a:xfrm>
          <a:custGeom>
            <a:avLst/>
            <a:gdLst/>
            <a:ahLst/>
            <a:cxnLst/>
            <a:rect l="l" t="t" r="r" b="b"/>
            <a:pathLst>
              <a:path w="607694" h="261620">
                <a:moveTo>
                  <a:pt x="329788" y="0"/>
                </a:moveTo>
                <a:lnTo>
                  <a:pt x="277702" y="0"/>
                </a:lnTo>
                <a:lnTo>
                  <a:pt x="226227" y="3792"/>
                </a:lnTo>
                <a:lnTo>
                  <a:pt x="176583" y="11377"/>
                </a:lnTo>
                <a:lnTo>
                  <a:pt x="129989" y="22754"/>
                </a:lnTo>
                <a:lnTo>
                  <a:pt x="87668" y="37924"/>
                </a:lnTo>
                <a:lnTo>
                  <a:pt x="43834" y="61629"/>
                </a:lnTo>
                <a:lnTo>
                  <a:pt x="14611" y="88116"/>
                </a:lnTo>
                <a:lnTo>
                  <a:pt x="0" y="116272"/>
                </a:lnTo>
                <a:lnTo>
                  <a:pt x="0" y="144985"/>
                </a:lnTo>
                <a:lnTo>
                  <a:pt x="43834" y="199629"/>
                </a:lnTo>
                <a:lnTo>
                  <a:pt x="87668" y="223333"/>
                </a:lnTo>
                <a:lnTo>
                  <a:pt x="129989" y="238503"/>
                </a:lnTo>
                <a:lnTo>
                  <a:pt x="176583" y="249881"/>
                </a:lnTo>
                <a:lnTo>
                  <a:pt x="226227" y="257466"/>
                </a:lnTo>
                <a:lnTo>
                  <a:pt x="277702" y="261258"/>
                </a:lnTo>
                <a:lnTo>
                  <a:pt x="329788" y="261258"/>
                </a:lnTo>
                <a:lnTo>
                  <a:pt x="381263" y="257466"/>
                </a:lnTo>
                <a:lnTo>
                  <a:pt x="430907" y="249881"/>
                </a:lnTo>
                <a:lnTo>
                  <a:pt x="477501" y="238503"/>
                </a:lnTo>
                <a:lnTo>
                  <a:pt x="519822" y="223333"/>
                </a:lnTo>
                <a:lnTo>
                  <a:pt x="563660" y="199629"/>
                </a:lnTo>
                <a:lnTo>
                  <a:pt x="592885" y="173142"/>
                </a:lnTo>
                <a:lnTo>
                  <a:pt x="607498" y="144985"/>
                </a:lnTo>
                <a:lnTo>
                  <a:pt x="607498" y="116272"/>
                </a:lnTo>
                <a:lnTo>
                  <a:pt x="563660" y="61629"/>
                </a:lnTo>
                <a:lnTo>
                  <a:pt x="519822" y="37924"/>
                </a:lnTo>
                <a:lnTo>
                  <a:pt x="477501" y="22754"/>
                </a:lnTo>
                <a:lnTo>
                  <a:pt x="430907" y="11377"/>
                </a:lnTo>
                <a:lnTo>
                  <a:pt x="381263" y="3792"/>
                </a:lnTo>
                <a:lnTo>
                  <a:pt x="329788" y="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115416" y="4394418"/>
            <a:ext cx="858519" cy="0"/>
          </a:xfrm>
          <a:custGeom>
            <a:avLst/>
            <a:gdLst/>
            <a:ahLst/>
            <a:cxnLst/>
            <a:rect l="l" t="t" r="r" b="b"/>
            <a:pathLst>
              <a:path w="858520">
                <a:moveTo>
                  <a:pt x="0" y="0"/>
                </a:moveTo>
                <a:lnTo>
                  <a:pt x="20941" y="0"/>
                </a:lnTo>
                <a:lnTo>
                  <a:pt x="858119" y="0"/>
                </a:lnTo>
              </a:path>
            </a:pathLst>
          </a:custGeom>
          <a:ln w="41883">
            <a:solidFill>
              <a:srgbClr val="4B6531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960447" y="430646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6130567" y="4394418"/>
            <a:ext cx="858519" cy="0"/>
          </a:xfrm>
          <a:custGeom>
            <a:avLst/>
            <a:gdLst/>
            <a:ahLst/>
            <a:cxnLst/>
            <a:rect l="l" t="t" r="r" b="b"/>
            <a:pathLst>
              <a:path w="858519">
                <a:moveTo>
                  <a:pt x="858119" y="0"/>
                </a:moveTo>
                <a:lnTo>
                  <a:pt x="837177" y="0"/>
                </a:lnTo>
                <a:lnTo>
                  <a:pt x="0" y="0"/>
                </a:lnTo>
              </a:path>
            </a:pathLst>
          </a:custGeom>
          <a:ln w="41883">
            <a:solidFill>
              <a:srgbClr val="4B6531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967745" y="430646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>
            <a:spLocks noGrp="1"/>
          </p:cNvSpPr>
          <p:nvPr>
            <p:ph type="title"/>
          </p:nvPr>
        </p:nvSpPr>
        <p:spPr>
          <a:xfrm>
            <a:off x="3250363" y="644064"/>
            <a:ext cx="1360360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客户进程和服务器进程使</a:t>
            </a:r>
            <a:r>
              <a:rPr spc="10" dirty="0"/>
              <a:t>⽤</a:t>
            </a:r>
            <a:r>
              <a:rPr spc="340" dirty="0"/>
              <a:t> </a:t>
            </a:r>
            <a:r>
              <a:rPr spc="-40" dirty="0">
                <a:latin typeface="Lucida Sans"/>
                <a:cs typeface="Lucida Sans"/>
              </a:rPr>
              <a:t>TCP/IP</a:t>
            </a:r>
            <a:r>
              <a:rPr spc="35" dirty="0">
                <a:latin typeface="Lucida Sans"/>
                <a:cs typeface="Lucida Sans"/>
              </a:rPr>
              <a:t> </a:t>
            </a:r>
            <a:r>
              <a:rPr spc="100" dirty="0"/>
              <a:t>协议栈进⾏通信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549325" cy="4290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753975" cy="3495040"/>
          </a:xfrm>
          <a:custGeom>
            <a:avLst/>
            <a:gdLst/>
            <a:ahLst/>
            <a:cxnLst/>
            <a:rect l="l" t="t" r="r" b="b"/>
            <a:pathLst>
              <a:path w="12753975" h="3495040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3238593"/>
                </a:lnTo>
                <a:lnTo>
                  <a:pt x="196" y="3289591"/>
                </a:lnTo>
                <a:lnTo>
                  <a:pt x="1569" y="3330719"/>
                </a:lnTo>
                <a:lnTo>
                  <a:pt x="12558" y="3389003"/>
                </a:lnTo>
                <a:lnTo>
                  <a:pt x="48870" y="3446001"/>
                </a:lnTo>
                <a:lnTo>
                  <a:pt x="105869" y="3482313"/>
                </a:lnTo>
                <a:lnTo>
                  <a:pt x="164152" y="3493302"/>
                </a:lnTo>
                <a:lnTo>
                  <a:pt x="205280" y="3494676"/>
                </a:lnTo>
                <a:lnTo>
                  <a:pt x="256278" y="3494872"/>
                </a:lnTo>
                <a:lnTo>
                  <a:pt x="12497263" y="3494872"/>
                </a:lnTo>
                <a:lnTo>
                  <a:pt x="12548259" y="3494676"/>
                </a:lnTo>
                <a:lnTo>
                  <a:pt x="12589384" y="3493302"/>
                </a:lnTo>
                <a:lnTo>
                  <a:pt x="12647667" y="3482313"/>
                </a:lnTo>
                <a:lnTo>
                  <a:pt x="12704668" y="3446001"/>
                </a:lnTo>
                <a:lnTo>
                  <a:pt x="12740983" y="3389003"/>
                </a:lnTo>
                <a:lnTo>
                  <a:pt x="12751969" y="3330719"/>
                </a:lnTo>
                <a:lnTo>
                  <a:pt x="12753342" y="3289591"/>
                </a:lnTo>
                <a:lnTo>
                  <a:pt x="12753538" y="3238593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753975" cy="3495040"/>
          </a:xfrm>
          <a:custGeom>
            <a:avLst/>
            <a:gdLst/>
            <a:ahLst/>
            <a:cxnLst/>
            <a:rect l="l" t="t" r="r" b="b"/>
            <a:pathLst>
              <a:path w="12753975" h="3495040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3238593"/>
                </a:lnTo>
                <a:lnTo>
                  <a:pt x="12753342" y="3289591"/>
                </a:lnTo>
                <a:lnTo>
                  <a:pt x="12751969" y="3330719"/>
                </a:lnTo>
                <a:lnTo>
                  <a:pt x="12740983" y="3389003"/>
                </a:lnTo>
                <a:lnTo>
                  <a:pt x="12704668" y="3446001"/>
                </a:lnTo>
                <a:lnTo>
                  <a:pt x="12647667" y="3482313"/>
                </a:lnTo>
                <a:lnTo>
                  <a:pt x="12589384" y="3493302"/>
                </a:lnTo>
                <a:lnTo>
                  <a:pt x="12548259" y="3494676"/>
                </a:lnTo>
                <a:lnTo>
                  <a:pt x="12497263" y="3494872"/>
                </a:lnTo>
                <a:lnTo>
                  <a:pt x="256278" y="3494872"/>
                </a:lnTo>
                <a:lnTo>
                  <a:pt x="205280" y="3494676"/>
                </a:lnTo>
                <a:lnTo>
                  <a:pt x="164152" y="3493302"/>
                </a:lnTo>
                <a:lnTo>
                  <a:pt x="105869" y="3482313"/>
                </a:lnTo>
                <a:lnTo>
                  <a:pt x="48870" y="3446001"/>
                </a:lnTo>
                <a:lnTo>
                  <a:pt x="12558" y="3389003"/>
                </a:lnTo>
                <a:lnTo>
                  <a:pt x="1569" y="3330719"/>
                </a:lnTo>
                <a:lnTo>
                  <a:pt x="196" y="3289591"/>
                </a:lnTo>
                <a:lnTo>
                  <a:pt x="0" y="3238593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41953" y="2580623"/>
            <a:ext cx="1149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05442" y="2527545"/>
            <a:ext cx="3582035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50" spc="55" dirty="0">
                <a:latin typeface="Arial"/>
                <a:cs typeface="Arial"/>
              </a:rPr>
              <a:t>TCP/IP</a:t>
            </a:r>
            <a:r>
              <a:rPr sz="2650" spc="65" dirty="0">
                <a:latin typeface="Microsoft JhengHei UI"/>
                <a:cs typeface="Microsoft JhengHei UI"/>
              </a:rPr>
              <a:t>四层体系结构：</a:t>
            </a:r>
            <a:endParaRPr sz="26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56080" y="3722577"/>
            <a:ext cx="1149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56080" y="4288005"/>
            <a:ext cx="1149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56080" y="4853433"/>
            <a:ext cx="1149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56080" y="2945753"/>
            <a:ext cx="3503295" cy="2287270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375920" indent="-363220">
              <a:lnSpc>
                <a:spcPct val="100000"/>
              </a:lnSpc>
              <a:spcBef>
                <a:spcPts val="1365"/>
              </a:spcBef>
              <a:buSzPct val="75471"/>
              <a:buFont typeface="Arial"/>
              <a:buChar char="•"/>
              <a:tabLst>
                <a:tab pos="375920" algn="l"/>
                <a:tab pos="376555" algn="l"/>
              </a:tabLst>
            </a:pPr>
            <a:r>
              <a:rPr sz="2650" spc="65" dirty="0">
                <a:latin typeface="Microsoft JhengHei UI"/>
                <a:cs typeface="Microsoft JhengHei UI"/>
              </a:rPr>
              <a:t>发展史；</a:t>
            </a:r>
            <a:endParaRPr sz="2650">
              <a:latin typeface="Microsoft JhengHei UI"/>
              <a:cs typeface="Microsoft JhengHei UI"/>
            </a:endParaRPr>
          </a:p>
          <a:p>
            <a:pPr marL="375920" marR="5080">
              <a:lnSpc>
                <a:spcPct val="140000"/>
              </a:lnSpc>
            </a:pPr>
            <a:r>
              <a:rPr sz="2650" spc="60" dirty="0">
                <a:latin typeface="Microsoft JhengHei UI"/>
                <a:cs typeface="Microsoft JhengHei UI"/>
              </a:rPr>
              <a:t>四层体系结构简介； </a:t>
            </a:r>
            <a:r>
              <a:rPr sz="2650" spc="65" dirty="0">
                <a:latin typeface="Microsoft JhengHei UI"/>
                <a:cs typeface="Microsoft JhengHei UI"/>
              </a:rPr>
              <a:t>沙漏计时器；</a:t>
            </a:r>
            <a:endParaRPr sz="2650">
              <a:latin typeface="Microsoft JhengHei UI"/>
              <a:cs typeface="Microsoft JhengHei UI"/>
            </a:endParaRPr>
          </a:p>
          <a:p>
            <a:pPr marL="375920">
              <a:lnSpc>
                <a:spcPct val="100000"/>
              </a:lnSpc>
              <a:spcBef>
                <a:spcPts val="1275"/>
              </a:spcBef>
            </a:pPr>
            <a:r>
              <a:rPr sz="2650" spc="65" dirty="0">
                <a:latin typeface="Microsoft JhengHei UI"/>
                <a:cs typeface="Microsoft JhengHei UI"/>
              </a:rPr>
              <a:t>分析了⼀个例⼦。</a:t>
            </a:r>
            <a:endParaRPr sz="26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447116" y="715916"/>
            <a:ext cx="122174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⼩结</a:t>
            </a:r>
          </a:p>
        </p:txBody>
      </p:sp>
      <p:sp>
        <p:nvSpPr>
          <p:cNvPr id="13" name="object 1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69077" y="2690343"/>
            <a:ext cx="4121150" cy="58731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五层体系结构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sz="3600" spc="5" dirty="0">
                <a:latin typeface="Arial"/>
                <a:cs typeface="Arial"/>
              </a:rPr>
              <a:t>T</a:t>
            </a:r>
            <a:r>
              <a:rPr sz="3600" spc="10" dirty="0">
                <a:latin typeface="Arial"/>
                <a:cs typeface="Arial"/>
              </a:rPr>
              <a:t>CP</a:t>
            </a:r>
            <a:r>
              <a:rPr sz="3600" dirty="0">
                <a:latin typeface="Arial"/>
                <a:cs typeface="Arial"/>
              </a:rPr>
              <a:t>/I</a:t>
            </a:r>
            <a:r>
              <a:rPr sz="3600" spc="10" dirty="0">
                <a:latin typeface="Arial"/>
                <a:cs typeface="Arial"/>
              </a:rPr>
              <a:t>P</a:t>
            </a:r>
            <a:r>
              <a:rPr sz="3600" spc="25" dirty="0">
                <a:latin typeface="Microsoft JhengHei UI"/>
                <a:cs typeface="Microsoft JhengHei UI"/>
              </a:rPr>
              <a:t>的发展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协议封装的概念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⼏个概念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协议的复杂性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四层体系结构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042979" y="2426628"/>
          <a:ext cx="12145010" cy="7605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7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8225">
                <a:tc>
                  <a:txBody>
                    <a:bodyPr/>
                    <a:lstStyle/>
                    <a:p>
                      <a:pPr marL="1309370">
                        <a:lnSpc>
                          <a:spcPct val="100000"/>
                        </a:lnSpc>
                        <a:spcBef>
                          <a:spcPts val="1930"/>
                        </a:spcBef>
                      </a:pPr>
                      <a:r>
                        <a:rPr sz="3300" spc="-5" dirty="0">
                          <a:latin typeface="Microsoft JhengHei UI"/>
                          <a:cs typeface="Microsoft JhengHei UI"/>
                        </a:rPr>
                        <a:t>互联⽹（</a:t>
                      </a:r>
                      <a:r>
                        <a:rPr sz="3300" spc="-5" dirty="0">
                          <a:latin typeface="Arial"/>
                          <a:cs typeface="Arial"/>
                        </a:rPr>
                        <a:t>Internet</a:t>
                      </a:r>
                      <a:r>
                        <a:rPr sz="3300" spc="-5" dirty="0">
                          <a:latin typeface="Microsoft JhengHei UI"/>
                          <a:cs typeface="Microsoft JhengHei UI"/>
                        </a:rPr>
                        <a:t>）</a:t>
                      </a:r>
                      <a:endParaRPr sz="3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45110" marB="0">
                    <a:lnL w="6350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8095">
                        <a:lnSpc>
                          <a:spcPct val="100000"/>
                        </a:lnSpc>
                        <a:spcBef>
                          <a:spcPts val="1930"/>
                        </a:spcBef>
                      </a:pPr>
                      <a:r>
                        <a:rPr sz="3300" spc="-5" dirty="0">
                          <a:latin typeface="Microsoft JhengHei UI"/>
                          <a:cs typeface="Microsoft JhengHei UI"/>
                        </a:rPr>
                        <a:t>互连⽹（</a:t>
                      </a:r>
                      <a:r>
                        <a:rPr sz="3300" spc="-5" dirty="0">
                          <a:latin typeface="Arial"/>
                          <a:cs typeface="Arial"/>
                        </a:rPr>
                        <a:t>internet</a:t>
                      </a:r>
                      <a:r>
                        <a:rPr sz="3300" spc="-5" dirty="0">
                          <a:latin typeface="Microsoft JhengHei UI"/>
                          <a:cs typeface="Microsoft JhengHei UI"/>
                        </a:rPr>
                        <a:t>）</a:t>
                      </a:r>
                      <a:endParaRPr sz="3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45110" marB="0">
                    <a:lnL w="9525">
                      <a:solidFill>
                        <a:srgbClr val="40404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4565">
                <a:tc gridSpan="2"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965"/>
                        </a:spcBef>
                      </a:pPr>
                      <a:r>
                        <a:rPr sz="2850" spc="30" dirty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相似之处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49555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ADABA9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74A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758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965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⽹络的⽹络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49555" marB="0">
                    <a:lnL w="6350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965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⽹络的⽹络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49555" marB="0">
                    <a:lnL w="9525">
                      <a:solidFill>
                        <a:srgbClr val="40404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2025">
                <a:tc gridSpan="2"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965"/>
                        </a:spcBef>
                      </a:pPr>
                      <a:r>
                        <a:rPr sz="2850" spc="30" dirty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不同之处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49555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ADABA9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8475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800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特指遵循</a:t>
                      </a:r>
                      <a:r>
                        <a:rPr sz="2800" spc="-5" dirty="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TCP/IP</a:t>
                      </a:r>
                      <a:r>
                        <a:rPr sz="2800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标准</a:t>
                      </a:r>
                      <a:r>
                        <a:rPr sz="2800" dirty="0">
                          <a:latin typeface="Microsoft JhengHei UI"/>
                          <a:cs typeface="Microsoft JhengHei UI"/>
                        </a:rPr>
                        <a:t>、⽤路由器将各</a:t>
                      </a:r>
                      <a:endParaRPr sz="2800">
                        <a:latin typeface="Microsoft JhengHei UI"/>
                        <a:cs typeface="Microsoft JhengHei UI"/>
                      </a:endParaRPr>
                    </a:p>
                    <a:p>
                      <a:pPr marL="106680" marR="316230">
                        <a:lnSpc>
                          <a:spcPct val="129600"/>
                        </a:lnSpc>
                        <a:spcBef>
                          <a:spcPts val="90"/>
                        </a:spcBef>
                      </a:pPr>
                      <a:r>
                        <a:rPr sz="2800" dirty="0">
                          <a:latin typeface="Microsoft JhengHei UI"/>
                          <a:cs typeface="Microsoft JhengHei UI"/>
                        </a:rPr>
                        <a:t>种计算机⽹络互连起来⽽形成的、⼀ 个覆盖全球的、特定的互连⽹</a:t>
                      </a:r>
                      <a:endParaRPr sz="28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02235" marB="0">
                    <a:lnL w="6350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 marR="403860">
                        <a:lnSpc>
                          <a:spcPct val="129900"/>
                        </a:lnSpc>
                        <a:spcBef>
                          <a:spcPts val="1930"/>
                        </a:spcBef>
                      </a:pPr>
                      <a:r>
                        <a:rPr sz="2850" dirty="0">
                          <a:latin typeface="Microsoft JhengHei UI"/>
                          <a:cs typeface="Microsoft JhengHei UI"/>
                        </a:rPr>
                        <a:t>泛指由多个不同类型计算机⽹络互 </a:t>
                      </a: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连⽽成的⽹络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45110" marB="0">
                    <a:lnL w="9525">
                      <a:solidFill>
                        <a:srgbClr val="40404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6944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965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使⽤</a:t>
                      </a:r>
                      <a:r>
                        <a:rPr sz="2850" spc="10" dirty="0">
                          <a:latin typeface="Arial"/>
                          <a:cs typeface="Arial"/>
                        </a:rPr>
                        <a:t>TCP/IP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T="249555" marB="0">
                    <a:lnL w="9525">
                      <a:solidFill>
                        <a:srgbClr val="40404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965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除</a:t>
                      </a:r>
                      <a:r>
                        <a:rPr sz="2850" spc="10" dirty="0">
                          <a:latin typeface="Arial"/>
                          <a:cs typeface="Arial"/>
                        </a:rPr>
                        <a:t>TCP/IP</a:t>
                      </a: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外，还可以使⽤其他协议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49555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7580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965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是⼀个专⽤名词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49555" marB="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965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是⼀个通⽤名词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49555" marB="0">
                    <a:lnL w="9525">
                      <a:solidFill>
                        <a:srgbClr val="40404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50768" y="706985"/>
            <a:ext cx="720280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互连⽹络与互联⽹络的区别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69077" y="2760119"/>
            <a:ext cx="3754754" cy="4787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12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615440" lvl="2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⾥程碑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8952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8157209"/>
          </a:xfrm>
          <a:custGeom>
            <a:avLst/>
            <a:gdLst/>
            <a:ahLst/>
            <a:cxnLst/>
            <a:rect l="l" t="t" r="r" b="b"/>
            <a:pathLst>
              <a:path w="12963525" h="815720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7898664"/>
                </a:lnTo>
                <a:lnTo>
                  <a:pt x="197" y="7950034"/>
                </a:lnTo>
                <a:lnTo>
                  <a:pt x="1581" y="7991461"/>
                </a:lnTo>
                <a:lnTo>
                  <a:pt x="12649" y="8050169"/>
                </a:lnTo>
                <a:lnTo>
                  <a:pt x="49226" y="8107583"/>
                </a:lnTo>
                <a:lnTo>
                  <a:pt x="106640" y="8144159"/>
                </a:lnTo>
                <a:lnTo>
                  <a:pt x="165348" y="8155228"/>
                </a:lnTo>
                <a:lnTo>
                  <a:pt x="206776" y="8156612"/>
                </a:lnTo>
                <a:lnTo>
                  <a:pt x="258146" y="8156810"/>
                </a:lnTo>
                <a:lnTo>
                  <a:pt x="12705299" y="8156810"/>
                </a:lnTo>
                <a:lnTo>
                  <a:pt x="12756671" y="8156612"/>
                </a:lnTo>
                <a:lnTo>
                  <a:pt x="12798099" y="8155228"/>
                </a:lnTo>
                <a:lnTo>
                  <a:pt x="12856802" y="8144159"/>
                </a:lnTo>
                <a:lnTo>
                  <a:pt x="12914218" y="8107583"/>
                </a:lnTo>
                <a:lnTo>
                  <a:pt x="12950799" y="8050169"/>
                </a:lnTo>
                <a:lnTo>
                  <a:pt x="12961867" y="7991461"/>
                </a:lnTo>
                <a:lnTo>
                  <a:pt x="12963250" y="7950034"/>
                </a:lnTo>
                <a:lnTo>
                  <a:pt x="12963448" y="7898664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8157209"/>
          </a:xfrm>
          <a:custGeom>
            <a:avLst/>
            <a:gdLst/>
            <a:ahLst/>
            <a:cxnLst/>
            <a:rect l="l" t="t" r="r" b="b"/>
            <a:pathLst>
              <a:path w="12963525" h="815720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7898664"/>
                </a:lnTo>
                <a:lnTo>
                  <a:pt x="12963250" y="7950034"/>
                </a:lnTo>
                <a:lnTo>
                  <a:pt x="12961867" y="7991461"/>
                </a:lnTo>
                <a:lnTo>
                  <a:pt x="12950799" y="8050169"/>
                </a:lnTo>
                <a:lnTo>
                  <a:pt x="12914218" y="8107583"/>
                </a:lnTo>
                <a:lnTo>
                  <a:pt x="12856802" y="8144159"/>
                </a:lnTo>
                <a:lnTo>
                  <a:pt x="12798099" y="8155228"/>
                </a:lnTo>
                <a:lnTo>
                  <a:pt x="12756671" y="8156612"/>
                </a:lnTo>
                <a:lnTo>
                  <a:pt x="12705299" y="8156810"/>
                </a:lnTo>
                <a:lnTo>
                  <a:pt x="258145" y="8156810"/>
                </a:lnTo>
                <a:lnTo>
                  <a:pt x="206775" y="8156612"/>
                </a:lnTo>
                <a:lnTo>
                  <a:pt x="165348" y="8155228"/>
                </a:lnTo>
                <a:lnTo>
                  <a:pt x="106640" y="8144159"/>
                </a:lnTo>
                <a:lnTo>
                  <a:pt x="49226" y="8107583"/>
                </a:lnTo>
                <a:lnTo>
                  <a:pt x="12650" y="8050169"/>
                </a:lnTo>
                <a:lnTo>
                  <a:pt x="1581" y="7991461"/>
                </a:lnTo>
                <a:lnTo>
                  <a:pt x="197" y="7950034"/>
                </a:lnTo>
                <a:lnTo>
                  <a:pt x="0" y="789866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86048" y="2773777"/>
            <a:ext cx="123825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solidFill>
                  <a:srgbClr val="9A958E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55147" y="2716613"/>
            <a:ext cx="6647180" cy="474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50" spc="40" dirty="0">
                <a:latin typeface="Arial"/>
                <a:cs typeface="Arial"/>
              </a:rPr>
              <a:t>1983</a:t>
            </a:r>
            <a:r>
              <a:rPr sz="2950" spc="40" dirty="0">
                <a:latin typeface="Microsoft JhengHei UI"/>
                <a:cs typeface="Microsoft JhengHei UI"/>
              </a:rPr>
              <a:t>年</a:t>
            </a:r>
            <a:r>
              <a:rPr sz="2950" spc="15" dirty="0">
                <a:latin typeface="Microsoft JhengHei UI"/>
                <a:cs typeface="Microsoft JhengHei UI"/>
              </a:rPr>
              <a:t>，</a:t>
            </a:r>
            <a:r>
              <a:rPr sz="2950" spc="15" dirty="0">
                <a:latin typeface="Arial"/>
                <a:cs typeface="Arial"/>
              </a:rPr>
              <a:t>ARPAnet</a:t>
            </a:r>
            <a:r>
              <a:rPr sz="2950" spc="40" dirty="0">
                <a:latin typeface="Microsoft JhengHei UI"/>
                <a:cs typeface="Microsoft JhengHei UI"/>
              </a:rPr>
              <a:t>分成了两部分组成：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00174" y="4054755"/>
            <a:ext cx="123825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solidFill>
                  <a:srgbClr val="9A958E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0174" y="3165437"/>
            <a:ext cx="6154420" cy="1306830"/>
          </a:xfrm>
          <a:prstGeom prst="rect">
            <a:avLst/>
          </a:prstGeom>
        </p:spPr>
        <p:txBody>
          <a:bodyPr vert="horz" wrap="square" lIns="0" tIns="203835" rIns="0" bIns="0" rtlCol="0">
            <a:spAutoFit/>
          </a:bodyPr>
          <a:lstStyle/>
          <a:p>
            <a:pPr marL="381635" indent="-368935">
              <a:lnSpc>
                <a:spcPct val="100000"/>
              </a:lnSpc>
              <a:spcBef>
                <a:spcPts val="1605"/>
              </a:spcBef>
              <a:buClr>
                <a:srgbClr val="9A958E"/>
              </a:buClr>
              <a:buSzPct val="74576"/>
              <a:buFont typeface="Arial"/>
              <a:buChar char="•"/>
              <a:tabLst>
                <a:tab pos="381635" algn="l"/>
                <a:tab pos="382270" algn="l"/>
              </a:tabLst>
            </a:pPr>
            <a:r>
              <a:rPr sz="2950" spc="40" dirty="0">
                <a:latin typeface="Microsoft JhengHei UI"/>
                <a:cs typeface="Microsoft JhengHei UI"/>
              </a:rPr>
              <a:t>⼀部分军⽤，称为</a:t>
            </a:r>
            <a:r>
              <a:rPr sz="2950" spc="30" dirty="0">
                <a:latin typeface="Arial"/>
                <a:cs typeface="Arial"/>
              </a:rPr>
              <a:t>MILNET</a:t>
            </a:r>
            <a:r>
              <a:rPr sz="2950" spc="30" dirty="0">
                <a:latin typeface="Microsoft JhengHei UI"/>
                <a:cs typeface="Microsoft JhengHei UI"/>
              </a:rPr>
              <a:t>；</a:t>
            </a:r>
            <a:endParaRPr sz="2950">
              <a:latin typeface="Microsoft JhengHei UI"/>
              <a:cs typeface="Microsoft JhengHei UI"/>
            </a:endParaRPr>
          </a:p>
          <a:p>
            <a:pPr marL="381635">
              <a:lnSpc>
                <a:spcPct val="100000"/>
              </a:lnSpc>
              <a:spcBef>
                <a:spcPts val="1500"/>
              </a:spcBef>
            </a:pPr>
            <a:r>
              <a:rPr sz="2950" spc="40" dirty="0">
                <a:latin typeface="Microsoft JhengHei UI"/>
                <a:cs typeface="Microsoft JhengHei UI"/>
              </a:rPr>
              <a:t>另⼀部分仍称</a:t>
            </a:r>
            <a:r>
              <a:rPr sz="2950" spc="15" dirty="0">
                <a:latin typeface="Arial"/>
                <a:cs typeface="Arial"/>
              </a:rPr>
              <a:t>ARPAnet</a:t>
            </a:r>
            <a:r>
              <a:rPr sz="2950" spc="15" dirty="0">
                <a:latin typeface="Microsoft JhengHei UI"/>
                <a:cs typeface="Microsoft JhengHei UI"/>
              </a:rPr>
              <a:t>，</a:t>
            </a:r>
            <a:r>
              <a:rPr sz="2950" spc="40" dirty="0">
                <a:latin typeface="Microsoft JhengHei UI"/>
                <a:cs typeface="Microsoft JhengHei UI"/>
              </a:rPr>
              <a:t>供⺠⽤。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86048" y="4695244"/>
            <a:ext cx="123825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solidFill>
                  <a:srgbClr val="9A958E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55147" y="4638079"/>
            <a:ext cx="1551940" cy="474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50" spc="45" dirty="0">
                <a:latin typeface="Microsoft JhengHei UI"/>
                <a:cs typeface="Microsoft JhengHei UI"/>
              </a:rPr>
              <a:t>快速发展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00174" y="5323497"/>
            <a:ext cx="123825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solidFill>
                  <a:srgbClr val="9A958E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00174" y="7220493"/>
            <a:ext cx="123825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solidFill>
                  <a:srgbClr val="9A958E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00174" y="8501472"/>
            <a:ext cx="123825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solidFill>
                  <a:srgbClr val="9A958E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69273" y="5074667"/>
            <a:ext cx="11028680" cy="4472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318770" algn="just">
              <a:lnSpc>
                <a:spcPct val="141100"/>
              </a:lnSpc>
              <a:spcBef>
                <a:spcPts val="150"/>
              </a:spcBef>
            </a:pPr>
            <a:r>
              <a:rPr sz="2950" spc="40" dirty="0">
                <a:latin typeface="Microsoft JhengHei UI"/>
                <a:cs typeface="Microsoft JhengHei UI"/>
              </a:rPr>
              <a:t>美国国家科学基⾦组织（</a:t>
            </a:r>
            <a:r>
              <a:rPr sz="2950" spc="40" dirty="0">
                <a:solidFill>
                  <a:srgbClr val="FF2600"/>
                </a:solidFill>
                <a:latin typeface="Arial"/>
                <a:cs typeface="Arial"/>
              </a:rPr>
              <a:t>NSF</a:t>
            </a:r>
            <a:r>
              <a:rPr sz="2950" spc="40" dirty="0">
                <a:latin typeface="Microsoft JhengHei UI"/>
                <a:cs typeface="Microsoft JhengHei UI"/>
              </a:rPr>
              <a:t>）⿎励⼤学和研究机构共享他们⾮ 常昂贵的六台⼤型计算机中⼼，希望各⼤学、研究所的计算机与 这六台巨型计算机联接起来；</a:t>
            </a:r>
            <a:endParaRPr sz="2950">
              <a:latin typeface="Microsoft JhengHei UI"/>
              <a:cs typeface="Microsoft JhengHei UI"/>
            </a:endParaRPr>
          </a:p>
          <a:p>
            <a:pPr marL="12700" marR="13970">
              <a:lnSpc>
                <a:spcPts val="5040"/>
              </a:lnSpc>
              <a:spcBef>
                <a:spcPts val="325"/>
              </a:spcBef>
            </a:pPr>
            <a:r>
              <a:rPr sz="2950" spc="40" dirty="0">
                <a:latin typeface="Arial"/>
                <a:cs typeface="Arial"/>
              </a:rPr>
              <a:t>1988</a:t>
            </a:r>
            <a:r>
              <a:rPr sz="2950" spc="40" dirty="0">
                <a:latin typeface="Microsoft JhengHei UI"/>
                <a:cs typeface="Microsoft JhengHei UI"/>
              </a:rPr>
              <a:t>年，</a:t>
            </a:r>
            <a:r>
              <a:rPr sz="2950" spc="40" dirty="0">
                <a:latin typeface="Arial"/>
                <a:cs typeface="Arial"/>
              </a:rPr>
              <a:t>NSF</a:t>
            </a:r>
            <a:r>
              <a:rPr sz="2950" spc="40" dirty="0">
                <a:latin typeface="Microsoft JhengHei UI"/>
                <a:cs typeface="Microsoft JhengHei UI"/>
              </a:rPr>
              <a:t>建⽴了⾃⼰的</a:t>
            </a:r>
            <a:r>
              <a:rPr sz="2950" spc="40" dirty="0">
                <a:solidFill>
                  <a:srgbClr val="FF2600"/>
                </a:solidFill>
                <a:latin typeface="Microsoft JhengHei UI"/>
                <a:cs typeface="Microsoft JhengHei UI"/>
              </a:rPr>
              <a:t>⼴域⽹</a:t>
            </a:r>
            <a:r>
              <a:rPr sz="2950" spc="40" dirty="0">
                <a:solidFill>
                  <a:srgbClr val="FF2600"/>
                </a:solidFill>
                <a:latin typeface="Arial"/>
                <a:cs typeface="Arial"/>
              </a:rPr>
              <a:t>NSFnet</a:t>
            </a:r>
            <a:r>
              <a:rPr sz="2950" spc="40" dirty="0">
                <a:latin typeface="Microsoft JhengHei UI"/>
                <a:cs typeface="Microsoft JhengHei UI"/>
              </a:rPr>
              <a:t>，替代了</a:t>
            </a:r>
            <a:r>
              <a:rPr sz="2950" spc="10" dirty="0">
                <a:latin typeface="Arial"/>
                <a:cs typeface="Arial"/>
              </a:rPr>
              <a:t>ARPAnet</a:t>
            </a:r>
            <a:r>
              <a:rPr sz="2950" spc="40" dirty="0">
                <a:latin typeface="Microsoft JhengHei UI"/>
                <a:cs typeface="Microsoft JhengHei UI"/>
              </a:rPr>
              <a:t>成为 </a:t>
            </a:r>
            <a:r>
              <a:rPr sz="2950" spc="40" dirty="0">
                <a:latin typeface="Arial"/>
                <a:cs typeface="Arial"/>
              </a:rPr>
              <a:t>Internet</a:t>
            </a:r>
            <a:r>
              <a:rPr sz="2950" spc="40" dirty="0">
                <a:latin typeface="Microsoft JhengHei UI"/>
                <a:cs typeface="Microsoft JhengHei UI"/>
              </a:rPr>
              <a:t>的主⼲⽹；</a:t>
            </a:r>
            <a:endParaRPr sz="2950">
              <a:latin typeface="Microsoft JhengHei UI"/>
              <a:cs typeface="Microsoft JhengHei UI"/>
            </a:endParaRPr>
          </a:p>
          <a:p>
            <a:pPr marL="12700" marR="5080">
              <a:lnSpc>
                <a:spcPts val="4950"/>
              </a:lnSpc>
              <a:spcBef>
                <a:spcPts val="75"/>
              </a:spcBef>
            </a:pPr>
            <a:r>
              <a:rPr sz="2950" spc="40" dirty="0">
                <a:solidFill>
                  <a:srgbClr val="FF2600"/>
                </a:solidFill>
                <a:latin typeface="Microsoft JhengHei UI"/>
                <a:cs typeface="Microsoft JhengHei UI"/>
              </a:rPr>
              <a:t>向社会开发</a:t>
            </a:r>
            <a:r>
              <a:rPr sz="2950" spc="40" dirty="0">
                <a:latin typeface="Microsoft JhengHei UI"/>
                <a:cs typeface="Microsoft JhengHei UI"/>
              </a:rPr>
              <a:t>：不仅供计算机</a:t>
            </a:r>
            <a:r>
              <a:rPr sz="2700" spc="55" dirty="0">
                <a:latin typeface="Microsoft JhengHei UI"/>
                <a:cs typeface="Microsoft JhengHei UI"/>
              </a:rPr>
              <a:t>研究</a:t>
            </a:r>
            <a:r>
              <a:rPr sz="2950" spc="40" dirty="0">
                <a:latin typeface="Microsoft JhengHei UI"/>
                <a:cs typeface="Microsoft JhengHei UI"/>
              </a:rPr>
              <a:t>⼈员和政府机构使⽤，⽽且还提供 给更多希望通过使⽤⼴域⽹得到信息的⾮计算机专业⼈员使⽤。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254574" y="706985"/>
            <a:ext cx="959548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互联⽹络发展史第⼆阶段：快速发展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69077" y="2760119"/>
            <a:ext cx="3754754" cy="4787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12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615440" lvl="2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⾥程碑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39718" y="1939703"/>
            <a:ext cx="4510967" cy="2626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837611" y="2316655"/>
            <a:ext cx="3715385" cy="1830705"/>
          </a:xfrm>
          <a:custGeom>
            <a:avLst/>
            <a:gdLst/>
            <a:ahLst/>
            <a:cxnLst/>
            <a:rect l="l" t="t" r="r" b="b"/>
            <a:pathLst>
              <a:path w="3715384" h="1830704">
                <a:moveTo>
                  <a:pt x="3527065" y="0"/>
                </a:moveTo>
                <a:lnTo>
                  <a:pt x="188119" y="0"/>
                </a:lnTo>
                <a:lnTo>
                  <a:pt x="150686" y="144"/>
                </a:lnTo>
                <a:lnTo>
                  <a:pt x="120497" y="1152"/>
                </a:lnTo>
                <a:lnTo>
                  <a:pt x="96519" y="3889"/>
                </a:lnTo>
                <a:lnTo>
                  <a:pt x="77714" y="9218"/>
                </a:lnTo>
                <a:lnTo>
                  <a:pt x="35875" y="35872"/>
                </a:lnTo>
                <a:lnTo>
                  <a:pt x="9224" y="77711"/>
                </a:lnTo>
                <a:lnTo>
                  <a:pt x="1153" y="120493"/>
                </a:lnTo>
                <a:lnTo>
                  <a:pt x="0" y="188116"/>
                </a:lnTo>
                <a:lnTo>
                  <a:pt x="0" y="1642107"/>
                </a:lnTo>
                <a:lnTo>
                  <a:pt x="1153" y="1709730"/>
                </a:lnTo>
                <a:lnTo>
                  <a:pt x="9224" y="1752512"/>
                </a:lnTo>
                <a:lnTo>
                  <a:pt x="35875" y="1794350"/>
                </a:lnTo>
                <a:lnTo>
                  <a:pt x="77714" y="1821004"/>
                </a:lnTo>
                <a:lnTo>
                  <a:pt x="120497" y="1829070"/>
                </a:lnTo>
                <a:lnTo>
                  <a:pt x="188119" y="1830222"/>
                </a:lnTo>
                <a:lnTo>
                  <a:pt x="3527065" y="1830222"/>
                </a:lnTo>
                <a:lnTo>
                  <a:pt x="3594687" y="1829070"/>
                </a:lnTo>
                <a:lnTo>
                  <a:pt x="3637470" y="1821004"/>
                </a:lnTo>
                <a:lnTo>
                  <a:pt x="3679309" y="1794350"/>
                </a:lnTo>
                <a:lnTo>
                  <a:pt x="3705960" y="1752512"/>
                </a:lnTo>
                <a:lnTo>
                  <a:pt x="3714032" y="1709730"/>
                </a:lnTo>
                <a:lnTo>
                  <a:pt x="3715185" y="1642107"/>
                </a:lnTo>
                <a:lnTo>
                  <a:pt x="3715185" y="188116"/>
                </a:lnTo>
                <a:lnTo>
                  <a:pt x="3714032" y="120493"/>
                </a:lnTo>
                <a:lnTo>
                  <a:pt x="3705960" y="77711"/>
                </a:lnTo>
                <a:lnTo>
                  <a:pt x="3679309" y="35872"/>
                </a:lnTo>
                <a:lnTo>
                  <a:pt x="3637470" y="9218"/>
                </a:lnTo>
                <a:lnTo>
                  <a:pt x="3594687" y="1152"/>
                </a:lnTo>
                <a:lnTo>
                  <a:pt x="3564499" y="144"/>
                </a:lnTo>
                <a:lnTo>
                  <a:pt x="35270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37611" y="2316655"/>
            <a:ext cx="3715385" cy="1830705"/>
          </a:xfrm>
          <a:custGeom>
            <a:avLst/>
            <a:gdLst/>
            <a:ahLst/>
            <a:cxnLst/>
            <a:rect l="l" t="t" r="r" b="b"/>
            <a:pathLst>
              <a:path w="3715384" h="1830704">
                <a:moveTo>
                  <a:pt x="188116" y="0"/>
                </a:moveTo>
                <a:lnTo>
                  <a:pt x="3527064" y="0"/>
                </a:lnTo>
                <a:lnTo>
                  <a:pt x="3564498" y="144"/>
                </a:lnTo>
                <a:lnTo>
                  <a:pt x="3618665" y="3889"/>
                </a:lnTo>
                <a:lnTo>
                  <a:pt x="3659971" y="20331"/>
                </a:lnTo>
                <a:lnTo>
                  <a:pt x="3694848" y="55209"/>
                </a:lnTo>
                <a:lnTo>
                  <a:pt x="3711290" y="96514"/>
                </a:lnTo>
                <a:lnTo>
                  <a:pt x="3715036" y="150682"/>
                </a:lnTo>
                <a:lnTo>
                  <a:pt x="3715180" y="188116"/>
                </a:lnTo>
                <a:lnTo>
                  <a:pt x="3715180" y="1642106"/>
                </a:lnTo>
                <a:lnTo>
                  <a:pt x="3714027" y="1709730"/>
                </a:lnTo>
                <a:lnTo>
                  <a:pt x="3705961" y="1752512"/>
                </a:lnTo>
                <a:lnTo>
                  <a:pt x="3679307" y="1794350"/>
                </a:lnTo>
                <a:lnTo>
                  <a:pt x="3637469" y="1821004"/>
                </a:lnTo>
                <a:lnTo>
                  <a:pt x="3594687" y="1829070"/>
                </a:lnTo>
                <a:lnTo>
                  <a:pt x="3527064" y="1830222"/>
                </a:lnTo>
                <a:lnTo>
                  <a:pt x="188116" y="1830222"/>
                </a:lnTo>
                <a:lnTo>
                  <a:pt x="120493" y="1829070"/>
                </a:lnTo>
                <a:lnTo>
                  <a:pt x="77711" y="1821004"/>
                </a:lnTo>
                <a:lnTo>
                  <a:pt x="35872" y="1794350"/>
                </a:lnTo>
                <a:lnTo>
                  <a:pt x="9218" y="1752512"/>
                </a:lnTo>
                <a:lnTo>
                  <a:pt x="1152" y="1709730"/>
                </a:lnTo>
                <a:lnTo>
                  <a:pt x="0" y="1642106"/>
                </a:lnTo>
                <a:lnTo>
                  <a:pt x="0" y="188116"/>
                </a:lnTo>
                <a:lnTo>
                  <a:pt x="1152" y="120493"/>
                </a:lnTo>
                <a:lnTo>
                  <a:pt x="9218" y="77711"/>
                </a:lnTo>
                <a:lnTo>
                  <a:pt x="35872" y="35872"/>
                </a:lnTo>
                <a:lnTo>
                  <a:pt x="77711" y="9218"/>
                </a:lnTo>
                <a:lnTo>
                  <a:pt x="120493" y="1152"/>
                </a:lnTo>
                <a:lnTo>
                  <a:pt x="188116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144033" y="2502123"/>
            <a:ext cx="3091815" cy="1304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100"/>
              </a:lnSpc>
              <a:spcBef>
                <a:spcPts val="95"/>
              </a:spcBef>
            </a:pPr>
            <a:r>
              <a:rPr sz="2150" spc="30" dirty="0">
                <a:latin typeface="Microsoft JhengHei UI"/>
                <a:cs typeface="Microsoft JhengHei UI"/>
              </a:rPr>
              <a:t>建成了三级结构的互联⽹ 分为主⼲⽹、地区⽹和 校园⽹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54530" y="3178542"/>
            <a:ext cx="0" cy="869315"/>
          </a:xfrm>
          <a:custGeom>
            <a:avLst/>
            <a:gdLst/>
            <a:ahLst/>
            <a:cxnLst/>
            <a:rect l="l" t="t" r="r" b="b"/>
            <a:pathLst>
              <a:path h="869314">
                <a:moveTo>
                  <a:pt x="0" y="868756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68606" y="3178542"/>
            <a:ext cx="1449705" cy="493395"/>
          </a:xfrm>
          <a:custGeom>
            <a:avLst/>
            <a:gdLst/>
            <a:ahLst/>
            <a:cxnLst/>
            <a:rect l="l" t="t" r="r" b="b"/>
            <a:pathLst>
              <a:path w="1449704" h="493395">
                <a:moveTo>
                  <a:pt x="0" y="492970"/>
                </a:moveTo>
                <a:lnTo>
                  <a:pt x="144969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41162" y="3178017"/>
            <a:ext cx="1449705" cy="493395"/>
          </a:xfrm>
          <a:custGeom>
            <a:avLst/>
            <a:gdLst/>
            <a:ahLst/>
            <a:cxnLst/>
            <a:rect l="l" t="t" r="r" b="b"/>
            <a:pathLst>
              <a:path w="1449705" h="493395">
                <a:moveTo>
                  <a:pt x="0" y="0"/>
                </a:moveTo>
                <a:lnTo>
                  <a:pt x="1449690" y="49297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25713" y="2342803"/>
            <a:ext cx="3458210" cy="1155065"/>
          </a:xfrm>
          <a:custGeom>
            <a:avLst/>
            <a:gdLst/>
            <a:ahLst/>
            <a:cxnLst/>
            <a:rect l="l" t="t" r="r" b="b"/>
            <a:pathLst>
              <a:path w="3458209" h="1155064">
                <a:moveTo>
                  <a:pt x="1728821" y="0"/>
                </a:moveTo>
                <a:lnTo>
                  <a:pt x="1675722" y="270"/>
                </a:lnTo>
                <a:lnTo>
                  <a:pt x="1622663" y="1082"/>
                </a:lnTo>
                <a:lnTo>
                  <a:pt x="1569685" y="2435"/>
                </a:lnTo>
                <a:lnTo>
                  <a:pt x="1516827" y="4329"/>
                </a:lnTo>
                <a:lnTo>
                  <a:pt x="1464131" y="6765"/>
                </a:lnTo>
                <a:lnTo>
                  <a:pt x="1411636" y="9741"/>
                </a:lnTo>
                <a:lnTo>
                  <a:pt x="1359383" y="13259"/>
                </a:lnTo>
                <a:lnTo>
                  <a:pt x="1307411" y="17318"/>
                </a:lnTo>
                <a:lnTo>
                  <a:pt x="1255762" y="21919"/>
                </a:lnTo>
                <a:lnTo>
                  <a:pt x="1204475" y="27060"/>
                </a:lnTo>
                <a:lnTo>
                  <a:pt x="1153592" y="32743"/>
                </a:lnTo>
                <a:lnTo>
                  <a:pt x="1103151" y="38967"/>
                </a:lnTo>
                <a:lnTo>
                  <a:pt x="1053193" y="45732"/>
                </a:lnTo>
                <a:lnTo>
                  <a:pt x="1003760" y="53038"/>
                </a:lnTo>
                <a:lnTo>
                  <a:pt x="954890" y="60886"/>
                </a:lnTo>
                <a:lnTo>
                  <a:pt x="906624" y="69275"/>
                </a:lnTo>
                <a:lnTo>
                  <a:pt x="859003" y="78205"/>
                </a:lnTo>
                <a:lnTo>
                  <a:pt x="812066" y="87676"/>
                </a:lnTo>
                <a:lnTo>
                  <a:pt x="765855" y="97688"/>
                </a:lnTo>
                <a:lnTo>
                  <a:pt x="720409" y="108242"/>
                </a:lnTo>
                <a:lnTo>
                  <a:pt x="675768" y="119337"/>
                </a:lnTo>
                <a:lnTo>
                  <a:pt x="631974" y="130973"/>
                </a:lnTo>
                <a:lnTo>
                  <a:pt x="589065" y="143150"/>
                </a:lnTo>
                <a:lnTo>
                  <a:pt x="547083" y="155869"/>
                </a:lnTo>
                <a:lnTo>
                  <a:pt x="506068" y="169128"/>
                </a:lnTo>
                <a:lnTo>
                  <a:pt x="449838" y="188794"/>
                </a:lnTo>
                <a:lnTo>
                  <a:pt x="396916" y="209107"/>
                </a:lnTo>
                <a:lnTo>
                  <a:pt x="347301" y="230027"/>
                </a:lnTo>
                <a:lnTo>
                  <a:pt x="300994" y="251516"/>
                </a:lnTo>
                <a:lnTo>
                  <a:pt x="257995" y="273535"/>
                </a:lnTo>
                <a:lnTo>
                  <a:pt x="218304" y="296043"/>
                </a:lnTo>
                <a:lnTo>
                  <a:pt x="181920" y="319003"/>
                </a:lnTo>
                <a:lnTo>
                  <a:pt x="148843" y="342374"/>
                </a:lnTo>
                <a:lnTo>
                  <a:pt x="92613" y="390196"/>
                </a:lnTo>
                <a:lnTo>
                  <a:pt x="49614" y="439193"/>
                </a:lnTo>
                <a:lnTo>
                  <a:pt x="19845" y="489054"/>
                </a:lnTo>
                <a:lnTo>
                  <a:pt x="3307" y="539463"/>
                </a:lnTo>
                <a:lnTo>
                  <a:pt x="0" y="564776"/>
                </a:lnTo>
                <a:lnTo>
                  <a:pt x="0" y="590108"/>
                </a:lnTo>
                <a:lnTo>
                  <a:pt x="9922" y="640674"/>
                </a:lnTo>
                <a:lnTo>
                  <a:pt x="33076" y="690848"/>
                </a:lnTo>
                <a:lnTo>
                  <a:pt x="69460" y="740317"/>
                </a:lnTo>
                <a:lnTo>
                  <a:pt x="119074" y="788765"/>
                </a:lnTo>
                <a:lnTo>
                  <a:pt x="181920" y="835881"/>
                </a:lnTo>
                <a:lnTo>
                  <a:pt x="218304" y="858840"/>
                </a:lnTo>
                <a:lnTo>
                  <a:pt x="257995" y="881349"/>
                </a:lnTo>
                <a:lnTo>
                  <a:pt x="300994" y="903368"/>
                </a:lnTo>
                <a:lnTo>
                  <a:pt x="347301" y="924857"/>
                </a:lnTo>
                <a:lnTo>
                  <a:pt x="396916" y="945777"/>
                </a:lnTo>
                <a:lnTo>
                  <a:pt x="449838" y="966090"/>
                </a:lnTo>
                <a:lnTo>
                  <a:pt x="506068" y="985756"/>
                </a:lnTo>
                <a:lnTo>
                  <a:pt x="547083" y="999016"/>
                </a:lnTo>
                <a:lnTo>
                  <a:pt x="589065" y="1011734"/>
                </a:lnTo>
                <a:lnTo>
                  <a:pt x="631974" y="1023911"/>
                </a:lnTo>
                <a:lnTo>
                  <a:pt x="675768" y="1035547"/>
                </a:lnTo>
                <a:lnTo>
                  <a:pt x="720409" y="1046642"/>
                </a:lnTo>
                <a:lnTo>
                  <a:pt x="765855" y="1057196"/>
                </a:lnTo>
                <a:lnTo>
                  <a:pt x="812066" y="1067208"/>
                </a:lnTo>
                <a:lnTo>
                  <a:pt x="859003" y="1076680"/>
                </a:lnTo>
                <a:lnTo>
                  <a:pt x="906624" y="1085610"/>
                </a:lnTo>
                <a:lnTo>
                  <a:pt x="954890" y="1093998"/>
                </a:lnTo>
                <a:lnTo>
                  <a:pt x="1003760" y="1101846"/>
                </a:lnTo>
                <a:lnTo>
                  <a:pt x="1053193" y="1109152"/>
                </a:lnTo>
                <a:lnTo>
                  <a:pt x="1103151" y="1115917"/>
                </a:lnTo>
                <a:lnTo>
                  <a:pt x="1153592" y="1122141"/>
                </a:lnTo>
                <a:lnTo>
                  <a:pt x="1204475" y="1127824"/>
                </a:lnTo>
                <a:lnTo>
                  <a:pt x="1255762" y="1132966"/>
                </a:lnTo>
                <a:lnTo>
                  <a:pt x="1307411" y="1137566"/>
                </a:lnTo>
                <a:lnTo>
                  <a:pt x="1359383" y="1141625"/>
                </a:lnTo>
                <a:lnTo>
                  <a:pt x="1411636" y="1145143"/>
                </a:lnTo>
                <a:lnTo>
                  <a:pt x="1464131" y="1148120"/>
                </a:lnTo>
                <a:lnTo>
                  <a:pt x="1516827" y="1150555"/>
                </a:lnTo>
                <a:lnTo>
                  <a:pt x="1569685" y="1152449"/>
                </a:lnTo>
                <a:lnTo>
                  <a:pt x="1622663" y="1153802"/>
                </a:lnTo>
                <a:lnTo>
                  <a:pt x="1675722" y="1154614"/>
                </a:lnTo>
                <a:lnTo>
                  <a:pt x="1728821" y="1154885"/>
                </a:lnTo>
                <a:lnTo>
                  <a:pt x="1781921" y="1154614"/>
                </a:lnTo>
                <a:lnTo>
                  <a:pt x="1834979" y="1153802"/>
                </a:lnTo>
                <a:lnTo>
                  <a:pt x="1887958" y="1152449"/>
                </a:lnTo>
                <a:lnTo>
                  <a:pt x="1940815" y="1150555"/>
                </a:lnTo>
                <a:lnTo>
                  <a:pt x="1993512" y="1148120"/>
                </a:lnTo>
                <a:lnTo>
                  <a:pt x="2046007" y="1145143"/>
                </a:lnTo>
                <a:lnTo>
                  <a:pt x="2098260" y="1141625"/>
                </a:lnTo>
                <a:lnTo>
                  <a:pt x="2150232" y="1137566"/>
                </a:lnTo>
                <a:lnTo>
                  <a:pt x="2201881" y="1132966"/>
                </a:lnTo>
                <a:lnTo>
                  <a:pt x="2253167" y="1127824"/>
                </a:lnTo>
                <a:lnTo>
                  <a:pt x="2304051" y="1122141"/>
                </a:lnTo>
                <a:lnTo>
                  <a:pt x="2354492" y="1115917"/>
                </a:lnTo>
                <a:lnTo>
                  <a:pt x="2404449" y="1109152"/>
                </a:lnTo>
                <a:lnTo>
                  <a:pt x="2453883" y="1101846"/>
                </a:lnTo>
                <a:lnTo>
                  <a:pt x="2502753" y="1093998"/>
                </a:lnTo>
                <a:lnTo>
                  <a:pt x="2551019" y="1085610"/>
                </a:lnTo>
                <a:lnTo>
                  <a:pt x="2598640" y="1076680"/>
                </a:lnTo>
                <a:lnTo>
                  <a:pt x="2645576" y="1067208"/>
                </a:lnTo>
                <a:lnTo>
                  <a:pt x="2691788" y="1057196"/>
                </a:lnTo>
                <a:lnTo>
                  <a:pt x="2737234" y="1046642"/>
                </a:lnTo>
                <a:lnTo>
                  <a:pt x="2781874" y="1035547"/>
                </a:lnTo>
                <a:lnTo>
                  <a:pt x="2825669" y="1023911"/>
                </a:lnTo>
                <a:lnTo>
                  <a:pt x="2868577" y="1011734"/>
                </a:lnTo>
                <a:lnTo>
                  <a:pt x="2910559" y="999016"/>
                </a:lnTo>
                <a:lnTo>
                  <a:pt x="2951575" y="985756"/>
                </a:lnTo>
                <a:lnTo>
                  <a:pt x="3007804" y="966090"/>
                </a:lnTo>
                <a:lnTo>
                  <a:pt x="3060725" y="945777"/>
                </a:lnTo>
                <a:lnTo>
                  <a:pt x="3110339" y="924857"/>
                </a:lnTo>
                <a:lnTo>
                  <a:pt x="3156645" y="903368"/>
                </a:lnTo>
                <a:lnTo>
                  <a:pt x="3199644" y="881349"/>
                </a:lnTo>
                <a:lnTo>
                  <a:pt x="3239335" y="858840"/>
                </a:lnTo>
                <a:lnTo>
                  <a:pt x="3275718" y="835881"/>
                </a:lnTo>
                <a:lnTo>
                  <a:pt x="3308794" y="812509"/>
                </a:lnTo>
                <a:lnTo>
                  <a:pt x="3365023" y="764688"/>
                </a:lnTo>
                <a:lnTo>
                  <a:pt x="3408022" y="715690"/>
                </a:lnTo>
                <a:lnTo>
                  <a:pt x="3437790" y="665830"/>
                </a:lnTo>
                <a:lnTo>
                  <a:pt x="3454328" y="615420"/>
                </a:lnTo>
                <a:lnTo>
                  <a:pt x="3457635" y="590108"/>
                </a:lnTo>
                <a:lnTo>
                  <a:pt x="3457635" y="564776"/>
                </a:lnTo>
                <a:lnTo>
                  <a:pt x="3447713" y="514209"/>
                </a:lnTo>
                <a:lnTo>
                  <a:pt x="3424559" y="464035"/>
                </a:lnTo>
                <a:lnTo>
                  <a:pt x="3388176" y="414567"/>
                </a:lnTo>
                <a:lnTo>
                  <a:pt x="3338562" y="366118"/>
                </a:lnTo>
                <a:lnTo>
                  <a:pt x="3275718" y="319003"/>
                </a:lnTo>
                <a:lnTo>
                  <a:pt x="3239335" y="296043"/>
                </a:lnTo>
                <a:lnTo>
                  <a:pt x="3199644" y="273535"/>
                </a:lnTo>
                <a:lnTo>
                  <a:pt x="3156645" y="251516"/>
                </a:lnTo>
                <a:lnTo>
                  <a:pt x="3110339" y="230027"/>
                </a:lnTo>
                <a:lnTo>
                  <a:pt x="3060725" y="209107"/>
                </a:lnTo>
                <a:lnTo>
                  <a:pt x="3007804" y="188794"/>
                </a:lnTo>
                <a:lnTo>
                  <a:pt x="2951575" y="169128"/>
                </a:lnTo>
                <a:lnTo>
                  <a:pt x="2910559" y="155869"/>
                </a:lnTo>
                <a:lnTo>
                  <a:pt x="2868577" y="143150"/>
                </a:lnTo>
                <a:lnTo>
                  <a:pt x="2825669" y="130973"/>
                </a:lnTo>
                <a:lnTo>
                  <a:pt x="2781874" y="119337"/>
                </a:lnTo>
                <a:lnTo>
                  <a:pt x="2737234" y="108242"/>
                </a:lnTo>
                <a:lnTo>
                  <a:pt x="2691788" y="97688"/>
                </a:lnTo>
                <a:lnTo>
                  <a:pt x="2645576" y="87676"/>
                </a:lnTo>
                <a:lnTo>
                  <a:pt x="2598640" y="78205"/>
                </a:lnTo>
                <a:lnTo>
                  <a:pt x="2551019" y="69275"/>
                </a:lnTo>
                <a:lnTo>
                  <a:pt x="2502753" y="60886"/>
                </a:lnTo>
                <a:lnTo>
                  <a:pt x="2453883" y="53038"/>
                </a:lnTo>
                <a:lnTo>
                  <a:pt x="2404449" y="45732"/>
                </a:lnTo>
                <a:lnTo>
                  <a:pt x="2354492" y="38967"/>
                </a:lnTo>
                <a:lnTo>
                  <a:pt x="2304051" y="32743"/>
                </a:lnTo>
                <a:lnTo>
                  <a:pt x="2253167" y="27060"/>
                </a:lnTo>
                <a:lnTo>
                  <a:pt x="2201881" y="21919"/>
                </a:lnTo>
                <a:lnTo>
                  <a:pt x="2150232" y="17318"/>
                </a:lnTo>
                <a:lnTo>
                  <a:pt x="2098260" y="13259"/>
                </a:lnTo>
                <a:lnTo>
                  <a:pt x="2046007" y="9741"/>
                </a:lnTo>
                <a:lnTo>
                  <a:pt x="1993512" y="6765"/>
                </a:lnTo>
                <a:lnTo>
                  <a:pt x="1940815" y="4329"/>
                </a:lnTo>
                <a:lnTo>
                  <a:pt x="1887958" y="2435"/>
                </a:lnTo>
                <a:lnTo>
                  <a:pt x="1834979" y="1082"/>
                </a:lnTo>
                <a:lnTo>
                  <a:pt x="1781921" y="270"/>
                </a:lnTo>
                <a:lnTo>
                  <a:pt x="1728821" y="0"/>
                </a:lnTo>
                <a:close/>
              </a:path>
            </a:pathLst>
          </a:custGeom>
          <a:solidFill>
            <a:srgbClr val="1666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316600" y="2684903"/>
            <a:ext cx="108331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b="1" spc="65" dirty="0">
                <a:solidFill>
                  <a:srgbClr val="FFFFFF"/>
                </a:solidFill>
                <a:latin typeface="Microsoft JhengHei UI"/>
                <a:cs typeface="Microsoft JhengHei UI"/>
              </a:rPr>
              <a:t>主⼲⽹</a:t>
            </a:r>
            <a:endParaRPr sz="27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21528" y="3915193"/>
            <a:ext cx="671830" cy="993775"/>
          </a:xfrm>
          <a:custGeom>
            <a:avLst/>
            <a:gdLst/>
            <a:ahLst/>
            <a:cxnLst/>
            <a:rect l="l" t="t" r="r" b="b"/>
            <a:pathLst>
              <a:path w="671829" h="993775">
                <a:moveTo>
                  <a:pt x="0" y="993350"/>
                </a:moveTo>
                <a:lnTo>
                  <a:pt x="671254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419384" y="3915192"/>
            <a:ext cx="671830" cy="993775"/>
          </a:xfrm>
          <a:custGeom>
            <a:avLst/>
            <a:gdLst/>
            <a:ahLst/>
            <a:cxnLst/>
            <a:rect l="l" t="t" r="r" b="b"/>
            <a:pathLst>
              <a:path w="671830" h="993775">
                <a:moveTo>
                  <a:pt x="0" y="0"/>
                </a:moveTo>
                <a:lnTo>
                  <a:pt x="671254" y="99335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854530" y="4437503"/>
            <a:ext cx="0" cy="869315"/>
          </a:xfrm>
          <a:custGeom>
            <a:avLst/>
            <a:gdLst/>
            <a:ahLst/>
            <a:cxnLst/>
            <a:rect l="l" t="t" r="r" b="b"/>
            <a:pathLst>
              <a:path h="869314">
                <a:moveTo>
                  <a:pt x="0" y="868756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99977" y="5354870"/>
            <a:ext cx="837565" cy="837565"/>
          </a:xfrm>
          <a:custGeom>
            <a:avLst/>
            <a:gdLst/>
            <a:ahLst/>
            <a:cxnLst/>
            <a:rect l="l" t="t" r="r" b="b"/>
            <a:pathLst>
              <a:path w="837565" h="837564">
                <a:moveTo>
                  <a:pt x="0" y="837520"/>
                </a:moveTo>
                <a:lnTo>
                  <a:pt x="83752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552643" y="5168357"/>
            <a:ext cx="988060" cy="988060"/>
          </a:xfrm>
          <a:custGeom>
            <a:avLst/>
            <a:gdLst/>
            <a:ahLst/>
            <a:cxnLst/>
            <a:rect l="l" t="t" r="r" b="b"/>
            <a:pathLst>
              <a:path w="988059" h="988060">
                <a:moveTo>
                  <a:pt x="987911" y="987911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44831" y="5494175"/>
            <a:ext cx="288925" cy="860425"/>
          </a:xfrm>
          <a:custGeom>
            <a:avLst/>
            <a:gdLst/>
            <a:ahLst/>
            <a:cxnLst/>
            <a:rect l="l" t="t" r="r" b="b"/>
            <a:pathLst>
              <a:path w="288925" h="860425">
                <a:moveTo>
                  <a:pt x="0" y="0"/>
                </a:moveTo>
                <a:lnTo>
                  <a:pt x="288792" y="860001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17819" y="4617534"/>
            <a:ext cx="2143125" cy="1019175"/>
          </a:xfrm>
          <a:custGeom>
            <a:avLst/>
            <a:gdLst/>
            <a:ahLst/>
            <a:cxnLst/>
            <a:rect l="l" t="t" r="r" b="b"/>
            <a:pathLst>
              <a:path w="2143125" h="1019175">
                <a:moveTo>
                  <a:pt x="1071408" y="0"/>
                </a:moveTo>
                <a:lnTo>
                  <a:pt x="1019988" y="583"/>
                </a:lnTo>
                <a:lnTo>
                  <a:pt x="968663" y="2332"/>
                </a:lnTo>
                <a:lnTo>
                  <a:pt x="917528" y="5247"/>
                </a:lnTo>
                <a:lnTo>
                  <a:pt x="866680" y="9328"/>
                </a:lnTo>
                <a:lnTo>
                  <a:pt x="816212" y="14575"/>
                </a:lnTo>
                <a:lnTo>
                  <a:pt x="766220" y="20988"/>
                </a:lnTo>
                <a:lnTo>
                  <a:pt x="716800" y="28567"/>
                </a:lnTo>
                <a:lnTo>
                  <a:pt x="668047" y="37312"/>
                </a:lnTo>
                <a:lnTo>
                  <a:pt x="620056" y="47223"/>
                </a:lnTo>
                <a:lnTo>
                  <a:pt x="572921" y="58301"/>
                </a:lnTo>
                <a:lnTo>
                  <a:pt x="526740" y="70544"/>
                </a:lnTo>
                <a:lnTo>
                  <a:pt x="481606" y="83953"/>
                </a:lnTo>
                <a:lnTo>
                  <a:pt x="437615" y="98528"/>
                </a:lnTo>
                <a:lnTo>
                  <a:pt x="394862" y="114270"/>
                </a:lnTo>
                <a:lnTo>
                  <a:pt x="353443" y="131177"/>
                </a:lnTo>
                <a:lnTo>
                  <a:pt x="313453" y="149250"/>
                </a:lnTo>
                <a:lnTo>
                  <a:pt x="265229" y="173708"/>
                </a:lnTo>
                <a:lnTo>
                  <a:pt x="221024" y="199258"/>
                </a:lnTo>
                <a:lnTo>
                  <a:pt x="180838" y="225805"/>
                </a:lnTo>
                <a:lnTo>
                  <a:pt x="144670" y="253254"/>
                </a:lnTo>
                <a:lnTo>
                  <a:pt x="112521" y="281510"/>
                </a:lnTo>
                <a:lnTo>
                  <a:pt x="84391" y="310478"/>
                </a:lnTo>
                <a:lnTo>
                  <a:pt x="60279" y="340064"/>
                </a:lnTo>
                <a:lnTo>
                  <a:pt x="24111" y="400707"/>
                </a:lnTo>
                <a:lnTo>
                  <a:pt x="4018" y="462679"/>
                </a:lnTo>
                <a:lnTo>
                  <a:pt x="0" y="493926"/>
                </a:lnTo>
                <a:lnTo>
                  <a:pt x="0" y="525221"/>
                </a:lnTo>
                <a:lnTo>
                  <a:pt x="12055" y="587573"/>
                </a:lnTo>
                <a:lnTo>
                  <a:pt x="40186" y="648975"/>
                </a:lnTo>
                <a:lnTo>
                  <a:pt x="84391" y="708669"/>
                </a:lnTo>
                <a:lnTo>
                  <a:pt x="112521" y="737637"/>
                </a:lnTo>
                <a:lnTo>
                  <a:pt x="144670" y="765893"/>
                </a:lnTo>
                <a:lnTo>
                  <a:pt x="180838" y="793342"/>
                </a:lnTo>
                <a:lnTo>
                  <a:pt x="221024" y="819889"/>
                </a:lnTo>
                <a:lnTo>
                  <a:pt x="265229" y="845439"/>
                </a:lnTo>
                <a:lnTo>
                  <a:pt x="313453" y="869897"/>
                </a:lnTo>
                <a:lnTo>
                  <a:pt x="353443" y="887970"/>
                </a:lnTo>
                <a:lnTo>
                  <a:pt x="394862" y="904877"/>
                </a:lnTo>
                <a:lnTo>
                  <a:pt x="437615" y="920619"/>
                </a:lnTo>
                <a:lnTo>
                  <a:pt x="481606" y="935194"/>
                </a:lnTo>
                <a:lnTo>
                  <a:pt x="526740" y="948603"/>
                </a:lnTo>
                <a:lnTo>
                  <a:pt x="572921" y="960846"/>
                </a:lnTo>
                <a:lnTo>
                  <a:pt x="620056" y="971924"/>
                </a:lnTo>
                <a:lnTo>
                  <a:pt x="668047" y="981835"/>
                </a:lnTo>
                <a:lnTo>
                  <a:pt x="716800" y="990580"/>
                </a:lnTo>
                <a:lnTo>
                  <a:pt x="766220" y="998159"/>
                </a:lnTo>
                <a:lnTo>
                  <a:pt x="816212" y="1004572"/>
                </a:lnTo>
                <a:lnTo>
                  <a:pt x="866680" y="1009819"/>
                </a:lnTo>
                <a:lnTo>
                  <a:pt x="917528" y="1013900"/>
                </a:lnTo>
                <a:lnTo>
                  <a:pt x="968663" y="1016815"/>
                </a:lnTo>
                <a:lnTo>
                  <a:pt x="1019988" y="1018565"/>
                </a:lnTo>
                <a:lnTo>
                  <a:pt x="1071408" y="1019148"/>
                </a:lnTo>
                <a:lnTo>
                  <a:pt x="1122828" y="1018565"/>
                </a:lnTo>
                <a:lnTo>
                  <a:pt x="1174153" y="1016815"/>
                </a:lnTo>
                <a:lnTo>
                  <a:pt x="1225288" y="1013900"/>
                </a:lnTo>
                <a:lnTo>
                  <a:pt x="1276136" y="1009819"/>
                </a:lnTo>
                <a:lnTo>
                  <a:pt x="1326604" y="1004572"/>
                </a:lnTo>
                <a:lnTo>
                  <a:pt x="1376596" y="998159"/>
                </a:lnTo>
                <a:lnTo>
                  <a:pt x="1426016" y="990580"/>
                </a:lnTo>
                <a:lnTo>
                  <a:pt x="1474769" y="981835"/>
                </a:lnTo>
                <a:lnTo>
                  <a:pt x="1522760" y="971924"/>
                </a:lnTo>
                <a:lnTo>
                  <a:pt x="1569895" y="960846"/>
                </a:lnTo>
                <a:lnTo>
                  <a:pt x="1616076" y="948603"/>
                </a:lnTo>
                <a:lnTo>
                  <a:pt x="1661210" y="935194"/>
                </a:lnTo>
                <a:lnTo>
                  <a:pt x="1705201" y="920619"/>
                </a:lnTo>
                <a:lnTo>
                  <a:pt x="1747954" y="904877"/>
                </a:lnTo>
                <a:lnTo>
                  <a:pt x="1789373" y="887970"/>
                </a:lnTo>
                <a:lnTo>
                  <a:pt x="1829363" y="869897"/>
                </a:lnTo>
                <a:lnTo>
                  <a:pt x="1877587" y="845439"/>
                </a:lnTo>
                <a:lnTo>
                  <a:pt x="1921793" y="819889"/>
                </a:lnTo>
                <a:lnTo>
                  <a:pt x="1961979" y="793342"/>
                </a:lnTo>
                <a:lnTo>
                  <a:pt x="1998147" y="765893"/>
                </a:lnTo>
                <a:lnTo>
                  <a:pt x="2030296" y="737637"/>
                </a:lnTo>
                <a:lnTo>
                  <a:pt x="2058427" y="708669"/>
                </a:lnTo>
                <a:lnTo>
                  <a:pt x="2082539" y="679083"/>
                </a:lnTo>
                <a:lnTo>
                  <a:pt x="2118707" y="618440"/>
                </a:lnTo>
                <a:lnTo>
                  <a:pt x="2138800" y="556468"/>
                </a:lnTo>
                <a:lnTo>
                  <a:pt x="2142819" y="525221"/>
                </a:lnTo>
                <a:lnTo>
                  <a:pt x="2142819" y="493926"/>
                </a:lnTo>
                <a:lnTo>
                  <a:pt x="2130763" y="431574"/>
                </a:lnTo>
                <a:lnTo>
                  <a:pt x="2102632" y="370172"/>
                </a:lnTo>
                <a:lnTo>
                  <a:pt x="2058427" y="310478"/>
                </a:lnTo>
                <a:lnTo>
                  <a:pt x="2030296" y="281510"/>
                </a:lnTo>
                <a:lnTo>
                  <a:pt x="1998147" y="253254"/>
                </a:lnTo>
                <a:lnTo>
                  <a:pt x="1961979" y="225805"/>
                </a:lnTo>
                <a:lnTo>
                  <a:pt x="1921793" y="199258"/>
                </a:lnTo>
                <a:lnTo>
                  <a:pt x="1877587" y="173708"/>
                </a:lnTo>
                <a:lnTo>
                  <a:pt x="1829363" y="149250"/>
                </a:lnTo>
                <a:lnTo>
                  <a:pt x="1789373" y="131177"/>
                </a:lnTo>
                <a:lnTo>
                  <a:pt x="1747954" y="114270"/>
                </a:lnTo>
                <a:lnTo>
                  <a:pt x="1705201" y="98528"/>
                </a:lnTo>
                <a:lnTo>
                  <a:pt x="1661210" y="83953"/>
                </a:lnTo>
                <a:lnTo>
                  <a:pt x="1616076" y="70544"/>
                </a:lnTo>
                <a:lnTo>
                  <a:pt x="1569895" y="58301"/>
                </a:lnTo>
                <a:lnTo>
                  <a:pt x="1522760" y="47223"/>
                </a:lnTo>
                <a:lnTo>
                  <a:pt x="1474769" y="37312"/>
                </a:lnTo>
                <a:lnTo>
                  <a:pt x="1426016" y="28567"/>
                </a:lnTo>
                <a:lnTo>
                  <a:pt x="1376596" y="20988"/>
                </a:lnTo>
                <a:lnTo>
                  <a:pt x="1326604" y="14575"/>
                </a:lnTo>
                <a:lnTo>
                  <a:pt x="1276136" y="9328"/>
                </a:lnTo>
                <a:lnTo>
                  <a:pt x="1225288" y="5247"/>
                </a:lnTo>
                <a:lnTo>
                  <a:pt x="1174153" y="2332"/>
                </a:lnTo>
                <a:lnTo>
                  <a:pt x="1122828" y="583"/>
                </a:lnTo>
                <a:lnTo>
                  <a:pt x="1071408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930932" y="4924968"/>
            <a:ext cx="9226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45" dirty="0">
                <a:solidFill>
                  <a:srgbClr val="FFFFFF"/>
                </a:solidFill>
                <a:latin typeface="Microsoft JhengHei UI"/>
                <a:cs typeface="Microsoft JhengHei UI"/>
              </a:rPr>
              <a:t>地区⽹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772770" y="5494175"/>
            <a:ext cx="288925" cy="860425"/>
          </a:xfrm>
          <a:custGeom>
            <a:avLst/>
            <a:gdLst/>
            <a:ahLst/>
            <a:cxnLst/>
            <a:rect l="l" t="t" r="r" b="b"/>
            <a:pathLst>
              <a:path w="288925" h="860425">
                <a:moveTo>
                  <a:pt x="288792" y="0"/>
                </a:moveTo>
                <a:lnTo>
                  <a:pt x="0" y="860001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248430" y="4617534"/>
            <a:ext cx="2143125" cy="1019175"/>
          </a:xfrm>
          <a:custGeom>
            <a:avLst/>
            <a:gdLst/>
            <a:ahLst/>
            <a:cxnLst/>
            <a:rect l="l" t="t" r="r" b="b"/>
            <a:pathLst>
              <a:path w="2143125" h="1019175">
                <a:moveTo>
                  <a:pt x="1071407" y="0"/>
                </a:moveTo>
                <a:lnTo>
                  <a:pt x="1019987" y="583"/>
                </a:lnTo>
                <a:lnTo>
                  <a:pt x="968661" y="2332"/>
                </a:lnTo>
                <a:lnTo>
                  <a:pt x="917527" y="5247"/>
                </a:lnTo>
                <a:lnTo>
                  <a:pt x="866678" y="9328"/>
                </a:lnTo>
                <a:lnTo>
                  <a:pt x="816210" y="14575"/>
                </a:lnTo>
                <a:lnTo>
                  <a:pt x="766218" y="20988"/>
                </a:lnTo>
                <a:lnTo>
                  <a:pt x="716798" y="28567"/>
                </a:lnTo>
                <a:lnTo>
                  <a:pt x="668045" y="37312"/>
                </a:lnTo>
                <a:lnTo>
                  <a:pt x="620054" y="47223"/>
                </a:lnTo>
                <a:lnTo>
                  <a:pt x="572919" y="58301"/>
                </a:lnTo>
                <a:lnTo>
                  <a:pt x="526738" y="70544"/>
                </a:lnTo>
                <a:lnTo>
                  <a:pt x="481604" y="83953"/>
                </a:lnTo>
                <a:lnTo>
                  <a:pt x="437613" y="98528"/>
                </a:lnTo>
                <a:lnTo>
                  <a:pt x="394860" y="114270"/>
                </a:lnTo>
                <a:lnTo>
                  <a:pt x="353441" y="131177"/>
                </a:lnTo>
                <a:lnTo>
                  <a:pt x="313451" y="149250"/>
                </a:lnTo>
                <a:lnTo>
                  <a:pt x="265228" y="173708"/>
                </a:lnTo>
                <a:lnTo>
                  <a:pt x="221023" y="199258"/>
                </a:lnTo>
                <a:lnTo>
                  <a:pt x="180837" y="225805"/>
                </a:lnTo>
                <a:lnTo>
                  <a:pt x="144669" y="253254"/>
                </a:lnTo>
                <a:lnTo>
                  <a:pt x="112521" y="281510"/>
                </a:lnTo>
                <a:lnTo>
                  <a:pt x="84390" y="310478"/>
                </a:lnTo>
                <a:lnTo>
                  <a:pt x="60279" y="340064"/>
                </a:lnTo>
                <a:lnTo>
                  <a:pt x="24111" y="400707"/>
                </a:lnTo>
                <a:lnTo>
                  <a:pt x="4018" y="462679"/>
                </a:lnTo>
                <a:lnTo>
                  <a:pt x="0" y="493926"/>
                </a:lnTo>
                <a:lnTo>
                  <a:pt x="0" y="525221"/>
                </a:lnTo>
                <a:lnTo>
                  <a:pt x="12055" y="587573"/>
                </a:lnTo>
                <a:lnTo>
                  <a:pt x="40186" y="648975"/>
                </a:lnTo>
                <a:lnTo>
                  <a:pt x="84390" y="708669"/>
                </a:lnTo>
                <a:lnTo>
                  <a:pt x="112521" y="737637"/>
                </a:lnTo>
                <a:lnTo>
                  <a:pt x="144669" y="765893"/>
                </a:lnTo>
                <a:lnTo>
                  <a:pt x="180837" y="793342"/>
                </a:lnTo>
                <a:lnTo>
                  <a:pt x="221023" y="819889"/>
                </a:lnTo>
                <a:lnTo>
                  <a:pt x="265228" y="845439"/>
                </a:lnTo>
                <a:lnTo>
                  <a:pt x="313451" y="869897"/>
                </a:lnTo>
                <a:lnTo>
                  <a:pt x="353441" y="887970"/>
                </a:lnTo>
                <a:lnTo>
                  <a:pt x="394860" y="904877"/>
                </a:lnTo>
                <a:lnTo>
                  <a:pt x="437613" y="920619"/>
                </a:lnTo>
                <a:lnTo>
                  <a:pt x="481604" y="935194"/>
                </a:lnTo>
                <a:lnTo>
                  <a:pt x="526738" y="948603"/>
                </a:lnTo>
                <a:lnTo>
                  <a:pt x="572919" y="960846"/>
                </a:lnTo>
                <a:lnTo>
                  <a:pt x="620054" y="971924"/>
                </a:lnTo>
                <a:lnTo>
                  <a:pt x="668045" y="981835"/>
                </a:lnTo>
                <a:lnTo>
                  <a:pt x="716798" y="990580"/>
                </a:lnTo>
                <a:lnTo>
                  <a:pt x="766218" y="998159"/>
                </a:lnTo>
                <a:lnTo>
                  <a:pt x="816210" y="1004572"/>
                </a:lnTo>
                <a:lnTo>
                  <a:pt x="866678" y="1009819"/>
                </a:lnTo>
                <a:lnTo>
                  <a:pt x="917527" y="1013900"/>
                </a:lnTo>
                <a:lnTo>
                  <a:pt x="968661" y="1016815"/>
                </a:lnTo>
                <a:lnTo>
                  <a:pt x="1019987" y="1018565"/>
                </a:lnTo>
                <a:lnTo>
                  <a:pt x="1071407" y="1019148"/>
                </a:lnTo>
                <a:lnTo>
                  <a:pt x="1122827" y="1018565"/>
                </a:lnTo>
                <a:lnTo>
                  <a:pt x="1174152" y="1016815"/>
                </a:lnTo>
                <a:lnTo>
                  <a:pt x="1225287" y="1013900"/>
                </a:lnTo>
                <a:lnTo>
                  <a:pt x="1276136" y="1009819"/>
                </a:lnTo>
                <a:lnTo>
                  <a:pt x="1326604" y="1004572"/>
                </a:lnTo>
                <a:lnTo>
                  <a:pt x="1376596" y="998159"/>
                </a:lnTo>
                <a:lnTo>
                  <a:pt x="1426016" y="990580"/>
                </a:lnTo>
                <a:lnTo>
                  <a:pt x="1474769" y="981835"/>
                </a:lnTo>
                <a:lnTo>
                  <a:pt x="1522760" y="971924"/>
                </a:lnTo>
                <a:lnTo>
                  <a:pt x="1569895" y="960846"/>
                </a:lnTo>
                <a:lnTo>
                  <a:pt x="1616076" y="948603"/>
                </a:lnTo>
                <a:lnTo>
                  <a:pt x="1661210" y="935194"/>
                </a:lnTo>
                <a:lnTo>
                  <a:pt x="1705201" y="920619"/>
                </a:lnTo>
                <a:lnTo>
                  <a:pt x="1747953" y="904877"/>
                </a:lnTo>
                <a:lnTo>
                  <a:pt x="1789373" y="887970"/>
                </a:lnTo>
                <a:lnTo>
                  <a:pt x="1829363" y="869897"/>
                </a:lnTo>
                <a:lnTo>
                  <a:pt x="1877586" y="845439"/>
                </a:lnTo>
                <a:lnTo>
                  <a:pt x="1921791" y="819889"/>
                </a:lnTo>
                <a:lnTo>
                  <a:pt x="1961977" y="793342"/>
                </a:lnTo>
                <a:lnTo>
                  <a:pt x="1998144" y="765893"/>
                </a:lnTo>
                <a:lnTo>
                  <a:pt x="2030293" y="737637"/>
                </a:lnTo>
                <a:lnTo>
                  <a:pt x="2058424" y="708669"/>
                </a:lnTo>
                <a:lnTo>
                  <a:pt x="2082535" y="679083"/>
                </a:lnTo>
                <a:lnTo>
                  <a:pt x="2118703" y="618440"/>
                </a:lnTo>
                <a:lnTo>
                  <a:pt x="2138796" y="556468"/>
                </a:lnTo>
                <a:lnTo>
                  <a:pt x="2142814" y="525221"/>
                </a:lnTo>
                <a:lnTo>
                  <a:pt x="2142814" y="493926"/>
                </a:lnTo>
                <a:lnTo>
                  <a:pt x="2130759" y="431574"/>
                </a:lnTo>
                <a:lnTo>
                  <a:pt x="2102628" y="370172"/>
                </a:lnTo>
                <a:lnTo>
                  <a:pt x="2058424" y="310478"/>
                </a:lnTo>
                <a:lnTo>
                  <a:pt x="2030293" y="281510"/>
                </a:lnTo>
                <a:lnTo>
                  <a:pt x="1998144" y="253254"/>
                </a:lnTo>
                <a:lnTo>
                  <a:pt x="1961977" y="225805"/>
                </a:lnTo>
                <a:lnTo>
                  <a:pt x="1921791" y="199258"/>
                </a:lnTo>
                <a:lnTo>
                  <a:pt x="1877586" y="173708"/>
                </a:lnTo>
                <a:lnTo>
                  <a:pt x="1829363" y="149250"/>
                </a:lnTo>
                <a:lnTo>
                  <a:pt x="1789373" y="131177"/>
                </a:lnTo>
                <a:lnTo>
                  <a:pt x="1747953" y="114270"/>
                </a:lnTo>
                <a:lnTo>
                  <a:pt x="1705201" y="98528"/>
                </a:lnTo>
                <a:lnTo>
                  <a:pt x="1661210" y="83953"/>
                </a:lnTo>
                <a:lnTo>
                  <a:pt x="1616076" y="70544"/>
                </a:lnTo>
                <a:lnTo>
                  <a:pt x="1569895" y="58301"/>
                </a:lnTo>
                <a:lnTo>
                  <a:pt x="1522760" y="47223"/>
                </a:lnTo>
                <a:lnTo>
                  <a:pt x="1474769" y="37312"/>
                </a:lnTo>
                <a:lnTo>
                  <a:pt x="1426016" y="28567"/>
                </a:lnTo>
                <a:lnTo>
                  <a:pt x="1376596" y="20988"/>
                </a:lnTo>
                <a:lnTo>
                  <a:pt x="1326604" y="14575"/>
                </a:lnTo>
                <a:lnTo>
                  <a:pt x="1276136" y="9328"/>
                </a:lnTo>
                <a:lnTo>
                  <a:pt x="1225287" y="5247"/>
                </a:lnTo>
                <a:lnTo>
                  <a:pt x="1174152" y="2332"/>
                </a:lnTo>
                <a:lnTo>
                  <a:pt x="1122827" y="583"/>
                </a:lnTo>
                <a:lnTo>
                  <a:pt x="1071407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5861549" y="4924968"/>
            <a:ext cx="9226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45" dirty="0">
                <a:solidFill>
                  <a:srgbClr val="FFFFFF"/>
                </a:solidFill>
                <a:latin typeface="Microsoft JhengHei UI"/>
                <a:cs typeface="Microsoft JhengHei UI"/>
              </a:rPr>
              <a:t>地区⽹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854530" y="5883493"/>
            <a:ext cx="0" cy="869315"/>
          </a:xfrm>
          <a:custGeom>
            <a:avLst/>
            <a:gdLst/>
            <a:ahLst/>
            <a:cxnLst/>
            <a:rect l="l" t="t" r="r" b="b"/>
            <a:pathLst>
              <a:path h="869315">
                <a:moveTo>
                  <a:pt x="0" y="868756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783122" y="5186141"/>
            <a:ext cx="2143125" cy="1019175"/>
          </a:xfrm>
          <a:custGeom>
            <a:avLst/>
            <a:gdLst/>
            <a:ahLst/>
            <a:cxnLst/>
            <a:rect l="l" t="t" r="r" b="b"/>
            <a:pathLst>
              <a:path w="2143125" h="1019175">
                <a:moveTo>
                  <a:pt x="1071411" y="0"/>
                </a:moveTo>
                <a:lnTo>
                  <a:pt x="1019991" y="583"/>
                </a:lnTo>
                <a:lnTo>
                  <a:pt x="968666" y="2332"/>
                </a:lnTo>
                <a:lnTo>
                  <a:pt x="917531" y="5247"/>
                </a:lnTo>
                <a:lnTo>
                  <a:pt x="866683" y="9328"/>
                </a:lnTo>
                <a:lnTo>
                  <a:pt x="816215" y="14575"/>
                </a:lnTo>
                <a:lnTo>
                  <a:pt x="766223" y="20988"/>
                </a:lnTo>
                <a:lnTo>
                  <a:pt x="716803" y="28567"/>
                </a:lnTo>
                <a:lnTo>
                  <a:pt x="668049" y="37312"/>
                </a:lnTo>
                <a:lnTo>
                  <a:pt x="620058" y="47223"/>
                </a:lnTo>
                <a:lnTo>
                  <a:pt x="572923" y="58301"/>
                </a:lnTo>
                <a:lnTo>
                  <a:pt x="526741" y="70544"/>
                </a:lnTo>
                <a:lnTo>
                  <a:pt x="481607" y="83953"/>
                </a:lnTo>
                <a:lnTo>
                  <a:pt x="437615" y="98528"/>
                </a:lnTo>
                <a:lnTo>
                  <a:pt x="394862" y="114270"/>
                </a:lnTo>
                <a:lnTo>
                  <a:pt x="353442" y="131177"/>
                </a:lnTo>
                <a:lnTo>
                  <a:pt x="313451" y="149250"/>
                </a:lnTo>
                <a:lnTo>
                  <a:pt x="265228" y="173708"/>
                </a:lnTo>
                <a:lnTo>
                  <a:pt x="221023" y="199258"/>
                </a:lnTo>
                <a:lnTo>
                  <a:pt x="180837" y="225805"/>
                </a:lnTo>
                <a:lnTo>
                  <a:pt x="144669" y="253254"/>
                </a:lnTo>
                <a:lnTo>
                  <a:pt x="112521" y="281510"/>
                </a:lnTo>
                <a:lnTo>
                  <a:pt x="84390" y="310478"/>
                </a:lnTo>
                <a:lnTo>
                  <a:pt x="60279" y="340064"/>
                </a:lnTo>
                <a:lnTo>
                  <a:pt x="24111" y="400707"/>
                </a:lnTo>
                <a:lnTo>
                  <a:pt x="4018" y="462679"/>
                </a:lnTo>
                <a:lnTo>
                  <a:pt x="0" y="493926"/>
                </a:lnTo>
                <a:lnTo>
                  <a:pt x="0" y="525221"/>
                </a:lnTo>
                <a:lnTo>
                  <a:pt x="12055" y="587573"/>
                </a:lnTo>
                <a:lnTo>
                  <a:pt x="40186" y="648975"/>
                </a:lnTo>
                <a:lnTo>
                  <a:pt x="84390" y="708669"/>
                </a:lnTo>
                <a:lnTo>
                  <a:pt x="112521" y="737637"/>
                </a:lnTo>
                <a:lnTo>
                  <a:pt x="144669" y="765893"/>
                </a:lnTo>
                <a:lnTo>
                  <a:pt x="180837" y="793342"/>
                </a:lnTo>
                <a:lnTo>
                  <a:pt x="221023" y="819889"/>
                </a:lnTo>
                <a:lnTo>
                  <a:pt x="265228" y="845439"/>
                </a:lnTo>
                <a:lnTo>
                  <a:pt x="313451" y="869897"/>
                </a:lnTo>
                <a:lnTo>
                  <a:pt x="353442" y="887970"/>
                </a:lnTo>
                <a:lnTo>
                  <a:pt x="394862" y="904877"/>
                </a:lnTo>
                <a:lnTo>
                  <a:pt x="437615" y="920619"/>
                </a:lnTo>
                <a:lnTo>
                  <a:pt x="481607" y="935194"/>
                </a:lnTo>
                <a:lnTo>
                  <a:pt x="526741" y="948603"/>
                </a:lnTo>
                <a:lnTo>
                  <a:pt x="572923" y="960846"/>
                </a:lnTo>
                <a:lnTo>
                  <a:pt x="620058" y="971924"/>
                </a:lnTo>
                <a:lnTo>
                  <a:pt x="668049" y="981835"/>
                </a:lnTo>
                <a:lnTo>
                  <a:pt x="716803" y="990580"/>
                </a:lnTo>
                <a:lnTo>
                  <a:pt x="766223" y="998159"/>
                </a:lnTo>
                <a:lnTo>
                  <a:pt x="816215" y="1004572"/>
                </a:lnTo>
                <a:lnTo>
                  <a:pt x="866683" y="1009819"/>
                </a:lnTo>
                <a:lnTo>
                  <a:pt x="917531" y="1013900"/>
                </a:lnTo>
                <a:lnTo>
                  <a:pt x="968666" y="1016815"/>
                </a:lnTo>
                <a:lnTo>
                  <a:pt x="1019991" y="1018565"/>
                </a:lnTo>
                <a:lnTo>
                  <a:pt x="1071411" y="1019148"/>
                </a:lnTo>
                <a:lnTo>
                  <a:pt x="1122831" y="1018565"/>
                </a:lnTo>
                <a:lnTo>
                  <a:pt x="1174156" y="1016815"/>
                </a:lnTo>
                <a:lnTo>
                  <a:pt x="1225290" y="1013900"/>
                </a:lnTo>
                <a:lnTo>
                  <a:pt x="1276139" y="1009819"/>
                </a:lnTo>
                <a:lnTo>
                  <a:pt x="1326606" y="1004572"/>
                </a:lnTo>
                <a:lnTo>
                  <a:pt x="1376598" y="998159"/>
                </a:lnTo>
                <a:lnTo>
                  <a:pt x="1426017" y="990580"/>
                </a:lnTo>
                <a:lnTo>
                  <a:pt x="1474770" y="981835"/>
                </a:lnTo>
                <a:lnTo>
                  <a:pt x="1522762" y="971924"/>
                </a:lnTo>
                <a:lnTo>
                  <a:pt x="1569895" y="960846"/>
                </a:lnTo>
                <a:lnTo>
                  <a:pt x="1616077" y="948603"/>
                </a:lnTo>
                <a:lnTo>
                  <a:pt x="1661210" y="935194"/>
                </a:lnTo>
                <a:lnTo>
                  <a:pt x="1705201" y="920619"/>
                </a:lnTo>
                <a:lnTo>
                  <a:pt x="1747954" y="904877"/>
                </a:lnTo>
                <a:lnTo>
                  <a:pt x="1789373" y="887970"/>
                </a:lnTo>
                <a:lnTo>
                  <a:pt x="1829363" y="869897"/>
                </a:lnTo>
                <a:lnTo>
                  <a:pt x="1877586" y="845439"/>
                </a:lnTo>
                <a:lnTo>
                  <a:pt x="1921791" y="819889"/>
                </a:lnTo>
                <a:lnTo>
                  <a:pt x="1961977" y="793342"/>
                </a:lnTo>
                <a:lnTo>
                  <a:pt x="1998144" y="765893"/>
                </a:lnTo>
                <a:lnTo>
                  <a:pt x="2030293" y="737637"/>
                </a:lnTo>
                <a:lnTo>
                  <a:pt x="2058424" y="708669"/>
                </a:lnTo>
                <a:lnTo>
                  <a:pt x="2082535" y="679083"/>
                </a:lnTo>
                <a:lnTo>
                  <a:pt x="2118703" y="618440"/>
                </a:lnTo>
                <a:lnTo>
                  <a:pt x="2138796" y="556468"/>
                </a:lnTo>
                <a:lnTo>
                  <a:pt x="2142814" y="525221"/>
                </a:lnTo>
                <a:lnTo>
                  <a:pt x="2142814" y="493926"/>
                </a:lnTo>
                <a:lnTo>
                  <a:pt x="2130759" y="431574"/>
                </a:lnTo>
                <a:lnTo>
                  <a:pt x="2102628" y="370172"/>
                </a:lnTo>
                <a:lnTo>
                  <a:pt x="2058424" y="310478"/>
                </a:lnTo>
                <a:lnTo>
                  <a:pt x="2030293" y="281510"/>
                </a:lnTo>
                <a:lnTo>
                  <a:pt x="1998144" y="253254"/>
                </a:lnTo>
                <a:lnTo>
                  <a:pt x="1961977" y="225805"/>
                </a:lnTo>
                <a:lnTo>
                  <a:pt x="1921791" y="199258"/>
                </a:lnTo>
                <a:lnTo>
                  <a:pt x="1877586" y="173708"/>
                </a:lnTo>
                <a:lnTo>
                  <a:pt x="1829363" y="149250"/>
                </a:lnTo>
                <a:lnTo>
                  <a:pt x="1789373" y="131177"/>
                </a:lnTo>
                <a:lnTo>
                  <a:pt x="1747954" y="114270"/>
                </a:lnTo>
                <a:lnTo>
                  <a:pt x="1705201" y="98528"/>
                </a:lnTo>
                <a:lnTo>
                  <a:pt x="1661210" y="83953"/>
                </a:lnTo>
                <a:lnTo>
                  <a:pt x="1616077" y="70544"/>
                </a:lnTo>
                <a:lnTo>
                  <a:pt x="1569895" y="58301"/>
                </a:lnTo>
                <a:lnTo>
                  <a:pt x="1522762" y="47223"/>
                </a:lnTo>
                <a:lnTo>
                  <a:pt x="1474770" y="37312"/>
                </a:lnTo>
                <a:lnTo>
                  <a:pt x="1426017" y="28567"/>
                </a:lnTo>
                <a:lnTo>
                  <a:pt x="1376598" y="20988"/>
                </a:lnTo>
                <a:lnTo>
                  <a:pt x="1326606" y="14575"/>
                </a:lnTo>
                <a:lnTo>
                  <a:pt x="1276139" y="9328"/>
                </a:lnTo>
                <a:lnTo>
                  <a:pt x="1225290" y="5247"/>
                </a:lnTo>
                <a:lnTo>
                  <a:pt x="1174156" y="2332"/>
                </a:lnTo>
                <a:lnTo>
                  <a:pt x="1122831" y="583"/>
                </a:lnTo>
                <a:lnTo>
                  <a:pt x="1071411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2396241" y="5493576"/>
            <a:ext cx="9226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45" dirty="0">
                <a:solidFill>
                  <a:srgbClr val="FFFFFF"/>
                </a:solidFill>
                <a:latin typeface="Microsoft JhengHei UI"/>
                <a:cs typeface="Microsoft JhengHei UI"/>
              </a:rPr>
              <a:t>地区⽹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12370" y="6220596"/>
            <a:ext cx="349885" cy="1227455"/>
          </a:xfrm>
          <a:custGeom>
            <a:avLst/>
            <a:gdLst/>
            <a:ahLst/>
            <a:cxnLst/>
            <a:rect l="l" t="t" r="r" b="b"/>
            <a:pathLst>
              <a:path w="349884" h="1227454">
                <a:moveTo>
                  <a:pt x="0" y="1227246"/>
                </a:moveTo>
                <a:lnTo>
                  <a:pt x="349626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74433" y="7120215"/>
            <a:ext cx="2025650" cy="789305"/>
          </a:xfrm>
          <a:custGeom>
            <a:avLst/>
            <a:gdLst/>
            <a:ahLst/>
            <a:cxnLst/>
            <a:rect l="l" t="t" r="r" b="b"/>
            <a:pathLst>
              <a:path w="2025650" h="789304">
                <a:moveTo>
                  <a:pt x="389117" y="254020"/>
                </a:moveTo>
                <a:lnTo>
                  <a:pt x="331608" y="256922"/>
                </a:lnTo>
                <a:lnTo>
                  <a:pt x="276722" y="265352"/>
                </a:lnTo>
                <a:lnTo>
                  <a:pt x="225059" y="278896"/>
                </a:lnTo>
                <a:lnTo>
                  <a:pt x="177222" y="297140"/>
                </a:lnTo>
                <a:lnTo>
                  <a:pt x="133812" y="319669"/>
                </a:lnTo>
                <a:lnTo>
                  <a:pt x="95431" y="346070"/>
                </a:lnTo>
                <a:lnTo>
                  <a:pt x="62679" y="375928"/>
                </a:lnTo>
                <a:lnTo>
                  <a:pt x="36159" y="408829"/>
                </a:lnTo>
                <a:lnTo>
                  <a:pt x="16471" y="444358"/>
                </a:lnTo>
                <a:lnTo>
                  <a:pt x="4218" y="482103"/>
                </a:lnTo>
                <a:lnTo>
                  <a:pt x="0" y="521647"/>
                </a:lnTo>
                <a:lnTo>
                  <a:pt x="4218" y="561190"/>
                </a:lnTo>
                <a:lnTo>
                  <a:pt x="16472" y="598928"/>
                </a:lnTo>
                <a:lnTo>
                  <a:pt x="36160" y="634448"/>
                </a:lnTo>
                <a:lnTo>
                  <a:pt x="62681" y="667336"/>
                </a:lnTo>
                <a:lnTo>
                  <a:pt x="95433" y="697181"/>
                </a:lnTo>
                <a:lnTo>
                  <a:pt x="133815" y="723567"/>
                </a:lnTo>
                <a:lnTo>
                  <a:pt x="177225" y="746083"/>
                </a:lnTo>
                <a:lnTo>
                  <a:pt x="225061" y="764315"/>
                </a:lnTo>
                <a:lnTo>
                  <a:pt x="276723" y="777849"/>
                </a:lnTo>
                <a:lnTo>
                  <a:pt x="331609" y="786273"/>
                </a:lnTo>
                <a:lnTo>
                  <a:pt x="389117" y="789172"/>
                </a:lnTo>
                <a:lnTo>
                  <a:pt x="393178" y="789172"/>
                </a:lnTo>
                <a:lnTo>
                  <a:pt x="401301" y="788968"/>
                </a:lnTo>
                <a:lnTo>
                  <a:pt x="1704419" y="788968"/>
                </a:lnTo>
                <a:lnTo>
                  <a:pt x="1759422" y="785580"/>
                </a:lnTo>
                <a:lnTo>
                  <a:pt x="1814307" y="775223"/>
                </a:lnTo>
                <a:lnTo>
                  <a:pt x="1864845" y="758731"/>
                </a:lnTo>
                <a:lnTo>
                  <a:pt x="1910120" y="736732"/>
                </a:lnTo>
                <a:lnTo>
                  <a:pt x="1949216" y="709855"/>
                </a:lnTo>
                <a:lnTo>
                  <a:pt x="1981217" y="678729"/>
                </a:lnTo>
                <a:lnTo>
                  <a:pt x="2005209" y="643984"/>
                </a:lnTo>
                <a:lnTo>
                  <a:pt x="2020276" y="606248"/>
                </a:lnTo>
                <a:lnTo>
                  <a:pt x="2025501" y="566150"/>
                </a:lnTo>
                <a:lnTo>
                  <a:pt x="2020276" y="526049"/>
                </a:lnTo>
                <a:lnTo>
                  <a:pt x="2005209" y="488303"/>
                </a:lnTo>
                <a:lnTo>
                  <a:pt x="1981217" y="453544"/>
                </a:lnTo>
                <a:lnTo>
                  <a:pt x="1949216" y="422402"/>
                </a:lnTo>
                <a:lnTo>
                  <a:pt x="1910120" y="395508"/>
                </a:lnTo>
                <a:lnTo>
                  <a:pt x="1864845" y="373493"/>
                </a:lnTo>
                <a:lnTo>
                  <a:pt x="1833581" y="363282"/>
                </a:lnTo>
                <a:lnTo>
                  <a:pt x="1566124" y="363282"/>
                </a:lnTo>
                <a:lnTo>
                  <a:pt x="1559184" y="325701"/>
                </a:lnTo>
                <a:lnTo>
                  <a:pt x="1547248" y="289306"/>
                </a:lnTo>
                <a:lnTo>
                  <a:pt x="1532345" y="258010"/>
                </a:lnTo>
                <a:lnTo>
                  <a:pt x="455579" y="258010"/>
                </a:lnTo>
                <a:lnTo>
                  <a:pt x="439270" y="256308"/>
                </a:lnTo>
                <a:lnTo>
                  <a:pt x="422747" y="255057"/>
                </a:lnTo>
                <a:lnTo>
                  <a:pt x="406025" y="254284"/>
                </a:lnTo>
                <a:lnTo>
                  <a:pt x="389117" y="254020"/>
                </a:lnTo>
                <a:close/>
              </a:path>
              <a:path w="2025650" h="789304">
                <a:moveTo>
                  <a:pt x="1704419" y="788968"/>
                </a:moveTo>
                <a:lnTo>
                  <a:pt x="401301" y="788968"/>
                </a:lnTo>
                <a:lnTo>
                  <a:pt x="989812" y="789086"/>
                </a:lnTo>
                <a:lnTo>
                  <a:pt x="992008" y="789172"/>
                </a:lnTo>
                <a:lnTo>
                  <a:pt x="996424" y="789172"/>
                </a:lnTo>
                <a:lnTo>
                  <a:pt x="998541" y="789086"/>
                </a:lnTo>
                <a:lnTo>
                  <a:pt x="1702753" y="789071"/>
                </a:lnTo>
                <a:lnTo>
                  <a:pt x="1704419" y="788968"/>
                </a:lnTo>
                <a:close/>
              </a:path>
              <a:path w="2025650" h="789304">
                <a:moveTo>
                  <a:pt x="1702753" y="789071"/>
                </a:moveTo>
                <a:lnTo>
                  <a:pt x="1000724" y="789071"/>
                </a:lnTo>
                <a:lnTo>
                  <a:pt x="1701104" y="789172"/>
                </a:lnTo>
                <a:lnTo>
                  <a:pt x="1702753" y="789071"/>
                </a:lnTo>
                <a:close/>
              </a:path>
              <a:path w="2025650" h="789304">
                <a:moveTo>
                  <a:pt x="1701104" y="343025"/>
                </a:moveTo>
                <a:lnTo>
                  <a:pt x="1665476" y="344370"/>
                </a:lnTo>
                <a:lnTo>
                  <a:pt x="1630965" y="348300"/>
                </a:lnTo>
                <a:lnTo>
                  <a:pt x="1597778" y="354657"/>
                </a:lnTo>
                <a:lnTo>
                  <a:pt x="1566124" y="363282"/>
                </a:lnTo>
                <a:lnTo>
                  <a:pt x="1833581" y="363282"/>
                </a:lnTo>
                <a:lnTo>
                  <a:pt x="1814307" y="356986"/>
                </a:lnTo>
                <a:lnTo>
                  <a:pt x="1759422" y="346620"/>
                </a:lnTo>
                <a:lnTo>
                  <a:pt x="1701104" y="343025"/>
                </a:lnTo>
                <a:close/>
              </a:path>
              <a:path w="2025650" h="789304">
                <a:moveTo>
                  <a:pt x="994235" y="0"/>
                </a:moveTo>
                <a:lnTo>
                  <a:pt x="937895" y="1877"/>
                </a:lnTo>
                <a:lnTo>
                  <a:pt x="883104" y="7392"/>
                </a:lnTo>
                <a:lnTo>
                  <a:pt x="830116" y="16369"/>
                </a:lnTo>
                <a:lnTo>
                  <a:pt x="779188" y="28633"/>
                </a:lnTo>
                <a:lnTo>
                  <a:pt x="730573" y="44009"/>
                </a:lnTo>
                <a:lnTo>
                  <a:pt x="684527" y="62322"/>
                </a:lnTo>
                <a:lnTo>
                  <a:pt x="641306" y="83396"/>
                </a:lnTo>
                <a:lnTo>
                  <a:pt x="601164" y="107056"/>
                </a:lnTo>
                <a:lnTo>
                  <a:pt x="564357" y="133126"/>
                </a:lnTo>
                <a:lnTo>
                  <a:pt x="531140" y="161432"/>
                </a:lnTo>
                <a:lnTo>
                  <a:pt x="501767" y="191799"/>
                </a:lnTo>
                <a:lnTo>
                  <a:pt x="476496" y="224050"/>
                </a:lnTo>
                <a:lnTo>
                  <a:pt x="455579" y="258010"/>
                </a:lnTo>
                <a:lnTo>
                  <a:pt x="1532345" y="258010"/>
                </a:lnTo>
                <a:lnTo>
                  <a:pt x="1509375" y="220756"/>
                </a:lnTo>
                <a:lnTo>
                  <a:pt x="1483935" y="188944"/>
                </a:lnTo>
                <a:lnTo>
                  <a:pt x="1454488" y="159001"/>
                </a:lnTo>
                <a:lnTo>
                  <a:pt x="1421284" y="131098"/>
                </a:lnTo>
                <a:lnTo>
                  <a:pt x="1384570" y="105407"/>
                </a:lnTo>
                <a:lnTo>
                  <a:pt x="1344593" y="82098"/>
                </a:lnTo>
                <a:lnTo>
                  <a:pt x="1301603" y="61343"/>
                </a:lnTo>
                <a:lnTo>
                  <a:pt x="1255845" y="43311"/>
                </a:lnTo>
                <a:lnTo>
                  <a:pt x="1207569" y="28175"/>
                </a:lnTo>
                <a:lnTo>
                  <a:pt x="1157022" y="16105"/>
                </a:lnTo>
                <a:lnTo>
                  <a:pt x="1104453" y="7271"/>
                </a:lnTo>
                <a:lnTo>
                  <a:pt x="1050108" y="1846"/>
                </a:lnTo>
                <a:lnTo>
                  <a:pt x="994235" y="0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74433" y="7536891"/>
            <a:ext cx="2025650" cy="789305"/>
          </a:xfrm>
          <a:custGeom>
            <a:avLst/>
            <a:gdLst/>
            <a:ahLst/>
            <a:cxnLst/>
            <a:rect l="l" t="t" r="r" b="b"/>
            <a:pathLst>
              <a:path w="2025650" h="789304">
                <a:moveTo>
                  <a:pt x="1948949" y="425891"/>
                </a:moveTo>
                <a:lnTo>
                  <a:pt x="459377" y="425891"/>
                </a:lnTo>
                <a:lnTo>
                  <a:pt x="466316" y="463472"/>
                </a:lnTo>
                <a:lnTo>
                  <a:pt x="478252" y="499867"/>
                </a:lnTo>
                <a:lnTo>
                  <a:pt x="494938" y="534906"/>
                </a:lnTo>
                <a:lnTo>
                  <a:pt x="516125" y="568417"/>
                </a:lnTo>
                <a:lnTo>
                  <a:pt x="541566" y="600229"/>
                </a:lnTo>
                <a:lnTo>
                  <a:pt x="571012" y="630172"/>
                </a:lnTo>
                <a:lnTo>
                  <a:pt x="604216" y="658075"/>
                </a:lnTo>
                <a:lnTo>
                  <a:pt x="640930" y="683766"/>
                </a:lnTo>
                <a:lnTo>
                  <a:pt x="680907" y="707075"/>
                </a:lnTo>
                <a:lnTo>
                  <a:pt x="723898" y="727830"/>
                </a:lnTo>
                <a:lnTo>
                  <a:pt x="769655" y="745862"/>
                </a:lnTo>
                <a:lnTo>
                  <a:pt x="817931" y="760998"/>
                </a:lnTo>
                <a:lnTo>
                  <a:pt x="868478" y="773068"/>
                </a:lnTo>
                <a:lnTo>
                  <a:pt x="921047" y="781902"/>
                </a:lnTo>
                <a:lnTo>
                  <a:pt x="975392" y="787327"/>
                </a:lnTo>
                <a:lnTo>
                  <a:pt x="1031264" y="789173"/>
                </a:lnTo>
                <a:lnTo>
                  <a:pt x="1087604" y="787296"/>
                </a:lnTo>
                <a:lnTo>
                  <a:pt x="1142396" y="781781"/>
                </a:lnTo>
                <a:lnTo>
                  <a:pt x="1195384" y="772804"/>
                </a:lnTo>
                <a:lnTo>
                  <a:pt x="1246313" y="760540"/>
                </a:lnTo>
                <a:lnTo>
                  <a:pt x="1294928" y="745164"/>
                </a:lnTo>
                <a:lnTo>
                  <a:pt x="1340974" y="726851"/>
                </a:lnTo>
                <a:lnTo>
                  <a:pt x="1384195" y="705777"/>
                </a:lnTo>
                <a:lnTo>
                  <a:pt x="1424337" y="682117"/>
                </a:lnTo>
                <a:lnTo>
                  <a:pt x="1461144" y="656047"/>
                </a:lnTo>
                <a:lnTo>
                  <a:pt x="1494361" y="627740"/>
                </a:lnTo>
                <a:lnTo>
                  <a:pt x="1523733" y="597374"/>
                </a:lnTo>
                <a:lnTo>
                  <a:pt x="1549005" y="565123"/>
                </a:lnTo>
                <a:lnTo>
                  <a:pt x="1569921" y="531162"/>
                </a:lnTo>
                <a:lnTo>
                  <a:pt x="1700972" y="531162"/>
                </a:lnTo>
                <a:lnTo>
                  <a:pt x="1748779" y="523820"/>
                </a:lnTo>
                <a:lnTo>
                  <a:pt x="1800442" y="510276"/>
                </a:lnTo>
                <a:lnTo>
                  <a:pt x="1848278" y="492032"/>
                </a:lnTo>
                <a:lnTo>
                  <a:pt x="1891688" y="469503"/>
                </a:lnTo>
                <a:lnTo>
                  <a:pt x="1930070" y="443102"/>
                </a:lnTo>
                <a:lnTo>
                  <a:pt x="1948949" y="425891"/>
                </a:lnTo>
                <a:close/>
              </a:path>
              <a:path w="2025650" h="789304">
                <a:moveTo>
                  <a:pt x="1700972" y="531162"/>
                </a:moveTo>
                <a:lnTo>
                  <a:pt x="1569921" y="531162"/>
                </a:lnTo>
                <a:lnTo>
                  <a:pt x="1586231" y="532864"/>
                </a:lnTo>
                <a:lnTo>
                  <a:pt x="1602753" y="534116"/>
                </a:lnTo>
                <a:lnTo>
                  <a:pt x="1619475" y="534888"/>
                </a:lnTo>
                <a:lnTo>
                  <a:pt x="1636383" y="535152"/>
                </a:lnTo>
                <a:lnTo>
                  <a:pt x="1693893" y="532250"/>
                </a:lnTo>
                <a:lnTo>
                  <a:pt x="1700972" y="531162"/>
                </a:lnTo>
                <a:close/>
              </a:path>
              <a:path w="2025650" h="789304">
                <a:moveTo>
                  <a:pt x="324396" y="0"/>
                </a:moveTo>
                <a:lnTo>
                  <a:pt x="266078" y="3592"/>
                </a:lnTo>
                <a:lnTo>
                  <a:pt x="211193" y="13948"/>
                </a:lnTo>
                <a:lnTo>
                  <a:pt x="160655" y="30441"/>
                </a:lnTo>
                <a:lnTo>
                  <a:pt x="115381" y="52441"/>
                </a:lnTo>
                <a:lnTo>
                  <a:pt x="76285" y="79318"/>
                </a:lnTo>
                <a:lnTo>
                  <a:pt x="44283" y="110444"/>
                </a:lnTo>
                <a:lnTo>
                  <a:pt x="20292" y="145189"/>
                </a:lnTo>
                <a:lnTo>
                  <a:pt x="5225" y="182925"/>
                </a:lnTo>
                <a:lnTo>
                  <a:pt x="0" y="223023"/>
                </a:lnTo>
                <a:lnTo>
                  <a:pt x="5225" y="263124"/>
                </a:lnTo>
                <a:lnTo>
                  <a:pt x="20292" y="300870"/>
                </a:lnTo>
                <a:lnTo>
                  <a:pt x="44283" y="335629"/>
                </a:lnTo>
                <a:lnTo>
                  <a:pt x="76285" y="366771"/>
                </a:lnTo>
                <a:lnTo>
                  <a:pt x="115381" y="393665"/>
                </a:lnTo>
                <a:lnTo>
                  <a:pt x="160655" y="415680"/>
                </a:lnTo>
                <a:lnTo>
                  <a:pt x="211193" y="432186"/>
                </a:lnTo>
                <a:lnTo>
                  <a:pt x="266078" y="442552"/>
                </a:lnTo>
                <a:lnTo>
                  <a:pt x="324396" y="446147"/>
                </a:lnTo>
                <a:lnTo>
                  <a:pt x="360024" y="444802"/>
                </a:lnTo>
                <a:lnTo>
                  <a:pt x="394535" y="440872"/>
                </a:lnTo>
                <a:lnTo>
                  <a:pt x="427722" y="434516"/>
                </a:lnTo>
                <a:lnTo>
                  <a:pt x="459377" y="425891"/>
                </a:lnTo>
                <a:lnTo>
                  <a:pt x="1948949" y="425891"/>
                </a:lnTo>
                <a:lnTo>
                  <a:pt x="1989342" y="380344"/>
                </a:lnTo>
                <a:lnTo>
                  <a:pt x="2009029" y="344814"/>
                </a:lnTo>
                <a:lnTo>
                  <a:pt x="2021283" y="307069"/>
                </a:lnTo>
                <a:lnTo>
                  <a:pt x="2025501" y="267524"/>
                </a:lnTo>
                <a:lnTo>
                  <a:pt x="2021283" y="227982"/>
                </a:lnTo>
                <a:lnTo>
                  <a:pt x="2009029" y="190245"/>
                </a:lnTo>
                <a:lnTo>
                  <a:pt x="1989341" y="154725"/>
                </a:lnTo>
                <a:lnTo>
                  <a:pt x="1962820" y="121836"/>
                </a:lnTo>
                <a:lnTo>
                  <a:pt x="1930068" y="91992"/>
                </a:lnTo>
                <a:lnTo>
                  <a:pt x="1891686" y="65605"/>
                </a:lnTo>
                <a:lnTo>
                  <a:pt x="1848276" y="43089"/>
                </a:lnTo>
                <a:lnTo>
                  <a:pt x="1800439" y="24858"/>
                </a:lnTo>
                <a:lnTo>
                  <a:pt x="1748777" y="11323"/>
                </a:lnTo>
                <a:lnTo>
                  <a:pt x="1693891" y="2899"/>
                </a:lnTo>
                <a:lnTo>
                  <a:pt x="1640453" y="205"/>
                </a:lnTo>
                <a:lnTo>
                  <a:pt x="324396" y="0"/>
                </a:lnTo>
                <a:close/>
              </a:path>
              <a:path w="2025650" h="789304">
                <a:moveTo>
                  <a:pt x="1636383" y="0"/>
                </a:moveTo>
                <a:lnTo>
                  <a:pt x="1632286" y="1"/>
                </a:lnTo>
                <a:lnTo>
                  <a:pt x="1624198" y="205"/>
                </a:lnTo>
                <a:lnTo>
                  <a:pt x="1640453" y="205"/>
                </a:lnTo>
                <a:lnTo>
                  <a:pt x="1636383" y="0"/>
                </a:lnTo>
                <a:close/>
              </a:path>
              <a:path w="2025650" h="789304">
                <a:moveTo>
                  <a:pt x="1031264" y="0"/>
                </a:moveTo>
                <a:lnTo>
                  <a:pt x="1029051" y="1"/>
                </a:lnTo>
                <a:lnTo>
                  <a:pt x="1026959" y="85"/>
                </a:lnTo>
                <a:lnTo>
                  <a:pt x="1024777" y="102"/>
                </a:lnTo>
                <a:lnTo>
                  <a:pt x="1037910" y="102"/>
                </a:lnTo>
                <a:lnTo>
                  <a:pt x="1035687" y="85"/>
                </a:lnTo>
                <a:lnTo>
                  <a:pt x="1033493" y="1"/>
                </a:lnTo>
                <a:lnTo>
                  <a:pt x="1031264" y="0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328843" y="7533405"/>
            <a:ext cx="9226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45" dirty="0">
                <a:solidFill>
                  <a:srgbClr val="FFFFFF"/>
                </a:solidFill>
                <a:latin typeface="Microsoft JhengHei UI"/>
                <a:cs typeface="Microsoft JhengHei UI"/>
              </a:rPr>
              <a:t>校⽹络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515309" y="6302832"/>
            <a:ext cx="283845" cy="913765"/>
          </a:xfrm>
          <a:custGeom>
            <a:avLst/>
            <a:gdLst/>
            <a:ahLst/>
            <a:cxnLst/>
            <a:rect l="l" t="t" r="r" b="b"/>
            <a:pathLst>
              <a:path w="283844" h="913765">
                <a:moveTo>
                  <a:pt x="283395" y="913670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077500" y="7036251"/>
            <a:ext cx="1956435" cy="789305"/>
          </a:xfrm>
          <a:custGeom>
            <a:avLst/>
            <a:gdLst/>
            <a:ahLst/>
            <a:cxnLst/>
            <a:rect l="l" t="t" r="r" b="b"/>
            <a:pathLst>
              <a:path w="1956434" h="789304">
                <a:moveTo>
                  <a:pt x="375800" y="254021"/>
                </a:moveTo>
                <a:lnTo>
                  <a:pt x="320258" y="256923"/>
                </a:lnTo>
                <a:lnTo>
                  <a:pt x="267250" y="265353"/>
                </a:lnTo>
                <a:lnTo>
                  <a:pt x="217356" y="278897"/>
                </a:lnTo>
                <a:lnTo>
                  <a:pt x="171156" y="297141"/>
                </a:lnTo>
                <a:lnTo>
                  <a:pt x="129232" y="319670"/>
                </a:lnTo>
                <a:lnTo>
                  <a:pt x="92165" y="346070"/>
                </a:lnTo>
                <a:lnTo>
                  <a:pt x="60534" y="375928"/>
                </a:lnTo>
                <a:lnTo>
                  <a:pt x="34921" y="408829"/>
                </a:lnTo>
                <a:lnTo>
                  <a:pt x="15908" y="444358"/>
                </a:lnTo>
                <a:lnTo>
                  <a:pt x="4073" y="482103"/>
                </a:lnTo>
                <a:lnTo>
                  <a:pt x="0" y="521647"/>
                </a:lnTo>
                <a:lnTo>
                  <a:pt x="4073" y="561190"/>
                </a:lnTo>
                <a:lnTo>
                  <a:pt x="15908" y="598928"/>
                </a:lnTo>
                <a:lnTo>
                  <a:pt x="34921" y="634448"/>
                </a:lnTo>
                <a:lnTo>
                  <a:pt x="60534" y="667336"/>
                </a:lnTo>
                <a:lnTo>
                  <a:pt x="92165" y="697181"/>
                </a:lnTo>
                <a:lnTo>
                  <a:pt x="129232" y="723568"/>
                </a:lnTo>
                <a:lnTo>
                  <a:pt x="171156" y="746083"/>
                </a:lnTo>
                <a:lnTo>
                  <a:pt x="217356" y="764315"/>
                </a:lnTo>
                <a:lnTo>
                  <a:pt x="267250" y="777850"/>
                </a:lnTo>
                <a:lnTo>
                  <a:pt x="320258" y="786273"/>
                </a:lnTo>
                <a:lnTo>
                  <a:pt x="375800" y="789173"/>
                </a:lnTo>
                <a:lnTo>
                  <a:pt x="379761" y="789172"/>
                </a:lnTo>
                <a:lnTo>
                  <a:pt x="387569" y="788968"/>
                </a:lnTo>
                <a:lnTo>
                  <a:pt x="1646131" y="788968"/>
                </a:lnTo>
                <a:lnTo>
                  <a:pt x="1699235" y="785581"/>
                </a:lnTo>
                <a:lnTo>
                  <a:pt x="1752242" y="775224"/>
                </a:lnTo>
                <a:lnTo>
                  <a:pt x="1801051" y="758732"/>
                </a:lnTo>
                <a:lnTo>
                  <a:pt x="1844777" y="736732"/>
                </a:lnTo>
                <a:lnTo>
                  <a:pt x="1882535" y="709855"/>
                </a:lnTo>
                <a:lnTo>
                  <a:pt x="1913442" y="678729"/>
                </a:lnTo>
                <a:lnTo>
                  <a:pt x="1936614" y="643984"/>
                </a:lnTo>
                <a:lnTo>
                  <a:pt x="1951165" y="606248"/>
                </a:lnTo>
                <a:lnTo>
                  <a:pt x="1956212" y="566150"/>
                </a:lnTo>
                <a:lnTo>
                  <a:pt x="1951165" y="526049"/>
                </a:lnTo>
                <a:lnTo>
                  <a:pt x="1936614" y="488303"/>
                </a:lnTo>
                <a:lnTo>
                  <a:pt x="1913442" y="453544"/>
                </a:lnTo>
                <a:lnTo>
                  <a:pt x="1882535" y="422402"/>
                </a:lnTo>
                <a:lnTo>
                  <a:pt x="1844777" y="395508"/>
                </a:lnTo>
                <a:lnTo>
                  <a:pt x="1801051" y="373493"/>
                </a:lnTo>
                <a:lnTo>
                  <a:pt x="1770856" y="363282"/>
                </a:lnTo>
                <a:lnTo>
                  <a:pt x="1512550" y="363282"/>
                </a:lnTo>
                <a:lnTo>
                  <a:pt x="1505227" y="323236"/>
                </a:lnTo>
                <a:lnTo>
                  <a:pt x="1492431" y="284552"/>
                </a:lnTo>
                <a:lnTo>
                  <a:pt x="1479574" y="258010"/>
                </a:lnTo>
                <a:lnTo>
                  <a:pt x="439986" y="258010"/>
                </a:lnTo>
                <a:lnTo>
                  <a:pt x="424235" y="256308"/>
                </a:lnTo>
                <a:lnTo>
                  <a:pt x="408278" y="255057"/>
                </a:lnTo>
                <a:lnTo>
                  <a:pt x="392128" y="254285"/>
                </a:lnTo>
                <a:lnTo>
                  <a:pt x="375800" y="254021"/>
                </a:lnTo>
                <a:close/>
              </a:path>
              <a:path w="1956434" h="789304">
                <a:moveTo>
                  <a:pt x="1646131" y="788968"/>
                </a:moveTo>
                <a:lnTo>
                  <a:pt x="387569" y="788968"/>
                </a:lnTo>
                <a:lnTo>
                  <a:pt x="955949" y="789088"/>
                </a:lnTo>
                <a:lnTo>
                  <a:pt x="958065" y="789172"/>
                </a:lnTo>
                <a:lnTo>
                  <a:pt x="962362" y="789172"/>
                </a:lnTo>
                <a:lnTo>
                  <a:pt x="964379" y="789088"/>
                </a:lnTo>
                <a:lnTo>
                  <a:pt x="1644522" y="789071"/>
                </a:lnTo>
                <a:lnTo>
                  <a:pt x="1646131" y="788968"/>
                </a:lnTo>
                <a:close/>
              </a:path>
              <a:path w="1956434" h="789304">
                <a:moveTo>
                  <a:pt x="1644522" y="789071"/>
                </a:moveTo>
                <a:lnTo>
                  <a:pt x="966483" y="789071"/>
                </a:lnTo>
                <a:lnTo>
                  <a:pt x="1642929" y="789172"/>
                </a:lnTo>
                <a:lnTo>
                  <a:pt x="1644522" y="789071"/>
                </a:lnTo>
                <a:close/>
              </a:path>
              <a:path w="1956434" h="789304">
                <a:moveTo>
                  <a:pt x="1642913" y="343026"/>
                </a:moveTo>
                <a:lnTo>
                  <a:pt x="1608502" y="344371"/>
                </a:lnTo>
                <a:lnTo>
                  <a:pt x="1575171" y="348301"/>
                </a:lnTo>
                <a:lnTo>
                  <a:pt x="1543121" y="354657"/>
                </a:lnTo>
                <a:lnTo>
                  <a:pt x="1512550" y="363282"/>
                </a:lnTo>
                <a:lnTo>
                  <a:pt x="1770856" y="363282"/>
                </a:lnTo>
                <a:lnTo>
                  <a:pt x="1752242" y="356987"/>
                </a:lnTo>
                <a:lnTo>
                  <a:pt x="1699235" y="346621"/>
                </a:lnTo>
                <a:lnTo>
                  <a:pt x="1642913" y="343026"/>
                </a:lnTo>
                <a:close/>
              </a:path>
              <a:path w="1956434" h="789304">
                <a:moveTo>
                  <a:pt x="960222" y="0"/>
                </a:moveTo>
                <a:lnTo>
                  <a:pt x="905809" y="1877"/>
                </a:lnTo>
                <a:lnTo>
                  <a:pt x="852891" y="7392"/>
                </a:lnTo>
                <a:lnTo>
                  <a:pt x="801716" y="16369"/>
                </a:lnTo>
                <a:lnTo>
                  <a:pt x="752529" y="28633"/>
                </a:lnTo>
                <a:lnTo>
                  <a:pt x="705577" y="44009"/>
                </a:lnTo>
                <a:lnTo>
                  <a:pt x="661106" y="62322"/>
                </a:lnTo>
                <a:lnTo>
                  <a:pt x="619363" y="83396"/>
                </a:lnTo>
                <a:lnTo>
                  <a:pt x="580594" y="107056"/>
                </a:lnTo>
                <a:lnTo>
                  <a:pt x="545045" y="133126"/>
                </a:lnTo>
                <a:lnTo>
                  <a:pt x="512964" y="161432"/>
                </a:lnTo>
                <a:lnTo>
                  <a:pt x="484596" y="191799"/>
                </a:lnTo>
                <a:lnTo>
                  <a:pt x="460188" y="224050"/>
                </a:lnTo>
                <a:lnTo>
                  <a:pt x="439986" y="258010"/>
                </a:lnTo>
                <a:lnTo>
                  <a:pt x="1479574" y="258010"/>
                </a:lnTo>
                <a:lnTo>
                  <a:pt x="1451582" y="212100"/>
                </a:lnTo>
                <a:lnTo>
                  <a:pt x="1424110" y="178747"/>
                </a:lnTo>
                <a:lnTo>
                  <a:pt x="1392327" y="147585"/>
                </a:lnTo>
                <a:lnTo>
                  <a:pt x="1356523" y="118824"/>
                </a:lnTo>
                <a:lnTo>
                  <a:pt x="1316990" y="92668"/>
                </a:lnTo>
                <a:lnTo>
                  <a:pt x="1274017" y="69328"/>
                </a:lnTo>
                <a:lnTo>
                  <a:pt x="1227896" y="49008"/>
                </a:lnTo>
                <a:lnTo>
                  <a:pt x="1178916" y="31918"/>
                </a:lnTo>
                <a:lnTo>
                  <a:pt x="1127368" y="18265"/>
                </a:lnTo>
                <a:lnTo>
                  <a:pt x="1073542" y="8256"/>
                </a:lnTo>
                <a:lnTo>
                  <a:pt x="1017730" y="2098"/>
                </a:lnTo>
                <a:lnTo>
                  <a:pt x="960222" y="0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077500" y="7452928"/>
            <a:ext cx="1956435" cy="789305"/>
          </a:xfrm>
          <a:custGeom>
            <a:avLst/>
            <a:gdLst/>
            <a:ahLst/>
            <a:cxnLst/>
            <a:rect l="l" t="t" r="r" b="b"/>
            <a:pathLst>
              <a:path w="1956434" h="789304">
                <a:moveTo>
                  <a:pt x="1882277" y="425890"/>
                </a:moveTo>
                <a:lnTo>
                  <a:pt x="443661" y="425890"/>
                </a:lnTo>
                <a:lnTo>
                  <a:pt x="450983" y="465936"/>
                </a:lnTo>
                <a:lnTo>
                  <a:pt x="463777" y="504620"/>
                </a:lnTo>
                <a:lnTo>
                  <a:pt x="481754" y="541735"/>
                </a:lnTo>
                <a:lnTo>
                  <a:pt x="504624" y="577072"/>
                </a:lnTo>
                <a:lnTo>
                  <a:pt x="532095" y="610425"/>
                </a:lnTo>
                <a:lnTo>
                  <a:pt x="563877" y="641586"/>
                </a:lnTo>
                <a:lnTo>
                  <a:pt x="599679" y="670348"/>
                </a:lnTo>
                <a:lnTo>
                  <a:pt x="639212" y="696503"/>
                </a:lnTo>
                <a:lnTo>
                  <a:pt x="682184" y="719844"/>
                </a:lnTo>
                <a:lnTo>
                  <a:pt x="728306" y="740163"/>
                </a:lnTo>
                <a:lnTo>
                  <a:pt x="777286" y="757253"/>
                </a:lnTo>
                <a:lnTo>
                  <a:pt x="828833" y="770907"/>
                </a:lnTo>
                <a:lnTo>
                  <a:pt x="882659" y="780916"/>
                </a:lnTo>
                <a:lnTo>
                  <a:pt x="938471" y="787074"/>
                </a:lnTo>
                <a:lnTo>
                  <a:pt x="995980" y="789172"/>
                </a:lnTo>
                <a:lnTo>
                  <a:pt x="1050393" y="787295"/>
                </a:lnTo>
                <a:lnTo>
                  <a:pt x="1103310" y="781780"/>
                </a:lnTo>
                <a:lnTo>
                  <a:pt x="1154485" y="772803"/>
                </a:lnTo>
                <a:lnTo>
                  <a:pt x="1203672" y="760539"/>
                </a:lnTo>
                <a:lnTo>
                  <a:pt x="1250624" y="745163"/>
                </a:lnTo>
                <a:lnTo>
                  <a:pt x="1295095" y="726850"/>
                </a:lnTo>
                <a:lnTo>
                  <a:pt x="1336839" y="705776"/>
                </a:lnTo>
                <a:lnTo>
                  <a:pt x="1375608" y="682116"/>
                </a:lnTo>
                <a:lnTo>
                  <a:pt x="1411156" y="656046"/>
                </a:lnTo>
                <a:lnTo>
                  <a:pt x="1443237" y="627739"/>
                </a:lnTo>
                <a:lnTo>
                  <a:pt x="1471605" y="597373"/>
                </a:lnTo>
                <a:lnTo>
                  <a:pt x="1496013" y="565122"/>
                </a:lnTo>
                <a:lnTo>
                  <a:pt x="1516215" y="531161"/>
                </a:lnTo>
                <a:lnTo>
                  <a:pt x="1642787" y="531161"/>
                </a:lnTo>
                <a:lnTo>
                  <a:pt x="1688952" y="523820"/>
                </a:lnTo>
                <a:lnTo>
                  <a:pt x="1738847" y="510276"/>
                </a:lnTo>
                <a:lnTo>
                  <a:pt x="1785048" y="492032"/>
                </a:lnTo>
                <a:lnTo>
                  <a:pt x="1826973" y="469502"/>
                </a:lnTo>
                <a:lnTo>
                  <a:pt x="1864043" y="443102"/>
                </a:lnTo>
                <a:lnTo>
                  <a:pt x="1882277" y="425890"/>
                </a:lnTo>
                <a:close/>
              </a:path>
              <a:path w="1956434" h="789304">
                <a:moveTo>
                  <a:pt x="1642787" y="531161"/>
                </a:moveTo>
                <a:lnTo>
                  <a:pt x="1516215" y="531161"/>
                </a:lnTo>
                <a:lnTo>
                  <a:pt x="1531966" y="532863"/>
                </a:lnTo>
                <a:lnTo>
                  <a:pt x="1547924" y="534115"/>
                </a:lnTo>
                <a:lnTo>
                  <a:pt x="1564073" y="534887"/>
                </a:lnTo>
                <a:lnTo>
                  <a:pt x="1580402" y="535152"/>
                </a:lnTo>
                <a:lnTo>
                  <a:pt x="1635943" y="532250"/>
                </a:lnTo>
                <a:lnTo>
                  <a:pt x="1642787" y="531161"/>
                </a:lnTo>
                <a:close/>
              </a:path>
              <a:path w="1956434" h="789304">
                <a:moveTo>
                  <a:pt x="313299" y="0"/>
                </a:moveTo>
                <a:lnTo>
                  <a:pt x="256974" y="3592"/>
                </a:lnTo>
                <a:lnTo>
                  <a:pt x="203966" y="13948"/>
                </a:lnTo>
                <a:lnTo>
                  <a:pt x="155156" y="30441"/>
                </a:lnTo>
                <a:lnTo>
                  <a:pt x="111431" y="52440"/>
                </a:lnTo>
                <a:lnTo>
                  <a:pt x="73673" y="79317"/>
                </a:lnTo>
                <a:lnTo>
                  <a:pt x="42767" y="110443"/>
                </a:lnTo>
                <a:lnTo>
                  <a:pt x="19597" y="145188"/>
                </a:lnTo>
                <a:lnTo>
                  <a:pt x="5046" y="182924"/>
                </a:lnTo>
                <a:lnTo>
                  <a:pt x="0" y="223022"/>
                </a:lnTo>
                <a:lnTo>
                  <a:pt x="5046" y="263123"/>
                </a:lnTo>
                <a:lnTo>
                  <a:pt x="19597" y="300869"/>
                </a:lnTo>
                <a:lnTo>
                  <a:pt x="42767" y="335628"/>
                </a:lnTo>
                <a:lnTo>
                  <a:pt x="73673" y="366770"/>
                </a:lnTo>
                <a:lnTo>
                  <a:pt x="111431" y="393664"/>
                </a:lnTo>
                <a:lnTo>
                  <a:pt x="155156" y="415679"/>
                </a:lnTo>
                <a:lnTo>
                  <a:pt x="203966" y="432185"/>
                </a:lnTo>
                <a:lnTo>
                  <a:pt x="256974" y="442552"/>
                </a:lnTo>
                <a:lnTo>
                  <a:pt x="313299" y="446147"/>
                </a:lnTo>
                <a:lnTo>
                  <a:pt x="347704" y="444802"/>
                </a:lnTo>
                <a:lnTo>
                  <a:pt x="381032" y="440872"/>
                </a:lnTo>
                <a:lnTo>
                  <a:pt x="413085" y="434515"/>
                </a:lnTo>
                <a:lnTo>
                  <a:pt x="443661" y="425890"/>
                </a:lnTo>
                <a:lnTo>
                  <a:pt x="1882277" y="425890"/>
                </a:lnTo>
                <a:lnTo>
                  <a:pt x="1921288" y="380343"/>
                </a:lnTo>
                <a:lnTo>
                  <a:pt x="1940303" y="344813"/>
                </a:lnTo>
                <a:lnTo>
                  <a:pt x="1952138" y="307069"/>
                </a:lnTo>
                <a:lnTo>
                  <a:pt x="1956212" y="267524"/>
                </a:lnTo>
                <a:lnTo>
                  <a:pt x="1952138" y="227982"/>
                </a:lnTo>
                <a:lnTo>
                  <a:pt x="1940303" y="190244"/>
                </a:lnTo>
                <a:lnTo>
                  <a:pt x="1921288" y="154724"/>
                </a:lnTo>
                <a:lnTo>
                  <a:pt x="1895675" y="121836"/>
                </a:lnTo>
                <a:lnTo>
                  <a:pt x="1864043" y="91991"/>
                </a:lnTo>
                <a:lnTo>
                  <a:pt x="1826973" y="65604"/>
                </a:lnTo>
                <a:lnTo>
                  <a:pt x="1785048" y="43089"/>
                </a:lnTo>
                <a:lnTo>
                  <a:pt x="1738847" y="24857"/>
                </a:lnTo>
                <a:lnTo>
                  <a:pt x="1688952" y="11323"/>
                </a:lnTo>
                <a:lnTo>
                  <a:pt x="1635943" y="2899"/>
                </a:lnTo>
                <a:lnTo>
                  <a:pt x="1584313" y="204"/>
                </a:lnTo>
                <a:lnTo>
                  <a:pt x="313299" y="0"/>
                </a:lnTo>
                <a:close/>
              </a:path>
              <a:path w="1956434" h="789304">
                <a:moveTo>
                  <a:pt x="1580402" y="0"/>
                </a:moveTo>
                <a:lnTo>
                  <a:pt x="1576475" y="0"/>
                </a:lnTo>
                <a:lnTo>
                  <a:pt x="1568632" y="204"/>
                </a:lnTo>
                <a:lnTo>
                  <a:pt x="1584313" y="204"/>
                </a:lnTo>
                <a:lnTo>
                  <a:pt x="1580402" y="0"/>
                </a:lnTo>
                <a:close/>
              </a:path>
              <a:path w="1956434" h="789304">
                <a:moveTo>
                  <a:pt x="998137" y="0"/>
                </a:moveTo>
                <a:lnTo>
                  <a:pt x="993875" y="0"/>
                </a:lnTo>
                <a:lnTo>
                  <a:pt x="991823" y="85"/>
                </a:lnTo>
                <a:lnTo>
                  <a:pt x="989718" y="101"/>
                </a:lnTo>
                <a:lnTo>
                  <a:pt x="1002398" y="101"/>
                </a:lnTo>
                <a:lnTo>
                  <a:pt x="1000252" y="85"/>
                </a:lnTo>
                <a:lnTo>
                  <a:pt x="998137" y="0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7597266" y="7449443"/>
            <a:ext cx="9226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45" dirty="0">
                <a:solidFill>
                  <a:srgbClr val="FFFFFF"/>
                </a:solidFill>
                <a:latin typeface="Microsoft JhengHei UI"/>
                <a:cs typeface="Microsoft JhengHei UI"/>
              </a:rPr>
              <a:t>校⽹络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854530" y="7344131"/>
            <a:ext cx="0" cy="869315"/>
          </a:xfrm>
          <a:custGeom>
            <a:avLst/>
            <a:gdLst/>
            <a:ahLst/>
            <a:cxnLst/>
            <a:rect l="l" t="t" r="r" b="b"/>
            <a:pathLst>
              <a:path h="869315">
                <a:moveTo>
                  <a:pt x="0" y="868756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858099" y="7894932"/>
            <a:ext cx="2025650" cy="767715"/>
          </a:xfrm>
          <a:custGeom>
            <a:avLst/>
            <a:gdLst/>
            <a:ahLst/>
            <a:cxnLst/>
            <a:rect l="l" t="t" r="r" b="b"/>
            <a:pathLst>
              <a:path w="2025650" h="767715">
                <a:moveTo>
                  <a:pt x="389119" y="246920"/>
                </a:moveTo>
                <a:lnTo>
                  <a:pt x="331610" y="249741"/>
                </a:lnTo>
                <a:lnTo>
                  <a:pt x="276724" y="257935"/>
                </a:lnTo>
                <a:lnTo>
                  <a:pt x="225062" y="271101"/>
                </a:lnTo>
                <a:lnTo>
                  <a:pt x="177225" y="288834"/>
                </a:lnTo>
                <a:lnTo>
                  <a:pt x="133815" y="310734"/>
                </a:lnTo>
                <a:lnTo>
                  <a:pt x="95433" y="336397"/>
                </a:lnTo>
                <a:lnTo>
                  <a:pt x="62681" y="365420"/>
                </a:lnTo>
                <a:lnTo>
                  <a:pt x="36160" y="397401"/>
                </a:lnTo>
                <a:lnTo>
                  <a:pt x="16472" y="431938"/>
                </a:lnTo>
                <a:lnTo>
                  <a:pt x="4218" y="468627"/>
                </a:lnTo>
                <a:lnTo>
                  <a:pt x="0" y="507067"/>
                </a:lnTo>
                <a:lnTo>
                  <a:pt x="4218" y="545504"/>
                </a:lnTo>
                <a:lnTo>
                  <a:pt x="16472" y="582187"/>
                </a:lnTo>
                <a:lnTo>
                  <a:pt x="36160" y="616714"/>
                </a:lnTo>
                <a:lnTo>
                  <a:pt x="62681" y="648684"/>
                </a:lnTo>
                <a:lnTo>
                  <a:pt x="95433" y="677694"/>
                </a:lnTo>
                <a:lnTo>
                  <a:pt x="133815" y="703343"/>
                </a:lnTo>
                <a:lnTo>
                  <a:pt x="177225" y="725230"/>
                </a:lnTo>
                <a:lnTo>
                  <a:pt x="225062" y="742952"/>
                </a:lnTo>
                <a:lnTo>
                  <a:pt x="276724" y="756108"/>
                </a:lnTo>
                <a:lnTo>
                  <a:pt x="331610" y="764296"/>
                </a:lnTo>
                <a:lnTo>
                  <a:pt x="389119" y="767114"/>
                </a:lnTo>
                <a:lnTo>
                  <a:pt x="393181" y="767114"/>
                </a:lnTo>
                <a:lnTo>
                  <a:pt x="401307" y="766916"/>
                </a:lnTo>
                <a:lnTo>
                  <a:pt x="1704415" y="766916"/>
                </a:lnTo>
                <a:lnTo>
                  <a:pt x="1759425" y="763623"/>
                </a:lnTo>
                <a:lnTo>
                  <a:pt x="1814309" y="753555"/>
                </a:lnTo>
                <a:lnTo>
                  <a:pt x="1864845" y="737524"/>
                </a:lnTo>
                <a:lnTo>
                  <a:pt x="1910119" y="716140"/>
                </a:lnTo>
                <a:lnTo>
                  <a:pt x="1949214" y="690014"/>
                </a:lnTo>
                <a:lnTo>
                  <a:pt x="1981215" y="659758"/>
                </a:lnTo>
                <a:lnTo>
                  <a:pt x="2005206" y="625984"/>
                </a:lnTo>
                <a:lnTo>
                  <a:pt x="2020272" y="589302"/>
                </a:lnTo>
                <a:lnTo>
                  <a:pt x="2025498" y="550325"/>
                </a:lnTo>
                <a:lnTo>
                  <a:pt x="2020272" y="511345"/>
                </a:lnTo>
                <a:lnTo>
                  <a:pt x="2005206" y="474654"/>
                </a:lnTo>
                <a:lnTo>
                  <a:pt x="1981215" y="440867"/>
                </a:lnTo>
                <a:lnTo>
                  <a:pt x="1949214" y="410595"/>
                </a:lnTo>
                <a:lnTo>
                  <a:pt x="1910119" y="384453"/>
                </a:lnTo>
                <a:lnTo>
                  <a:pt x="1864845" y="363053"/>
                </a:lnTo>
                <a:lnTo>
                  <a:pt x="1833582" y="353127"/>
                </a:lnTo>
                <a:lnTo>
                  <a:pt x="1566130" y="353127"/>
                </a:lnTo>
                <a:lnTo>
                  <a:pt x="1559190" y="316597"/>
                </a:lnTo>
                <a:lnTo>
                  <a:pt x="1547253" y="281219"/>
                </a:lnTo>
                <a:lnTo>
                  <a:pt x="1532350" y="250798"/>
                </a:lnTo>
                <a:lnTo>
                  <a:pt x="455577" y="250798"/>
                </a:lnTo>
                <a:lnTo>
                  <a:pt x="439271" y="249144"/>
                </a:lnTo>
                <a:lnTo>
                  <a:pt x="422748" y="247927"/>
                </a:lnTo>
                <a:lnTo>
                  <a:pt x="406026" y="247176"/>
                </a:lnTo>
                <a:lnTo>
                  <a:pt x="389119" y="246920"/>
                </a:lnTo>
                <a:close/>
              </a:path>
              <a:path w="2025650" h="767715">
                <a:moveTo>
                  <a:pt x="1704415" y="766916"/>
                </a:moveTo>
                <a:lnTo>
                  <a:pt x="401307" y="766916"/>
                </a:lnTo>
                <a:lnTo>
                  <a:pt x="989812" y="767032"/>
                </a:lnTo>
                <a:lnTo>
                  <a:pt x="992011" y="767114"/>
                </a:lnTo>
                <a:lnTo>
                  <a:pt x="996430" y="767114"/>
                </a:lnTo>
                <a:lnTo>
                  <a:pt x="998545" y="767032"/>
                </a:lnTo>
                <a:lnTo>
                  <a:pt x="1702771" y="767015"/>
                </a:lnTo>
                <a:lnTo>
                  <a:pt x="1704415" y="766916"/>
                </a:lnTo>
                <a:close/>
              </a:path>
              <a:path w="2025650" h="767715">
                <a:moveTo>
                  <a:pt x="1702771" y="767015"/>
                </a:moveTo>
                <a:lnTo>
                  <a:pt x="1000723" y="767015"/>
                </a:lnTo>
                <a:lnTo>
                  <a:pt x="1701110" y="767114"/>
                </a:lnTo>
                <a:lnTo>
                  <a:pt x="1702771" y="767015"/>
                </a:lnTo>
                <a:close/>
              </a:path>
              <a:path w="2025650" h="767715">
                <a:moveTo>
                  <a:pt x="1701110" y="333436"/>
                </a:moveTo>
                <a:lnTo>
                  <a:pt x="1665482" y="334744"/>
                </a:lnTo>
                <a:lnTo>
                  <a:pt x="1630969" y="338564"/>
                </a:lnTo>
                <a:lnTo>
                  <a:pt x="1597782" y="344743"/>
                </a:lnTo>
                <a:lnTo>
                  <a:pt x="1566130" y="353127"/>
                </a:lnTo>
                <a:lnTo>
                  <a:pt x="1833582" y="353127"/>
                </a:lnTo>
                <a:lnTo>
                  <a:pt x="1814309" y="347008"/>
                </a:lnTo>
                <a:lnTo>
                  <a:pt x="1759425" y="336932"/>
                </a:lnTo>
                <a:lnTo>
                  <a:pt x="1701110" y="333436"/>
                </a:lnTo>
                <a:close/>
              </a:path>
              <a:path w="2025650" h="767715">
                <a:moveTo>
                  <a:pt x="994241" y="0"/>
                </a:moveTo>
                <a:lnTo>
                  <a:pt x="937900" y="1824"/>
                </a:lnTo>
                <a:lnTo>
                  <a:pt x="883107" y="7185"/>
                </a:lnTo>
                <a:lnTo>
                  <a:pt x="830118" y="15911"/>
                </a:lnTo>
                <a:lnTo>
                  <a:pt x="779189" y="27833"/>
                </a:lnTo>
                <a:lnTo>
                  <a:pt x="730573" y="42779"/>
                </a:lnTo>
                <a:lnTo>
                  <a:pt x="684527" y="60579"/>
                </a:lnTo>
                <a:lnTo>
                  <a:pt x="641306" y="81064"/>
                </a:lnTo>
                <a:lnTo>
                  <a:pt x="601164" y="104063"/>
                </a:lnTo>
                <a:lnTo>
                  <a:pt x="564356" y="129405"/>
                </a:lnTo>
                <a:lnTo>
                  <a:pt x="531139" y="156919"/>
                </a:lnTo>
                <a:lnTo>
                  <a:pt x="501766" y="186437"/>
                </a:lnTo>
                <a:lnTo>
                  <a:pt x="476494" y="217787"/>
                </a:lnTo>
                <a:lnTo>
                  <a:pt x="455577" y="250798"/>
                </a:lnTo>
                <a:lnTo>
                  <a:pt x="1532350" y="250798"/>
                </a:lnTo>
                <a:lnTo>
                  <a:pt x="1509380" y="214585"/>
                </a:lnTo>
                <a:lnTo>
                  <a:pt x="1483939" y="183662"/>
                </a:lnTo>
                <a:lnTo>
                  <a:pt x="1454493" y="154556"/>
                </a:lnTo>
                <a:lnTo>
                  <a:pt x="1421288" y="127433"/>
                </a:lnTo>
                <a:lnTo>
                  <a:pt x="1384574" y="102460"/>
                </a:lnTo>
                <a:lnTo>
                  <a:pt x="1344597" y="79803"/>
                </a:lnTo>
                <a:lnTo>
                  <a:pt x="1301607" y="59627"/>
                </a:lnTo>
                <a:lnTo>
                  <a:pt x="1255849" y="42100"/>
                </a:lnTo>
                <a:lnTo>
                  <a:pt x="1207573" y="27387"/>
                </a:lnTo>
                <a:lnTo>
                  <a:pt x="1157027" y="15654"/>
                </a:lnTo>
                <a:lnTo>
                  <a:pt x="1104458" y="7068"/>
                </a:lnTo>
                <a:lnTo>
                  <a:pt x="1050113" y="1794"/>
                </a:lnTo>
                <a:lnTo>
                  <a:pt x="994241" y="0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858099" y="8299962"/>
            <a:ext cx="2025650" cy="767715"/>
          </a:xfrm>
          <a:custGeom>
            <a:avLst/>
            <a:gdLst/>
            <a:ahLst/>
            <a:cxnLst/>
            <a:rect l="l" t="t" r="r" b="b"/>
            <a:pathLst>
              <a:path w="2025650" h="767715">
                <a:moveTo>
                  <a:pt x="1948947" y="413988"/>
                </a:moveTo>
                <a:lnTo>
                  <a:pt x="459378" y="413988"/>
                </a:lnTo>
                <a:lnTo>
                  <a:pt x="466318" y="450518"/>
                </a:lnTo>
                <a:lnTo>
                  <a:pt x="494941" y="519955"/>
                </a:lnTo>
                <a:lnTo>
                  <a:pt x="516128" y="552529"/>
                </a:lnTo>
                <a:lnTo>
                  <a:pt x="541569" y="583453"/>
                </a:lnTo>
                <a:lnTo>
                  <a:pt x="571015" y="612558"/>
                </a:lnTo>
                <a:lnTo>
                  <a:pt x="604220" y="639681"/>
                </a:lnTo>
                <a:lnTo>
                  <a:pt x="640934" y="664654"/>
                </a:lnTo>
                <a:lnTo>
                  <a:pt x="680911" y="687311"/>
                </a:lnTo>
                <a:lnTo>
                  <a:pt x="723901" y="707487"/>
                </a:lnTo>
                <a:lnTo>
                  <a:pt x="769659" y="725014"/>
                </a:lnTo>
                <a:lnTo>
                  <a:pt x="817935" y="739728"/>
                </a:lnTo>
                <a:lnTo>
                  <a:pt x="868481" y="751461"/>
                </a:lnTo>
                <a:lnTo>
                  <a:pt x="921050" y="760047"/>
                </a:lnTo>
                <a:lnTo>
                  <a:pt x="975395" y="765321"/>
                </a:lnTo>
                <a:lnTo>
                  <a:pt x="1031267" y="767115"/>
                </a:lnTo>
                <a:lnTo>
                  <a:pt x="1087606" y="765291"/>
                </a:lnTo>
                <a:lnTo>
                  <a:pt x="1142397" y="759930"/>
                </a:lnTo>
                <a:lnTo>
                  <a:pt x="1195385" y="751204"/>
                </a:lnTo>
                <a:lnTo>
                  <a:pt x="1246314" y="739282"/>
                </a:lnTo>
                <a:lnTo>
                  <a:pt x="1294929" y="724336"/>
                </a:lnTo>
                <a:lnTo>
                  <a:pt x="1340976" y="706535"/>
                </a:lnTo>
                <a:lnTo>
                  <a:pt x="1384197" y="686050"/>
                </a:lnTo>
                <a:lnTo>
                  <a:pt x="1424339" y="663052"/>
                </a:lnTo>
                <a:lnTo>
                  <a:pt x="1461146" y="637710"/>
                </a:lnTo>
                <a:lnTo>
                  <a:pt x="1494363" y="610195"/>
                </a:lnTo>
                <a:lnTo>
                  <a:pt x="1523735" y="580678"/>
                </a:lnTo>
                <a:lnTo>
                  <a:pt x="1549005" y="549328"/>
                </a:lnTo>
                <a:lnTo>
                  <a:pt x="1569920" y="516317"/>
                </a:lnTo>
                <a:lnTo>
                  <a:pt x="1700973" y="516317"/>
                </a:lnTo>
                <a:lnTo>
                  <a:pt x="1748783" y="509179"/>
                </a:lnTo>
                <a:lnTo>
                  <a:pt x="1800444" y="496013"/>
                </a:lnTo>
                <a:lnTo>
                  <a:pt x="1848280" y="478279"/>
                </a:lnTo>
                <a:lnTo>
                  <a:pt x="1891688" y="456380"/>
                </a:lnTo>
                <a:lnTo>
                  <a:pt x="1930069" y="430717"/>
                </a:lnTo>
                <a:lnTo>
                  <a:pt x="1948947" y="413988"/>
                </a:lnTo>
                <a:close/>
              </a:path>
              <a:path w="2025650" h="767715">
                <a:moveTo>
                  <a:pt x="1700973" y="516317"/>
                </a:moveTo>
                <a:lnTo>
                  <a:pt x="1569920" y="516317"/>
                </a:lnTo>
                <a:lnTo>
                  <a:pt x="1586231" y="517971"/>
                </a:lnTo>
                <a:lnTo>
                  <a:pt x="1602754" y="519187"/>
                </a:lnTo>
                <a:lnTo>
                  <a:pt x="1619478" y="519938"/>
                </a:lnTo>
                <a:lnTo>
                  <a:pt x="1636389" y="520194"/>
                </a:lnTo>
                <a:lnTo>
                  <a:pt x="1693897" y="517373"/>
                </a:lnTo>
                <a:lnTo>
                  <a:pt x="1700973" y="516317"/>
                </a:lnTo>
                <a:close/>
              </a:path>
              <a:path w="2025650" h="767715">
                <a:moveTo>
                  <a:pt x="324398" y="0"/>
                </a:moveTo>
                <a:lnTo>
                  <a:pt x="266080" y="3491"/>
                </a:lnTo>
                <a:lnTo>
                  <a:pt x="211194" y="13559"/>
                </a:lnTo>
                <a:lnTo>
                  <a:pt x="160655" y="29590"/>
                </a:lnTo>
                <a:lnTo>
                  <a:pt x="115381" y="50975"/>
                </a:lnTo>
                <a:lnTo>
                  <a:pt x="76285" y="77100"/>
                </a:lnTo>
                <a:lnTo>
                  <a:pt x="44283" y="107356"/>
                </a:lnTo>
                <a:lnTo>
                  <a:pt x="20291" y="141130"/>
                </a:lnTo>
                <a:lnTo>
                  <a:pt x="5225" y="177812"/>
                </a:lnTo>
                <a:lnTo>
                  <a:pt x="0" y="216789"/>
                </a:lnTo>
                <a:lnTo>
                  <a:pt x="5225" y="255769"/>
                </a:lnTo>
                <a:lnTo>
                  <a:pt x="20291" y="292460"/>
                </a:lnTo>
                <a:lnTo>
                  <a:pt x="44283" y="326248"/>
                </a:lnTo>
                <a:lnTo>
                  <a:pt x="76285" y="356519"/>
                </a:lnTo>
                <a:lnTo>
                  <a:pt x="115381" y="382662"/>
                </a:lnTo>
                <a:lnTo>
                  <a:pt x="160655" y="404062"/>
                </a:lnTo>
                <a:lnTo>
                  <a:pt x="211194" y="420106"/>
                </a:lnTo>
                <a:lnTo>
                  <a:pt x="266080" y="430183"/>
                </a:lnTo>
                <a:lnTo>
                  <a:pt x="324398" y="433677"/>
                </a:lnTo>
                <a:lnTo>
                  <a:pt x="360026" y="432370"/>
                </a:lnTo>
                <a:lnTo>
                  <a:pt x="394539" y="428550"/>
                </a:lnTo>
                <a:lnTo>
                  <a:pt x="427726" y="422371"/>
                </a:lnTo>
                <a:lnTo>
                  <a:pt x="459378" y="413988"/>
                </a:lnTo>
                <a:lnTo>
                  <a:pt x="1948947" y="413988"/>
                </a:lnTo>
                <a:lnTo>
                  <a:pt x="1989339" y="369713"/>
                </a:lnTo>
                <a:lnTo>
                  <a:pt x="2009027" y="335176"/>
                </a:lnTo>
                <a:lnTo>
                  <a:pt x="2021280" y="298487"/>
                </a:lnTo>
                <a:lnTo>
                  <a:pt x="2025498" y="260047"/>
                </a:lnTo>
                <a:lnTo>
                  <a:pt x="2021280" y="221610"/>
                </a:lnTo>
                <a:lnTo>
                  <a:pt x="2009027" y="184927"/>
                </a:lnTo>
                <a:lnTo>
                  <a:pt x="1989339" y="150400"/>
                </a:lnTo>
                <a:lnTo>
                  <a:pt x="1962820" y="118430"/>
                </a:lnTo>
                <a:lnTo>
                  <a:pt x="1930069" y="89420"/>
                </a:lnTo>
                <a:lnTo>
                  <a:pt x="1891688" y="63771"/>
                </a:lnTo>
                <a:lnTo>
                  <a:pt x="1848280" y="41884"/>
                </a:lnTo>
                <a:lnTo>
                  <a:pt x="1800444" y="24162"/>
                </a:lnTo>
                <a:lnTo>
                  <a:pt x="1748783" y="11006"/>
                </a:lnTo>
                <a:lnTo>
                  <a:pt x="1693897" y="2818"/>
                </a:lnTo>
                <a:lnTo>
                  <a:pt x="1640449" y="198"/>
                </a:lnTo>
                <a:lnTo>
                  <a:pt x="324398" y="0"/>
                </a:lnTo>
                <a:close/>
              </a:path>
              <a:path w="2025650" h="767715">
                <a:moveTo>
                  <a:pt x="1636389" y="0"/>
                </a:moveTo>
                <a:lnTo>
                  <a:pt x="1632327" y="0"/>
                </a:lnTo>
                <a:lnTo>
                  <a:pt x="1624201" y="198"/>
                </a:lnTo>
                <a:lnTo>
                  <a:pt x="1640449" y="198"/>
                </a:lnTo>
                <a:lnTo>
                  <a:pt x="1636389" y="0"/>
                </a:lnTo>
                <a:close/>
              </a:path>
              <a:path w="2025650" h="767715">
                <a:moveTo>
                  <a:pt x="1033497" y="0"/>
                </a:moveTo>
                <a:lnTo>
                  <a:pt x="1029078" y="0"/>
                </a:lnTo>
                <a:lnTo>
                  <a:pt x="1026963" y="83"/>
                </a:lnTo>
                <a:lnTo>
                  <a:pt x="1024775" y="99"/>
                </a:lnTo>
                <a:lnTo>
                  <a:pt x="1037916" y="99"/>
                </a:lnTo>
                <a:lnTo>
                  <a:pt x="1035685" y="83"/>
                </a:lnTo>
                <a:lnTo>
                  <a:pt x="1033497" y="0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2412513" y="8298591"/>
            <a:ext cx="9226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45" dirty="0">
                <a:solidFill>
                  <a:srgbClr val="FFFFFF"/>
                </a:solidFill>
                <a:latin typeface="Microsoft JhengHei UI"/>
                <a:cs typeface="Microsoft JhengHei UI"/>
              </a:rPr>
              <a:t>校⽹络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741745" y="6962153"/>
            <a:ext cx="192405" cy="868680"/>
          </a:xfrm>
          <a:custGeom>
            <a:avLst/>
            <a:gdLst/>
            <a:ahLst/>
            <a:cxnLst/>
            <a:rect l="l" t="t" r="r" b="b"/>
            <a:pathLst>
              <a:path w="192404" h="868679">
                <a:moveTo>
                  <a:pt x="192106" y="868151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150681" y="7452928"/>
            <a:ext cx="1956435" cy="837565"/>
          </a:xfrm>
          <a:custGeom>
            <a:avLst/>
            <a:gdLst/>
            <a:ahLst/>
            <a:cxnLst/>
            <a:rect l="l" t="t" r="r" b="b"/>
            <a:pathLst>
              <a:path w="1956434" h="837565">
                <a:moveTo>
                  <a:pt x="375806" y="269460"/>
                </a:moveTo>
                <a:lnTo>
                  <a:pt x="320264" y="272539"/>
                </a:lnTo>
                <a:lnTo>
                  <a:pt x="267255" y="281481"/>
                </a:lnTo>
                <a:lnTo>
                  <a:pt x="217360" y="295849"/>
                </a:lnTo>
                <a:lnTo>
                  <a:pt x="171159" y="315201"/>
                </a:lnTo>
                <a:lnTo>
                  <a:pt x="129235" y="339100"/>
                </a:lnTo>
                <a:lnTo>
                  <a:pt x="92166" y="367105"/>
                </a:lnTo>
                <a:lnTo>
                  <a:pt x="60535" y="398778"/>
                </a:lnTo>
                <a:lnTo>
                  <a:pt x="34922" y="433679"/>
                </a:lnTo>
                <a:lnTo>
                  <a:pt x="15908" y="471368"/>
                </a:lnTo>
                <a:lnTo>
                  <a:pt x="4073" y="511407"/>
                </a:lnTo>
                <a:lnTo>
                  <a:pt x="0" y="553355"/>
                </a:lnTo>
                <a:lnTo>
                  <a:pt x="4074" y="595301"/>
                </a:lnTo>
                <a:lnTo>
                  <a:pt x="15908" y="635333"/>
                </a:lnTo>
                <a:lnTo>
                  <a:pt x="34923" y="673012"/>
                </a:lnTo>
                <a:lnTo>
                  <a:pt x="60536" y="707899"/>
                </a:lnTo>
                <a:lnTo>
                  <a:pt x="92168" y="739558"/>
                </a:lnTo>
                <a:lnTo>
                  <a:pt x="129237" y="767548"/>
                </a:lnTo>
                <a:lnTo>
                  <a:pt x="171162" y="791433"/>
                </a:lnTo>
                <a:lnTo>
                  <a:pt x="217362" y="810773"/>
                </a:lnTo>
                <a:lnTo>
                  <a:pt x="267257" y="825130"/>
                </a:lnTo>
                <a:lnTo>
                  <a:pt x="320265" y="834065"/>
                </a:lnTo>
                <a:lnTo>
                  <a:pt x="375806" y="837142"/>
                </a:lnTo>
                <a:lnTo>
                  <a:pt x="379761" y="837141"/>
                </a:lnTo>
                <a:lnTo>
                  <a:pt x="387574" y="836924"/>
                </a:lnTo>
                <a:lnTo>
                  <a:pt x="1646135" y="836924"/>
                </a:lnTo>
                <a:lnTo>
                  <a:pt x="1699238" y="833331"/>
                </a:lnTo>
                <a:lnTo>
                  <a:pt x="1752245" y="822345"/>
                </a:lnTo>
                <a:lnTo>
                  <a:pt x="1801054" y="804850"/>
                </a:lnTo>
                <a:lnTo>
                  <a:pt x="1844780" y="781513"/>
                </a:lnTo>
                <a:lnTo>
                  <a:pt x="1882538" y="753002"/>
                </a:lnTo>
                <a:lnTo>
                  <a:pt x="1913446" y="719985"/>
                </a:lnTo>
                <a:lnTo>
                  <a:pt x="1936617" y="683127"/>
                </a:lnTo>
                <a:lnTo>
                  <a:pt x="1951168" y="643097"/>
                </a:lnTo>
                <a:lnTo>
                  <a:pt x="1956215" y="600562"/>
                </a:lnTo>
                <a:lnTo>
                  <a:pt x="1951168" y="558024"/>
                </a:lnTo>
                <a:lnTo>
                  <a:pt x="1936617" y="517984"/>
                </a:lnTo>
                <a:lnTo>
                  <a:pt x="1913446" y="481112"/>
                </a:lnTo>
                <a:lnTo>
                  <a:pt x="1882538" y="448077"/>
                </a:lnTo>
                <a:lnTo>
                  <a:pt x="1844780" y="419548"/>
                </a:lnTo>
                <a:lnTo>
                  <a:pt x="1801054" y="396195"/>
                </a:lnTo>
                <a:lnTo>
                  <a:pt x="1770859" y="385363"/>
                </a:lnTo>
                <a:lnTo>
                  <a:pt x="1512553" y="385363"/>
                </a:lnTo>
                <a:lnTo>
                  <a:pt x="1505851" y="345497"/>
                </a:lnTo>
                <a:lnTo>
                  <a:pt x="1494323" y="306890"/>
                </a:lnTo>
                <a:lnTo>
                  <a:pt x="1479929" y="273693"/>
                </a:lnTo>
                <a:lnTo>
                  <a:pt x="439994" y="273693"/>
                </a:lnTo>
                <a:lnTo>
                  <a:pt x="424243" y="271887"/>
                </a:lnTo>
                <a:lnTo>
                  <a:pt x="408285" y="270560"/>
                </a:lnTo>
                <a:lnTo>
                  <a:pt x="392135" y="269740"/>
                </a:lnTo>
                <a:lnTo>
                  <a:pt x="375806" y="269460"/>
                </a:lnTo>
                <a:close/>
              </a:path>
              <a:path w="1956434" h="837565">
                <a:moveTo>
                  <a:pt x="1646135" y="836924"/>
                </a:moveTo>
                <a:lnTo>
                  <a:pt x="387574" y="836924"/>
                </a:lnTo>
                <a:lnTo>
                  <a:pt x="955954" y="837050"/>
                </a:lnTo>
                <a:lnTo>
                  <a:pt x="958073" y="837141"/>
                </a:lnTo>
                <a:lnTo>
                  <a:pt x="962361" y="837141"/>
                </a:lnTo>
                <a:lnTo>
                  <a:pt x="964383" y="837050"/>
                </a:lnTo>
                <a:lnTo>
                  <a:pt x="1644526" y="837033"/>
                </a:lnTo>
                <a:lnTo>
                  <a:pt x="1646135" y="836924"/>
                </a:lnTo>
                <a:close/>
              </a:path>
              <a:path w="1956434" h="837565">
                <a:moveTo>
                  <a:pt x="1644526" y="837033"/>
                </a:moveTo>
                <a:lnTo>
                  <a:pt x="966492" y="837033"/>
                </a:lnTo>
                <a:lnTo>
                  <a:pt x="1642931" y="837141"/>
                </a:lnTo>
                <a:lnTo>
                  <a:pt x="1644526" y="837033"/>
                </a:lnTo>
                <a:close/>
              </a:path>
              <a:path w="1956434" h="837565">
                <a:moveTo>
                  <a:pt x="1642916" y="363875"/>
                </a:moveTo>
                <a:lnTo>
                  <a:pt x="1608505" y="365302"/>
                </a:lnTo>
                <a:lnTo>
                  <a:pt x="1575175" y="369471"/>
                </a:lnTo>
                <a:lnTo>
                  <a:pt x="1543124" y="376214"/>
                </a:lnTo>
                <a:lnTo>
                  <a:pt x="1512553" y="385363"/>
                </a:lnTo>
                <a:lnTo>
                  <a:pt x="1770859" y="385363"/>
                </a:lnTo>
                <a:lnTo>
                  <a:pt x="1752245" y="378685"/>
                </a:lnTo>
                <a:lnTo>
                  <a:pt x="1699238" y="367689"/>
                </a:lnTo>
                <a:lnTo>
                  <a:pt x="1642916" y="363875"/>
                </a:lnTo>
                <a:close/>
              </a:path>
              <a:path w="1956434" h="837565">
                <a:moveTo>
                  <a:pt x="960225" y="0"/>
                </a:moveTo>
                <a:lnTo>
                  <a:pt x="905812" y="1991"/>
                </a:lnTo>
                <a:lnTo>
                  <a:pt x="852895" y="7841"/>
                </a:lnTo>
                <a:lnTo>
                  <a:pt x="801720" y="17364"/>
                </a:lnTo>
                <a:lnTo>
                  <a:pt x="752533" y="30373"/>
                </a:lnTo>
                <a:lnTo>
                  <a:pt x="705581" y="46684"/>
                </a:lnTo>
                <a:lnTo>
                  <a:pt x="661111" y="66110"/>
                </a:lnTo>
                <a:lnTo>
                  <a:pt x="619368" y="88465"/>
                </a:lnTo>
                <a:lnTo>
                  <a:pt x="580599" y="113563"/>
                </a:lnTo>
                <a:lnTo>
                  <a:pt x="545051" y="141218"/>
                </a:lnTo>
                <a:lnTo>
                  <a:pt x="512970" y="171244"/>
                </a:lnTo>
                <a:lnTo>
                  <a:pt x="484603" y="203456"/>
                </a:lnTo>
                <a:lnTo>
                  <a:pt x="460195" y="237668"/>
                </a:lnTo>
                <a:lnTo>
                  <a:pt x="439994" y="273693"/>
                </a:lnTo>
                <a:lnTo>
                  <a:pt x="1479929" y="273693"/>
                </a:lnTo>
                <a:lnTo>
                  <a:pt x="1457745" y="234174"/>
                </a:lnTo>
                <a:lnTo>
                  <a:pt x="1433175" y="200428"/>
                </a:lnTo>
                <a:lnTo>
                  <a:pt x="1404735" y="168665"/>
                </a:lnTo>
                <a:lnTo>
                  <a:pt x="1372667" y="139067"/>
                </a:lnTo>
                <a:lnTo>
                  <a:pt x="1337208" y="111814"/>
                </a:lnTo>
                <a:lnTo>
                  <a:pt x="1298599" y="87088"/>
                </a:lnTo>
                <a:lnTo>
                  <a:pt x="1257078" y="65071"/>
                </a:lnTo>
                <a:lnTo>
                  <a:pt x="1212886" y="45944"/>
                </a:lnTo>
                <a:lnTo>
                  <a:pt x="1166261" y="29887"/>
                </a:lnTo>
                <a:lnTo>
                  <a:pt x="1117443" y="17083"/>
                </a:lnTo>
                <a:lnTo>
                  <a:pt x="1066672" y="7713"/>
                </a:lnTo>
                <a:lnTo>
                  <a:pt x="1014186" y="1958"/>
                </a:lnTo>
                <a:lnTo>
                  <a:pt x="960225" y="0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150681" y="7894932"/>
            <a:ext cx="1956435" cy="837565"/>
          </a:xfrm>
          <a:custGeom>
            <a:avLst/>
            <a:gdLst/>
            <a:ahLst/>
            <a:cxnLst/>
            <a:rect l="l" t="t" r="r" b="b"/>
            <a:pathLst>
              <a:path w="1956434" h="837565">
                <a:moveTo>
                  <a:pt x="1882280" y="451777"/>
                </a:moveTo>
                <a:lnTo>
                  <a:pt x="443662" y="451777"/>
                </a:lnTo>
                <a:lnTo>
                  <a:pt x="450364" y="491643"/>
                </a:lnTo>
                <a:lnTo>
                  <a:pt x="461892" y="530250"/>
                </a:lnTo>
                <a:lnTo>
                  <a:pt x="478007" y="567418"/>
                </a:lnTo>
                <a:lnTo>
                  <a:pt x="498469" y="602966"/>
                </a:lnTo>
                <a:lnTo>
                  <a:pt x="523040" y="636712"/>
                </a:lnTo>
                <a:lnTo>
                  <a:pt x="551479" y="668475"/>
                </a:lnTo>
                <a:lnTo>
                  <a:pt x="583547" y="698073"/>
                </a:lnTo>
                <a:lnTo>
                  <a:pt x="619005" y="725326"/>
                </a:lnTo>
                <a:lnTo>
                  <a:pt x="657614" y="750052"/>
                </a:lnTo>
                <a:lnTo>
                  <a:pt x="699135" y="772069"/>
                </a:lnTo>
                <a:lnTo>
                  <a:pt x="743327" y="791196"/>
                </a:lnTo>
                <a:lnTo>
                  <a:pt x="789951" y="807253"/>
                </a:lnTo>
                <a:lnTo>
                  <a:pt x="838769" y="820057"/>
                </a:lnTo>
                <a:lnTo>
                  <a:pt x="889540" y="829427"/>
                </a:lnTo>
                <a:lnTo>
                  <a:pt x="942026" y="835182"/>
                </a:lnTo>
                <a:lnTo>
                  <a:pt x="995987" y="837141"/>
                </a:lnTo>
                <a:lnTo>
                  <a:pt x="1050400" y="835149"/>
                </a:lnTo>
                <a:lnTo>
                  <a:pt x="1103317" y="829299"/>
                </a:lnTo>
                <a:lnTo>
                  <a:pt x="1154492" y="819776"/>
                </a:lnTo>
                <a:lnTo>
                  <a:pt x="1203679" y="806767"/>
                </a:lnTo>
                <a:lnTo>
                  <a:pt x="1250630" y="790456"/>
                </a:lnTo>
                <a:lnTo>
                  <a:pt x="1295101" y="771030"/>
                </a:lnTo>
                <a:lnTo>
                  <a:pt x="1336844" y="748675"/>
                </a:lnTo>
                <a:lnTo>
                  <a:pt x="1375612" y="723577"/>
                </a:lnTo>
                <a:lnTo>
                  <a:pt x="1411160" y="695922"/>
                </a:lnTo>
                <a:lnTo>
                  <a:pt x="1443241" y="665896"/>
                </a:lnTo>
                <a:lnTo>
                  <a:pt x="1471609" y="633684"/>
                </a:lnTo>
                <a:lnTo>
                  <a:pt x="1496017" y="599472"/>
                </a:lnTo>
                <a:lnTo>
                  <a:pt x="1516218" y="563447"/>
                </a:lnTo>
                <a:lnTo>
                  <a:pt x="1642786" y="563447"/>
                </a:lnTo>
                <a:lnTo>
                  <a:pt x="1688955" y="555659"/>
                </a:lnTo>
                <a:lnTo>
                  <a:pt x="1738850" y="541291"/>
                </a:lnTo>
                <a:lnTo>
                  <a:pt x="1785051" y="521939"/>
                </a:lnTo>
                <a:lnTo>
                  <a:pt x="1826977" y="498040"/>
                </a:lnTo>
                <a:lnTo>
                  <a:pt x="1864046" y="470035"/>
                </a:lnTo>
                <a:lnTo>
                  <a:pt x="1882280" y="451777"/>
                </a:lnTo>
                <a:close/>
              </a:path>
              <a:path w="1956434" h="837565">
                <a:moveTo>
                  <a:pt x="1642786" y="563447"/>
                </a:moveTo>
                <a:lnTo>
                  <a:pt x="1516218" y="563447"/>
                </a:lnTo>
                <a:lnTo>
                  <a:pt x="1531969" y="565253"/>
                </a:lnTo>
                <a:lnTo>
                  <a:pt x="1547927" y="566580"/>
                </a:lnTo>
                <a:lnTo>
                  <a:pt x="1564076" y="567400"/>
                </a:lnTo>
                <a:lnTo>
                  <a:pt x="1580405" y="567680"/>
                </a:lnTo>
                <a:lnTo>
                  <a:pt x="1635946" y="564601"/>
                </a:lnTo>
                <a:lnTo>
                  <a:pt x="1642786" y="563447"/>
                </a:lnTo>
                <a:close/>
              </a:path>
              <a:path w="1956434" h="837565">
                <a:moveTo>
                  <a:pt x="313299" y="0"/>
                </a:moveTo>
                <a:lnTo>
                  <a:pt x="256976" y="3810"/>
                </a:lnTo>
                <a:lnTo>
                  <a:pt x="203968" y="14796"/>
                </a:lnTo>
                <a:lnTo>
                  <a:pt x="155160" y="32291"/>
                </a:lnTo>
                <a:lnTo>
                  <a:pt x="111434" y="55628"/>
                </a:lnTo>
                <a:lnTo>
                  <a:pt x="73675" y="84138"/>
                </a:lnTo>
                <a:lnTo>
                  <a:pt x="42768" y="117156"/>
                </a:lnTo>
                <a:lnTo>
                  <a:pt x="19597" y="154013"/>
                </a:lnTo>
                <a:lnTo>
                  <a:pt x="5046" y="194043"/>
                </a:lnTo>
                <a:lnTo>
                  <a:pt x="0" y="236578"/>
                </a:lnTo>
                <a:lnTo>
                  <a:pt x="5046" y="279116"/>
                </a:lnTo>
                <a:lnTo>
                  <a:pt x="19597" y="319156"/>
                </a:lnTo>
                <a:lnTo>
                  <a:pt x="42768" y="356028"/>
                </a:lnTo>
                <a:lnTo>
                  <a:pt x="73675" y="389063"/>
                </a:lnTo>
                <a:lnTo>
                  <a:pt x="111434" y="417592"/>
                </a:lnTo>
                <a:lnTo>
                  <a:pt x="155160" y="440946"/>
                </a:lnTo>
                <a:lnTo>
                  <a:pt x="203968" y="458455"/>
                </a:lnTo>
                <a:lnTo>
                  <a:pt x="256976" y="469452"/>
                </a:lnTo>
                <a:lnTo>
                  <a:pt x="313299" y="473266"/>
                </a:lnTo>
                <a:lnTo>
                  <a:pt x="347708" y="471839"/>
                </a:lnTo>
                <a:lnTo>
                  <a:pt x="381039" y="467670"/>
                </a:lnTo>
                <a:lnTo>
                  <a:pt x="413091" y="460927"/>
                </a:lnTo>
                <a:lnTo>
                  <a:pt x="443662" y="451777"/>
                </a:lnTo>
                <a:lnTo>
                  <a:pt x="1882280" y="451777"/>
                </a:lnTo>
                <a:lnTo>
                  <a:pt x="1921292" y="403461"/>
                </a:lnTo>
                <a:lnTo>
                  <a:pt x="1940306" y="365772"/>
                </a:lnTo>
                <a:lnTo>
                  <a:pt x="1952141" y="325733"/>
                </a:lnTo>
                <a:lnTo>
                  <a:pt x="1956215" y="283785"/>
                </a:lnTo>
                <a:lnTo>
                  <a:pt x="1952141" y="241839"/>
                </a:lnTo>
                <a:lnTo>
                  <a:pt x="1940306" y="201807"/>
                </a:lnTo>
                <a:lnTo>
                  <a:pt x="1921292" y="164128"/>
                </a:lnTo>
                <a:lnTo>
                  <a:pt x="1895678" y="129241"/>
                </a:lnTo>
                <a:lnTo>
                  <a:pt x="1864046" y="97582"/>
                </a:lnTo>
                <a:lnTo>
                  <a:pt x="1826977" y="69592"/>
                </a:lnTo>
                <a:lnTo>
                  <a:pt x="1785051" y="45708"/>
                </a:lnTo>
                <a:lnTo>
                  <a:pt x="1738850" y="26368"/>
                </a:lnTo>
                <a:lnTo>
                  <a:pt x="1688955" y="12011"/>
                </a:lnTo>
                <a:lnTo>
                  <a:pt x="1635946" y="3075"/>
                </a:lnTo>
                <a:lnTo>
                  <a:pt x="1584319" y="216"/>
                </a:lnTo>
                <a:lnTo>
                  <a:pt x="313299" y="0"/>
                </a:lnTo>
                <a:close/>
              </a:path>
              <a:path w="1956434" h="837565">
                <a:moveTo>
                  <a:pt x="1580405" y="0"/>
                </a:moveTo>
                <a:lnTo>
                  <a:pt x="1576489" y="0"/>
                </a:lnTo>
                <a:lnTo>
                  <a:pt x="1568636" y="216"/>
                </a:lnTo>
                <a:lnTo>
                  <a:pt x="1584319" y="216"/>
                </a:lnTo>
                <a:lnTo>
                  <a:pt x="1580405" y="0"/>
                </a:lnTo>
                <a:close/>
              </a:path>
              <a:path w="1956434" h="837565">
                <a:moveTo>
                  <a:pt x="998139" y="0"/>
                </a:moveTo>
                <a:lnTo>
                  <a:pt x="993874" y="0"/>
                </a:lnTo>
                <a:lnTo>
                  <a:pt x="991705" y="91"/>
                </a:lnTo>
                <a:lnTo>
                  <a:pt x="989721" y="107"/>
                </a:lnTo>
                <a:lnTo>
                  <a:pt x="1002406" y="107"/>
                </a:lnTo>
                <a:lnTo>
                  <a:pt x="1000235" y="90"/>
                </a:lnTo>
                <a:lnTo>
                  <a:pt x="998139" y="0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9670446" y="7886848"/>
            <a:ext cx="9226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45" dirty="0">
                <a:solidFill>
                  <a:srgbClr val="FFFFFF"/>
                </a:solidFill>
                <a:latin typeface="Microsoft JhengHei UI"/>
                <a:cs typeface="Microsoft JhengHei UI"/>
              </a:rPr>
              <a:t>企业⽹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5755007" y="6784037"/>
            <a:ext cx="0" cy="869315"/>
          </a:xfrm>
          <a:custGeom>
            <a:avLst/>
            <a:gdLst/>
            <a:ahLst/>
            <a:cxnLst/>
            <a:rect l="l" t="t" r="r" b="b"/>
            <a:pathLst>
              <a:path h="869315">
                <a:moveTo>
                  <a:pt x="0" y="868756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972005" y="7328552"/>
            <a:ext cx="1890395" cy="789305"/>
          </a:xfrm>
          <a:custGeom>
            <a:avLst/>
            <a:gdLst/>
            <a:ahLst/>
            <a:cxnLst/>
            <a:rect l="l" t="t" r="r" b="b"/>
            <a:pathLst>
              <a:path w="1890394" h="789304">
                <a:moveTo>
                  <a:pt x="363151" y="254021"/>
                </a:moveTo>
                <a:lnTo>
                  <a:pt x="309478" y="256923"/>
                </a:lnTo>
                <a:lnTo>
                  <a:pt x="258254" y="265353"/>
                </a:lnTo>
                <a:lnTo>
                  <a:pt x="210039" y="278897"/>
                </a:lnTo>
                <a:lnTo>
                  <a:pt x="165394" y="297141"/>
                </a:lnTo>
                <a:lnTo>
                  <a:pt x="124881" y="319670"/>
                </a:lnTo>
                <a:lnTo>
                  <a:pt x="89061" y="346070"/>
                </a:lnTo>
                <a:lnTo>
                  <a:pt x="58496" y="375928"/>
                </a:lnTo>
                <a:lnTo>
                  <a:pt x="33745" y="408829"/>
                </a:lnTo>
                <a:lnTo>
                  <a:pt x="15372" y="444358"/>
                </a:lnTo>
                <a:lnTo>
                  <a:pt x="3936" y="482103"/>
                </a:lnTo>
                <a:lnTo>
                  <a:pt x="0" y="521647"/>
                </a:lnTo>
                <a:lnTo>
                  <a:pt x="3936" y="561190"/>
                </a:lnTo>
                <a:lnTo>
                  <a:pt x="15373" y="598928"/>
                </a:lnTo>
                <a:lnTo>
                  <a:pt x="33747" y="634448"/>
                </a:lnTo>
                <a:lnTo>
                  <a:pt x="58498" y="667336"/>
                </a:lnTo>
                <a:lnTo>
                  <a:pt x="89065" y="697181"/>
                </a:lnTo>
                <a:lnTo>
                  <a:pt x="124886" y="723567"/>
                </a:lnTo>
                <a:lnTo>
                  <a:pt x="165399" y="746083"/>
                </a:lnTo>
                <a:lnTo>
                  <a:pt x="210043" y="764315"/>
                </a:lnTo>
                <a:lnTo>
                  <a:pt x="258258" y="777849"/>
                </a:lnTo>
                <a:lnTo>
                  <a:pt x="309481" y="786273"/>
                </a:lnTo>
                <a:lnTo>
                  <a:pt x="363151" y="789172"/>
                </a:lnTo>
                <a:lnTo>
                  <a:pt x="366941" y="789172"/>
                </a:lnTo>
                <a:lnTo>
                  <a:pt x="374522" y="788968"/>
                </a:lnTo>
                <a:lnTo>
                  <a:pt x="1590678" y="788968"/>
                </a:lnTo>
                <a:lnTo>
                  <a:pt x="1642008" y="785580"/>
                </a:lnTo>
                <a:lnTo>
                  <a:pt x="1693230" y="775223"/>
                </a:lnTo>
                <a:lnTo>
                  <a:pt x="1740394" y="758731"/>
                </a:lnTo>
                <a:lnTo>
                  <a:pt x="1782647" y="736732"/>
                </a:lnTo>
                <a:lnTo>
                  <a:pt x="1819134" y="709855"/>
                </a:lnTo>
                <a:lnTo>
                  <a:pt x="1849000" y="678729"/>
                </a:lnTo>
                <a:lnTo>
                  <a:pt x="1871391" y="643984"/>
                </a:lnTo>
                <a:lnTo>
                  <a:pt x="1885452" y="606248"/>
                </a:lnTo>
                <a:lnTo>
                  <a:pt x="1890329" y="566150"/>
                </a:lnTo>
                <a:lnTo>
                  <a:pt x="1885452" y="526049"/>
                </a:lnTo>
                <a:lnTo>
                  <a:pt x="1871391" y="488303"/>
                </a:lnTo>
                <a:lnTo>
                  <a:pt x="1849000" y="453544"/>
                </a:lnTo>
                <a:lnTo>
                  <a:pt x="1819134" y="422402"/>
                </a:lnTo>
                <a:lnTo>
                  <a:pt x="1782647" y="395508"/>
                </a:lnTo>
                <a:lnTo>
                  <a:pt x="1740394" y="373493"/>
                </a:lnTo>
                <a:lnTo>
                  <a:pt x="1711217" y="363282"/>
                </a:lnTo>
                <a:lnTo>
                  <a:pt x="1461609" y="363282"/>
                </a:lnTo>
                <a:lnTo>
                  <a:pt x="1454533" y="323236"/>
                </a:lnTo>
                <a:lnTo>
                  <a:pt x="1442167" y="284552"/>
                </a:lnTo>
                <a:lnTo>
                  <a:pt x="1429743" y="258010"/>
                </a:lnTo>
                <a:lnTo>
                  <a:pt x="425170" y="258010"/>
                </a:lnTo>
                <a:lnTo>
                  <a:pt x="409949" y="256308"/>
                </a:lnTo>
                <a:lnTo>
                  <a:pt x="394529" y="255057"/>
                </a:lnTo>
                <a:lnTo>
                  <a:pt x="378925" y="254285"/>
                </a:lnTo>
                <a:lnTo>
                  <a:pt x="363151" y="254021"/>
                </a:lnTo>
                <a:close/>
              </a:path>
              <a:path w="1890394" h="789304">
                <a:moveTo>
                  <a:pt x="1590678" y="788968"/>
                </a:moveTo>
                <a:lnTo>
                  <a:pt x="374522" y="788968"/>
                </a:lnTo>
                <a:lnTo>
                  <a:pt x="923777" y="789088"/>
                </a:lnTo>
                <a:lnTo>
                  <a:pt x="925804" y="789172"/>
                </a:lnTo>
                <a:lnTo>
                  <a:pt x="929929" y="789172"/>
                </a:lnTo>
                <a:lnTo>
                  <a:pt x="931898" y="789088"/>
                </a:lnTo>
                <a:lnTo>
                  <a:pt x="1589124" y="789071"/>
                </a:lnTo>
                <a:lnTo>
                  <a:pt x="1590678" y="788968"/>
                </a:lnTo>
                <a:close/>
              </a:path>
              <a:path w="1890394" h="789304">
                <a:moveTo>
                  <a:pt x="1589124" y="789071"/>
                </a:moveTo>
                <a:lnTo>
                  <a:pt x="933940" y="789071"/>
                </a:lnTo>
                <a:lnTo>
                  <a:pt x="1587585" y="789172"/>
                </a:lnTo>
                <a:lnTo>
                  <a:pt x="1589124" y="789071"/>
                </a:lnTo>
                <a:close/>
              </a:path>
              <a:path w="1890394" h="789304">
                <a:moveTo>
                  <a:pt x="1587585" y="343025"/>
                </a:moveTo>
                <a:lnTo>
                  <a:pt x="1554329" y="344370"/>
                </a:lnTo>
                <a:lnTo>
                  <a:pt x="1522119" y="348300"/>
                </a:lnTo>
                <a:lnTo>
                  <a:pt x="1491148" y="354657"/>
                </a:lnTo>
                <a:lnTo>
                  <a:pt x="1461609" y="363282"/>
                </a:lnTo>
                <a:lnTo>
                  <a:pt x="1711217" y="363282"/>
                </a:lnTo>
                <a:lnTo>
                  <a:pt x="1693230" y="356986"/>
                </a:lnTo>
                <a:lnTo>
                  <a:pt x="1642008" y="346620"/>
                </a:lnTo>
                <a:lnTo>
                  <a:pt x="1587585" y="343025"/>
                </a:lnTo>
                <a:close/>
              </a:path>
              <a:path w="1890394" h="789304">
                <a:moveTo>
                  <a:pt x="927887" y="0"/>
                </a:moveTo>
                <a:lnTo>
                  <a:pt x="870986" y="2200"/>
                </a:lnTo>
                <a:lnTo>
                  <a:pt x="815804" y="8652"/>
                </a:lnTo>
                <a:lnTo>
                  <a:pt x="762645" y="19134"/>
                </a:lnTo>
                <a:lnTo>
                  <a:pt x="711811" y="33421"/>
                </a:lnTo>
                <a:lnTo>
                  <a:pt x="663604" y="51293"/>
                </a:lnTo>
                <a:lnTo>
                  <a:pt x="618329" y="72525"/>
                </a:lnTo>
                <a:lnTo>
                  <a:pt x="576287" y="96894"/>
                </a:lnTo>
                <a:lnTo>
                  <a:pt x="537780" y="124179"/>
                </a:lnTo>
                <a:lnTo>
                  <a:pt x="503113" y="154156"/>
                </a:lnTo>
                <a:lnTo>
                  <a:pt x="472587" y="186602"/>
                </a:lnTo>
                <a:lnTo>
                  <a:pt x="446505" y="221294"/>
                </a:lnTo>
                <a:lnTo>
                  <a:pt x="425170" y="258010"/>
                </a:lnTo>
                <a:lnTo>
                  <a:pt x="1429743" y="258010"/>
                </a:lnTo>
                <a:lnTo>
                  <a:pt x="1402694" y="212100"/>
                </a:lnTo>
                <a:lnTo>
                  <a:pt x="1376148" y="178747"/>
                </a:lnTo>
                <a:lnTo>
                  <a:pt x="1345436" y="147585"/>
                </a:lnTo>
                <a:lnTo>
                  <a:pt x="1310839" y="118824"/>
                </a:lnTo>
                <a:lnTo>
                  <a:pt x="1272637" y="92668"/>
                </a:lnTo>
                <a:lnTo>
                  <a:pt x="1231112" y="69328"/>
                </a:lnTo>
                <a:lnTo>
                  <a:pt x="1186545" y="49008"/>
                </a:lnTo>
                <a:lnTo>
                  <a:pt x="1139215" y="31918"/>
                </a:lnTo>
                <a:lnTo>
                  <a:pt x="1089403" y="18265"/>
                </a:lnTo>
                <a:lnTo>
                  <a:pt x="1037391" y="8256"/>
                </a:lnTo>
                <a:lnTo>
                  <a:pt x="983459" y="2098"/>
                </a:lnTo>
                <a:lnTo>
                  <a:pt x="927887" y="0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972005" y="7745230"/>
            <a:ext cx="1890395" cy="789305"/>
          </a:xfrm>
          <a:custGeom>
            <a:avLst/>
            <a:gdLst/>
            <a:ahLst/>
            <a:cxnLst/>
            <a:rect l="l" t="t" r="r" b="b"/>
            <a:pathLst>
              <a:path w="1890394" h="789304">
                <a:moveTo>
                  <a:pt x="1818887" y="425890"/>
                </a:moveTo>
                <a:lnTo>
                  <a:pt x="428719" y="425890"/>
                </a:lnTo>
                <a:lnTo>
                  <a:pt x="435795" y="465936"/>
                </a:lnTo>
                <a:lnTo>
                  <a:pt x="448159" y="504620"/>
                </a:lnTo>
                <a:lnTo>
                  <a:pt x="465531" y="541735"/>
                </a:lnTo>
                <a:lnTo>
                  <a:pt x="487630" y="577072"/>
                </a:lnTo>
                <a:lnTo>
                  <a:pt x="514177" y="610425"/>
                </a:lnTo>
                <a:lnTo>
                  <a:pt x="544889" y="641586"/>
                </a:lnTo>
                <a:lnTo>
                  <a:pt x="579486" y="670348"/>
                </a:lnTo>
                <a:lnTo>
                  <a:pt x="617688" y="696503"/>
                </a:lnTo>
                <a:lnTo>
                  <a:pt x="659213" y="719844"/>
                </a:lnTo>
                <a:lnTo>
                  <a:pt x="703782" y="740163"/>
                </a:lnTo>
                <a:lnTo>
                  <a:pt x="751112" y="757253"/>
                </a:lnTo>
                <a:lnTo>
                  <a:pt x="800924" y="770907"/>
                </a:lnTo>
                <a:lnTo>
                  <a:pt x="852937" y="780916"/>
                </a:lnTo>
                <a:lnTo>
                  <a:pt x="906870" y="787074"/>
                </a:lnTo>
                <a:lnTo>
                  <a:pt x="962441" y="789172"/>
                </a:lnTo>
                <a:lnTo>
                  <a:pt x="1019341" y="786972"/>
                </a:lnTo>
                <a:lnTo>
                  <a:pt x="1074521" y="780520"/>
                </a:lnTo>
                <a:lnTo>
                  <a:pt x="1127679" y="770038"/>
                </a:lnTo>
                <a:lnTo>
                  <a:pt x="1178513" y="755750"/>
                </a:lnTo>
                <a:lnTo>
                  <a:pt x="1226719" y="737879"/>
                </a:lnTo>
                <a:lnTo>
                  <a:pt x="1271995" y="716647"/>
                </a:lnTo>
                <a:lnTo>
                  <a:pt x="1314037" y="692277"/>
                </a:lnTo>
                <a:lnTo>
                  <a:pt x="1352543" y="664993"/>
                </a:lnTo>
                <a:lnTo>
                  <a:pt x="1387210" y="635016"/>
                </a:lnTo>
                <a:lnTo>
                  <a:pt x="1417735" y="602570"/>
                </a:lnTo>
                <a:lnTo>
                  <a:pt x="1443816" y="567877"/>
                </a:lnTo>
                <a:lnTo>
                  <a:pt x="1465149" y="531161"/>
                </a:lnTo>
                <a:lnTo>
                  <a:pt x="1587458" y="531161"/>
                </a:lnTo>
                <a:lnTo>
                  <a:pt x="1632075" y="523819"/>
                </a:lnTo>
                <a:lnTo>
                  <a:pt x="1680290" y="510275"/>
                </a:lnTo>
                <a:lnTo>
                  <a:pt x="1724935" y="492031"/>
                </a:lnTo>
                <a:lnTo>
                  <a:pt x="1765448" y="469502"/>
                </a:lnTo>
                <a:lnTo>
                  <a:pt x="1801267" y="443101"/>
                </a:lnTo>
                <a:lnTo>
                  <a:pt x="1818887" y="425890"/>
                </a:lnTo>
                <a:close/>
              </a:path>
              <a:path w="1890394" h="789304">
                <a:moveTo>
                  <a:pt x="1587458" y="531161"/>
                </a:moveTo>
                <a:lnTo>
                  <a:pt x="1465149" y="531161"/>
                </a:lnTo>
                <a:lnTo>
                  <a:pt x="1480370" y="532863"/>
                </a:lnTo>
                <a:lnTo>
                  <a:pt x="1495790" y="534115"/>
                </a:lnTo>
                <a:lnTo>
                  <a:pt x="1511397" y="534887"/>
                </a:lnTo>
                <a:lnTo>
                  <a:pt x="1527178" y="535151"/>
                </a:lnTo>
                <a:lnTo>
                  <a:pt x="1580851" y="532249"/>
                </a:lnTo>
                <a:lnTo>
                  <a:pt x="1587458" y="531161"/>
                </a:lnTo>
                <a:close/>
              </a:path>
              <a:path w="1890394" h="789304">
                <a:moveTo>
                  <a:pt x="302744" y="0"/>
                </a:moveTo>
                <a:lnTo>
                  <a:pt x="248318" y="3592"/>
                </a:lnTo>
                <a:lnTo>
                  <a:pt x="197095" y="13948"/>
                </a:lnTo>
                <a:lnTo>
                  <a:pt x="149930" y="30441"/>
                </a:lnTo>
                <a:lnTo>
                  <a:pt x="107678" y="52440"/>
                </a:lnTo>
                <a:lnTo>
                  <a:pt x="71192" y="79317"/>
                </a:lnTo>
                <a:lnTo>
                  <a:pt x="41327" y="110443"/>
                </a:lnTo>
                <a:lnTo>
                  <a:pt x="18937" y="145188"/>
                </a:lnTo>
                <a:lnTo>
                  <a:pt x="4876" y="182924"/>
                </a:lnTo>
                <a:lnTo>
                  <a:pt x="0" y="223022"/>
                </a:lnTo>
                <a:lnTo>
                  <a:pt x="4876" y="263123"/>
                </a:lnTo>
                <a:lnTo>
                  <a:pt x="18937" y="300869"/>
                </a:lnTo>
                <a:lnTo>
                  <a:pt x="41327" y="335628"/>
                </a:lnTo>
                <a:lnTo>
                  <a:pt x="71192" y="366770"/>
                </a:lnTo>
                <a:lnTo>
                  <a:pt x="107678" y="393664"/>
                </a:lnTo>
                <a:lnTo>
                  <a:pt x="149930" y="415679"/>
                </a:lnTo>
                <a:lnTo>
                  <a:pt x="197095" y="432185"/>
                </a:lnTo>
                <a:lnTo>
                  <a:pt x="248318" y="442552"/>
                </a:lnTo>
                <a:lnTo>
                  <a:pt x="302744" y="446147"/>
                </a:lnTo>
                <a:lnTo>
                  <a:pt x="335994" y="444802"/>
                </a:lnTo>
                <a:lnTo>
                  <a:pt x="368202" y="440872"/>
                </a:lnTo>
                <a:lnTo>
                  <a:pt x="399175" y="434515"/>
                </a:lnTo>
                <a:lnTo>
                  <a:pt x="428719" y="425890"/>
                </a:lnTo>
                <a:lnTo>
                  <a:pt x="1818887" y="425890"/>
                </a:lnTo>
                <a:lnTo>
                  <a:pt x="1856583" y="380343"/>
                </a:lnTo>
                <a:lnTo>
                  <a:pt x="1874957" y="344813"/>
                </a:lnTo>
                <a:lnTo>
                  <a:pt x="1886393" y="307069"/>
                </a:lnTo>
                <a:lnTo>
                  <a:pt x="1890329" y="267524"/>
                </a:lnTo>
                <a:lnTo>
                  <a:pt x="1886393" y="227982"/>
                </a:lnTo>
                <a:lnTo>
                  <a:pt x="1874956" y="190244"/>
                </a:lnTo>
                <a:lnTo>
                  <a:pt x="1856582" y="154724"/>
                </a:lnTo>
                <a:lnTo>
                  <a:pt x="1831830" y="121836"/>
                </a:lnTo>
                <a:lnTo>
                  <a:pt x="1801264" y="91991"/>
                </a:lnTo>
                <a:lnTo>
                  <a:pt x="1765443" y="65604"/>
                </a:lnTo>
                <a:lnTo>
                  <a:pt x="1724930" y="43089"/>
                </a:lnTo>
                <a:lnTo>
                  <a:pt x="1680286" y="24857"/>
                </a:lnTo>
                <a:lnTo>
                  <a:pt x="1632071" y="11323"/>
                </a:lnTo>
                <a:lnTo>
                  <a:pt x="1580848" y="2899"/>
                </a:lnTo>
                <a:lnTo>
                  <a:pt x="1530957" y="204"/>
                </a:lnTo>
                <a:lnTo>
                  <a:pt x="302744" y="0"/>
                </a:lnTo>
                <a:close/>
              </a:path>
              <a:path w="1890394" h="789304">
                <a:moveTo>
                  <a:pt x="1527178" y="0"/>
                </a:moveTo>
                <a:lnTo>
                  <a:pt x="1523388" y="0"/>
                </a:lnTo>
                <a:lnTo>
                  <a:pt x="1515807" y="204"/>
                </a:lnTo>
                <a:lnTo>
                  <a:pt x="1530957" y="204"/>
                </a:lnTo>
                <a:lnTo>
                  <a:pt x="1527178" y="0"/>
                </a:lnTo>
                <a:close/>
              </a:path>
              <a:path w="1890394" h="789304">
                <a:moveTo>
                  <a:pt x="964525" y="0"/>
                </a:moveTo>
                <a:lnTo>
                  <a:pt x="960400" y="0"/>
                </a:lnTo>
                <a:lnTo>
                  <a:pt x="958294" y="85"/>
                </a:lnTo>
                <a:lnTo>
                  <a:pt x="956389" y="101"/>
                </a:lnTo>
                <a:lnTo>
                  <a:pt x="968640" y="101"/>
                </a:lnTo>
                <a:lnTo>
                  <a:pt x="966542" y="84"/>
                </a:lnTo>
                <a:lnTo>
                  <a:pt x="964525" y="0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5458828" y="7741744"/>
            <a:ext cx="9226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45" dirty="0">
                <a:solidFill>
                  <a:srgbClr val="FFFFFF"/>
                </a:solidFill>
                <a:latin typeface="Microsoft JhengHei UI"/>
                <a:cs typeface="Microsoft JhengHei UI"/>
              </a:rPr>
              <a:t>企业⽹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2246277" y="3966039"/>
            <a:ext cx="1216312" cy="778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597200" y="3373737"/>
            <a:ext cx="1216312" cy="77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712757" y="3413445"/>
            <a:ext cx="1216315" cy="778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56661" y="5842900"/>
            <a:ext cx="1216318" cy="778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146749" y="6249959"/>
            <a:ext cx="1216316" cy="778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246277" y="6639614"/>
            <a:ext cx="1216312" cy="778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72203" y="6249959"/>
            <a:ext cx="1216314" cy="778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78929" y="5842900"/>
            <a:ext cx="1216315" cy="778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5254574" y="706985"/>
            <a:ext cx="959548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互联⽹络发展史第⼆阶段：三级结构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0219487" y="9661875"/>
            <a:ext cx="53028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为什么要使⽤这种三级结构呢？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69077" y="2760119"/>
            <a:ext cx="3754754" cy="4787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12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615440" lvl="2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⾥程碑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5717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4921885"/>
          </a:xfrm>
          <a:custGeom>
            <a:avLst/>
            <a:gdLst/>
            <a:ahLst/>
            <a:cxnLst/>
            <a:rect l="l" t="t" r="r" b="b"/>
            <a:pathLst>
              <a:path w="12963525" h="492188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663170"/>
                </a:lnTo>
                <a:lnTo>
                  <a:pt x="197" y="4714539"/>
                </a:lnTo>
                <a:lnTo>
                  <a:pt x="1581" y="4755967"/>
                </a:lnTo>
                <a:lnTo>
                  <a:pt x="12649" y="4814675"/>
                </a:lnTo>
                <a:lnTo>
                  <a:pt x="49226" y="4872089"/>
                </a:lnTo>
                <a:lnTo>
                  <a:pt x="106640" y="4908666"/>
                </a:lnTo>
                <a:lnTo>
                  <a:pt x="165348" y="4919734"/>
                </a:lnTo>
                <a:lnTo>
                  <a:pt x="206776" y="4921118"/>
                </a:lnTo>
                <a:lnTo>
                  <a:pt x="258146" y="4921316"/>
                </a:lnTo>
                <a:lnTo>
                  <a:pt x="12705299" y="4921316"/>
                </a:lnTo>
                <a:lnTo>
                  <a:pt x="12756671" y="4921118"/>
                </a:lnTo>
                <a:lnTo>
                  <a:pt x="12798099" y="4919734"/>
                </a:lnTo>
                <a:lnTo>
                  <a:pt x="12856802" y="4908666"/>
                </a:lnTo>
                <a:lnTo>
                  <a:pt x="12914218" y="4872089"/>
                </a:lnTo>
                <a:lnTo>
                  <a:pt x="12950799" y="4814675"/>
                </a:lnTo>
                <a:lnTo>
                  <a:pt x="12961867" y="4755967"/>
                </a:lnTo>
                <a:lnTo>
                  <a:pt x="12963250" y="4714539"/>
                </a:lnTo>
                <a:lnTo>
                  <a:pt x="12963448" y="466317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4921885"/>
          </a:xfrm>
          <a:custGeom>
            <a:avLst/>
            <a:gdLst/>
            <a:ahLst/>
            <a:cxnLst/>
            <a:rect l="l" t="t" r="r" b="b"/>
            <a:pathLst>
              <a:path w="12963525" h="492188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663170"/>
                </a:lnTo>
                <a:lnTo>
                  <a:pt x="12963250" y="4714539"/>
                </a:lnTo>
                <a:lnTo>
                  <a:pt x="12961867" y="4755967"/>
                </a:lnTo>
                <a:lnTo>
                  <a:pt x="12950799" y="4814675"/>
                </a:lnTo>
                <a:lnTo>
                  <a:pt x="12914218" y="4872089"/>
                </a:lnTo>
                <a:lnTo>
                  <a:pt x="12856802" y="4908666"/>
                </a:lnTo>
                <a:lnTo>
                  <a:pt x="12798099" y="4919734"/>
                </a:lnTo>
                <a:lnTo>
                  <a:pt x="12756671" y="4921118"/>
                </a:lnTo>
                <a:lnTo>
                  <a:pt x="12705299" y="4921316"/>
                </a:lnTo>
                <a:lnTo>
                  <a:pt x="258145" y="4921316"/>
                </a:lnTo>
                <a:lnTo>
                  <a:pt x="206775" y="4921118"/>
                </a:lnTo>
                <a:lnTo>
                  <a:pt x="165348" y="4919734"/>
                </a:lnTo>
                <a:lnTo>
                  <a:pt x="106640" y="4908666"/>
                </a:lnTo>
                <a:lnTo>
                  <a:pt x="49226" y="4872089"/>
                </a:lnTo>
                <a:lnTo>
                  <a:pt x="12650" y="4814675"/>
                </a:lnTo>
                <a:lnTo>
                  <a:pt x="1581" y="4755967"/>
                </a:lnTo>
                <a:lnTo>
                  <a:pt x="197" y="4714539"/>
                </a:lnTo>
                <a:lnTo>
                  <a:pt x="0" y="466317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86048" y="277548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86048" y="3403164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86048" y="4658519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86048" y="5913874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78706" y="2528343"/>
            <a:ext cx="11193780" cy="3791585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sz="2850" spc="60" dirty="0">
                <a:latin typeface="Arial"/>
                <a:cs typeface="Arial"/>
              </a:rPr>
              <a:t>1990</a:t>
            </a:r>
            <a:r>
              <a:rPr sz="2850" spc="80" dirty="0">
                <a:latin typeface="Microsoft JhengHei UI"/>
                <a:cs typeface="Microsoft JhengHei UI"/>
              </a:rPr>
              <a:t>年</a:t>
            </a:r>
            <a:r>
              <a:rPr sz="2850" spc="40" dirty="0">
                <a:latin typeface="Microsoft JhengHei UI"/>
                <a:cs typeface="Microsoft JhengHei UI"/>
              </a:rPr>
              <a:t>，</a:t>
            </a:r>
            <a:r>
              <a:rPr sz="2850" spc="40" dirty="0">
                <a:latin typeface="Arial"/>
                <a:cs typeface="Arial"/>
              </a:rPr>
              <a:t>ARPAnet</a:t>
            </a:r>
            <a:r>
              <a:rPr sz="2850" spc="80" dirty="0">
                <a:latin typeface="Microsoft JhengHei UI"/>
                <a:cs typeface="Microsoft JhengHei UI"/>
              </a:rPr>
              <a:t>解散</a:t>
            </a:r>
            <a:r>
              <a:rPr sz="2850" spc="60" dirty="0">
                <a:latin typeface="Microsoft JhengHei UI"/>
                <a:cs typeface="Microsoft JhengHei UI"/>
              </a:rPr>
              <a:t>，</a:t>
            </a:r>
            <a:r>
              <a:rPr sz="2850" spc="60" dirty="0">
                <a:latin typeface="Arial"/>
                <a:cs typeface="Arial"/>
              </a:rPr>
              <a:t>Internet</a:t>
            </a:r>
            <a:r>
              <a:rPr sz="2850" spc="80" dirty="0">
                <a:latin typeface="Microsoft JhengHei UI"/>
                <a:cs typeface="Microsoft JhengHei UI"/>
              </a:rPr>
              <a:t>从军⽤转向⺠⽤；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850" spc="60" dirty="0">
                <a:latin typeface="Arial"/>
                <a:cs typeface="Arial"/>
              </a:rPr>
              <a:t>1992</a:t>
            </a:r>
            <a:r>
              <a:rPr sz="2850" spc="80" dirty="0">
                <a:latin typeface="Microsoft JhengHei UI"/>
                <a:cs typeface="Microsoft JhengHei UI"/>
              </a:rPr>
              <a:t>年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65" dirty="0">
                <a:latin typeface="Arial"/>
                <a:cs typeface="Arial"/>
              </a:rPr>
              <a:t>IBM</a:t>
            </a:r>
            <a:r>
              <a:rPr sz="2850" spc="80" dirty="0">
                <a:latin typeface="Microsoft JhengHei UI"/>
                <a:cs typeface="Microsoft JhengHei UI"/>
              </a:rPr>
              <a:t>、</a:t>
            </a:r>
            <a:r>
              <a:rPr sz="2850" spc="65" dirty="0">
                <a:latin typeface="Arial"/>
                <a:cs typeface="Arial"/>
              </a:rPr>
              <a:t>MCI</a:t>
            </a:r>
            <a:r>
              <a:rPr sz="2850" spc="80" dirty="0">
                <a:latin typeface="Microsoft JhengHei UI"/>
                <a:cs typeface="Microsoft JhengHei UI"/>
              </a:rPr>
              <a:t>、</a:t>
            </a:r>
            <a:r>
              <a:rPr sz="2850" spc="65" dirty="0">
                <a:latin typeface="Arial"/>
                <a:cs typeface="Arial"/>
              </a:rPr>
              <a:t>MERIT</a:t>
            </a:r>
            <a:r>
              <a:rPr sz="2850" spc="80" dirty="0">
                <a:latin typeface="Microsoft JhengHei UI"/>
                <a:cs typeface="Microsoft JhengHei UI"/>
              </a:rPr>
              <a:t>三家公司组建了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⾼级⽹络服务公司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850" spc="75" dirty="0">
                <a:latin typeface="Microsoft JhengHei UI"/>
                <a:cs typeface="Microsoft JhengHei UI"/>
              </a:rPr>
              <a:t>（</a:t>
            </a:r>
            <a:r>
              <a:rPr sz="2850" spc="75" dirty="0">
                <a:latin typeface="Arial"/>
                <a:cs typeface="Arial"/>
              </a:rPr>
              <a:t>ANS</a:t>
            </a:r>
            <a:r>
              <a:rPr sz="2850" spc="75" dirty="0">
                <a:latin typeface="Microsoft JhengHei UI"/>
                <a:cs typeface="Microsoft JhengHei UI"/>
              </a:rPr>
              <a:t>），</a:t>
            </a:r>
            <a:r>
              <a:rPr sz="2850" spc="80" dirty="0">
                <a:latin typeface="Microsoft JhengHei UI"/>
                <a:cs typeface="Microsoft JhengHei UI"/>
              </a:rPr>
              <a:t>建⽴了</a:t>
            </a:r>
            <a:r>
              <a:rPr sz="2850" spc="65" dirty="0">
                <a:latin typeface="Arial"/>
                <a:cs typeface="Arial"/>
              </a:rPr>
              <a:t>ANSnet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80" dirty="0">
                <a:latin typeface="Microsoft JhengHei UI"/>
                <a:cs typeface="Microsoft JhengHei UI"/>
              </a:rPr>
              <a:t>从此</a:t>
            </a:r>
            <a:r>
              <a:rPr sz="2850" spc="60" dirty="0">
                <a:latin typeface="Microsoft JhengHei UI"/>
                <a:cs typeface="Microsoft JhengHei UI"/>
              </a:rPr>
              <a:t>，</a:t>
            </a:r>
            <a:r>
              <a:rPr sz="2850" spc="60" dirty="0">
                <a:latin typeface="Arial"/>
                <a:cs typeface="Arial"/>
              </a:rPr>
              <a:t>Internet</a:t>
            </a:r>
            <a:r>
              <a:rPr sz="2850" spc="80" dirty="0">
                <a:latin typeface="Microsoft JhengHei UI"/>
                <a:cs typeface="Microsoft JhengHei UI"/>
              </a:rPr>
              <a:t>开始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商业化运作</a:t>
            </a:r>
            <a:r>
              <a:rPr sz="2850" spc="30" dirty="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850" spc="60" dirty="0">
                <a:latin typeface="Arial"/>
                <a:cs typeface="Arial"/>
              </a:rPr>
              <a:t>1995</a:t>
            </a:r>
            <a:r>
              <a:rPr sz="2850" spc="80" dirty="0">
                <a:latin typeface="Microsoft JhengHei UI"/>
                <a:cs typeface="Microsoft JhengHei UI"/>
              </a:rPr>
              <a:t>年</a:t>
            </a:r>
            <a:r>
              <a:rPr sz="2850" spc="60" dirty="0">
                <a:latin typeface="Arial"/>
                <a:cs typeface="Arial"/>
              </a:rPr>
              <a:t>4</a:t>
            </a:r>
            <a:r>
              <a:rPr sz="2850" spc="80" dirty="0">
                <a:latin typeface="Microsoft JhengHei UI"/>
                <a:cs typeface="Microsoft JhengHei UI"/>
              </a:rPr>
              <a:t>⽉</a:t>
            </a:r>
            <a:r>
              <a:rPr sz="2850" spc="60" dirty="0">
                <a:latin typeface="Arial"/>
                <a:cs typeface="Arial"/>
              </a:rPr>
              <a:t>30</a:t>
            </a:r>
            <a:r>
              <a:rPr sz="2850" spc="80" dirty="0">
                <a:latin typeface="Microsoft JhengHei UI"/>
                <a:cs typeface="Microsoft JhengHei UI"/>
              </a:rPr>
              <a:t>⽇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65" dirty="0">
                <a:latin typeface="Arial"/>
                <a:cs typeface="Arial"/>
              </a:rPr>
              <a:t>NSFnet</a:t>
            </a:r>
            <a:r>
              <a:rPr sz="2850" spc="80" dirty="0">
                <a:latin typeface="Microsoft JhengHei UI"/>
                <a:cs typeface="Microsoft JhengHei UI"/>
              </a:rPr>
              <a:t>正式宣布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停⽌运作</a:t>
            </a:r>
            <a:r>
              <a:rPr sz="2850" spc="80" dirty="0">
                <a:latin typeface="Microsoft JhengHei UI"/>
                <a:cs typeface="Microsoft JhengHei UI"/>
              </a:rPr>
              <a:t>。⽽此时</a:t>
            </a:r>
            <a:r>
              <a:rPr sz="2850" spc="60" dirty="0">
                <a:latin typeface="Arial"/>
                <a:cs typeface="Arial"/>
              </a:rPr>
              <a:t>Internet</a:t>
            </a:r>
            <a:r>
              <a:rPr sz="2850" spc="80" dirty="0">
                <a:latin typeface="Microsoft JhengHei UI"/>
                <a:cs typeface="Microsoft JhengHei UI"/>
              </a:rPr>
              <a:t>的⻣⼲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⽹已经覆盖了全球</a:t>
            </a:r>
            <a:r>
              <a:rPr sz="2850" spc="60" dirty="0">
                <a:latin typeface="Arial"/>
                <a:cs typeface="Arial"/>
              </a:rPr>
              <a:t>91</a:t>
            </a:r>
            <a:r>
              <a:rPr sz="2850" spc="80" dirty="0">
                <a:latin typeface="Microsoft JhengHei UI"/>
                <a:cs typeface="Microsoft JhengHei UI"/>
              </a:rPr>
              <a:t>个国家，主机已超过</a:t>
            </a:r>
            <a:r>
              <a:rPr sz="2850" spc="60" dirty="0">
                <a:latin typeface="Arial"/>
                <a:cs typeface="Arial"/>
              </a:rPr>
              <a:t>400</a:t>
            </a:r>
            <a:r>
              <a:rPr sz="2850" spc="80" dirty="0">
                <a:latin typeface="Microsoft JhengHei UI"/>
                <a:cs typeface="Microsoft JhengHei UI"/>
              </a:rPr>
              <a:t>万台；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850" spc="65" dirty="0">
                <a:latin typeface="Arial"/>
                <a:cs typeface="Arial"/>
              </a:rPr>
              <a:t>ISP</a:t>
            </a:r>
            <a:r>
              <a:rPr sz="2850" spc="65" dirty="0">
                <a:latin typeface="Microsoft JhengHei UI"/>
                <a:cs typeface="Microsoft JhengHei UI"/>
              </a:rPr>
              <a:t>：</a:t>
            </a:r>
            <a:r>
              <a:rPr sz="2850" spc="80" dirty="0">
                <a:latin typeface="Microsoft JhengHei UI"/>
                <a:cs typeface="Microsoft JhengHei UI"/>
              </a:rPr>
              <a:t>出现了互联⽹服务提供者</a:t>
            </a:r>
            <a:r>
              <a:rPr sz="2850" spc="55" dirty="0">
                <a:latin typeface="Arial"/>
                <a:cs typeface="Arial"/>
              </a:rPr>
              <a:t>ISP</a:t>
            </a:r>
            <a:r>
              <a:rPr sz="2850" spc="55" dirty="0">
                <a:latin typeface="Microsoft JhengHei UI"/>
                <a:cs typeface="Microsoft JhengHei UI"/>
              </a:rPr>
              <a:t>（</a:t>
            </a:r>
            <a:r>
              <a:rPr sz="2850" spc="55" dirty="0">
                <a:latin typeface="Arial"/>
                <a:cs typeface="Arial"/>
              </a:rPr>
              <a:t>Internet</a:t>
            </a:r>
            <a:r>
              <a:rPr sz="2850" spc="200" dirty="0">
                <a:latin typeface="Arial"/>
                <a:cs typeface="Arial"/>
              </a:rPr>
              <a:t> </a:t>
            </a:r>
            <a:r>
              <a:rPr sz="2850" spc="50" dirty="0">
                <a:latin typeface="Arial"/>
                <a:cs typeface="Arial"/>
              </a:rPr>
              <a:t>Service</a:t>
            </a:r>
            <a:r>
              <a:rPr sz="2850" spc="190" dirty="0">
                <a:latin typeface="Arial"/>
                <a:cs typeface="Arial"/>
              </a:rPr>
              <a:t> </a:t>
            </a:r>
            <a:r>
              <a:rPr sz="2850" spc="60" dirty="0">
                <a:latin typeface="Arial"/>
                <a:cs typeface="Arial"/>
              </a:rPr>
              <a:t>Provider</a:t>
            </a:r>
            <a:r>
              <a:rPr sz="2850" spc="60" dirty="0">
                <a:latin typeface="Microsoft JhengHei UI"/>
                <a:cs typeface="Microsoft JhengHei UI"/>
              </a:rPr>
              <a:t>）</a:t>
            </a:r>
            <a:r>
              <a:rPr sz="2850" spc="8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544720" y="706985"/>
            <a:ext cx="1301496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互联⽹络发展史第三阶段：互联⽹服务提供</a:t>
            </a:r>
            <a:r>
              <a:rPr spc="10" dirty="0"/>
              <a:t>商</a:t>
            </a:r>
            <a:r>
              <a:rPr spc="355" dirty="0"/>
              <a:t> </a:t>
            </a:r>
            <a:r>
              <a:rPr spc="110" dirty="0">
                <a:latin typeface="Lucida Sans"/>
                <a:cs typeface="Lucida Sans"/>
              </a:rPr>
              <a:t>ISP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69077" y="2760119"/>
            <a:ext cx="3754754" cy="4787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12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615440" lvl="2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⾥程碑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6055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5260340"/>
          </a:xfrm>
          <a:custGeom>
            <a:avLst/>
            <a:gdLst/>
            <a:ahLst/>
            <a:cxnLst/>
            <a:rect l="l" t="t" r="r" b="b"/>
            <a:pathLst>
              <a:path w="12963525" h="526034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001681"/>
                </a:lnTo>
                <a:lnTo>
                  <a:pt x="197" y="5053050"/>
                </a:lnTo>
                <a:lnTo>
                  <a:pt x="1581" y="5094477"/>
                </a:lnTo>
                <a:lnTo>
                  <a:pt x="12649" y="5153185"/>
                </a:lnTo>
                <a:lnTo>
                  <a:pt x="49226" y="5210599"/>
                </a:lnTo>
                <a:lnTo>
                  <a:pt x="106640" y="5247176"/>
                </a:lnTo>
                <a:lnTo>
                  <a:pt x="165348" y="5258244"/>
                </a:lnTo>
                <a:lnTo>
                  <a:pt x="206776" y="5259628"/>
                </a:lnTo>
                <a:lnTo>
                  <a:pt x="258146" y="5259826"/>
                </a:lnTo>
                <a:lnTo>
                  <a:pt x="12705299" y="5259826"/>
                </a:lnTo>
                <a:lnTo>
                  <a:pt x="12756671" y="5259628"/>
                </a:lnTo>
                <a:lnTo>
                  <a:pt x="12798099" y="5258244"/>
                </a:lnTo>
                <a:lnTo>
                  <a:pt x="12856802" y="5247176"/>
                </a:lnTo>
                <a:lnTo>
                  <a:pt x="12914218" y="5210599"/>
                </a:lnTo>
                <a:lnTo>
                  <a:pt x="12950799" y="5153185"/>
                </a:lnTo>
                <a:lnTo>
                  <a:pt x="12961867" y="5094477"/>
                </a:lnTo>
                <a:lnTo>
                  <a:pt x="12963250" y="5053050"/>
                </a:lnTo>
                <a:lnTo>
                  <a:pt x="12963448" y="5001681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5260340"/>
          </a:xfrm>
          <a:custGeom>
            <a:avLst/>
            <a:gdLst/>
            <a:ahLst/>
            <a:cxnLst/>
            <a:rect l="l" t="t" r="r" b="b"/>
            <a:pathLst>
              <a:path w="12963525" h="526034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001681"/>
                </a:lnTo>
                <a:lnTo>
                  <a:pt x="12963250" y="5053050"/>
                </a:lnTo>
                <a:lnTo>
                  <a:pt x="12961867" y="5094477"/>
                </a:lnTo>
                <a:lnTo>
                  <a:pt x="12950799" y="5153185"/>
                </a:lnTo>
                <a:lnTo>
                  <a:pt x="12914218" y="5210599"/>
                </a:lnTo>
                <a:lnTo>
                  <a:pt x="12856802" y="5247176"/>
                </a:lnTo>
                <a:lnTo>
                  <a:pt x="12798099" y="5258244"/>
                </a:lnTo>
                <a:lnTo>
                  <a:pt x="12756671" y="5259628"/>
                </a:lnTo>
                <a:lnTo>
                  <a:pt x="12705299" y="5259826"/>
                </a:lnTo>
                <a:lnTo>
                  <a:pt x="258145" y="5259826"/>
                </a:lnTo>
                <a:lnTo>
                  <a:pt x="206775" y="5259628"/>
                </a:lnTo>
                <a:lnTo>
                  <a:pt x="165348" y="5258244"/>
                </a:lnTo>
                <a:lnTo>
                  <a:pt x="106640" y="5247176"/>
                </a:lnTo>
                <a:lnTo>
                  <a:pt x="49226" y="5210599"/>
                </a:lnTo>
                <a:lnTo>
                  <a:pt x="12650" y="5153185"/>
                </a:lnTo>
                <a:lnTo>
                  <a:pt x="1581" y="5094477"/>
                </a:lnTo>
                <a:lnTo>
                  <a:pt x="197" y="5053050"/>
                </a:lnTo>
                <a:lnTo>
                  <a:pt x="0" y="500168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72741" y="2777751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65399" y="2718508"/>
            <a:ext cx="832612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逐渐形成了全球范围的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多层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次</a:t>
            </a:r>
            <a:r>
              <a:rPr sz="2850" spc="204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2850" spc="50" dirty="0">
                <a:solidFill>
                  <a:srgbClr val="FF2600"/>
                </a:solidFill>
                <a:latin typeface="Arial"/>
                <a:cs typeface="Arial"/>
              </a:rPr>
              <a:t>ISP</a:t>
            </a:r>
            <a:r>
              <a:rPr sz="2850" spc="7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结构的互联⽹：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72741" y="481470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86867" y="3158283"/>
            <a:ext cx="10935970" cy="2741930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05130" indent="-392430">
              <a:lnSpc>
                <a:spcPct val="100000"/>
              </a:lnSpc>
              <a:spcBef>
                <a:spcPts val="2020"/>
              </a:spcBef>
              <a:buSzPct val="75438"/>
              <a:buFont typeface="Arial"/>
              <a:buChar char="•"/>
              <a:tabLst>
                <a:tab pos="392430" algn="l"/>
                <a:tab pos="405765" algn="l"/>
              </a:tabLst>
            </a:pPr>
            <a:r>
              <a:rPr sz="2850" spc="80" dirty="0">
                <a:latin typeface="Microsoft JhengHei UI"/>
                <a:cs typeface="Microsoft JhengHei UI"/>
              </a:rPr>
              <a:t>任何机构和个⼈只要向某</a:t>
            </a:r>
            <a:r>
              <a:rPr sz="2850" spc="30" dirty="0">
                <a:latin typeface="Microsoft JhengHei UI"/>
                <a:cs typeface="Microsoft JhengHei UI"/>
              </a:rPr>
              <a:t>个</a:t>
            </a:r>
            <a:r>
              <a:rPr sz="2850" spc="215" dirty="0">
                <a:latin typeface="Microsoft JhengHei UI"/>
                <a:cs typeface="Microsoft JhengHei UI"/>
              </a:rPr>
              <a:t> </a:t>
            </a:r>
            <a:r>
              <a:rPr sz="2850" spc="50" dirty="0">
                <a:latin typeface="Arial"/>
                <a:cs typeface="Arial"/>
              </a:rPr>
              <a:t>ISP</a:t>
            </a:r>
            <a:r>
              <a:rPr sz="2850" spc="85" dirty="0">
                <a:latin typeface="Arial"/>
                <a:cs typeface="Arial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交纳规定的费⽤，就可从</a:t>
            </a:r>
            <a:r>
              <a:rPr sz="2850" spc="30" dirty="0">
                <a:latin typeface="Microsoft JhengHei UI"/>
                <a:cs typeface="Microsoft JhengHei UI"/>
              </a:rPr>
              <a:t>该</a:t>
            </a:r>
            <a:r>
              <a:rPr sz="2850" spc="215" dirty="0">
                <a:latin typeface="Microsoft JhengHei UI"/>
                <a:cs typeface="Microsoft JhengHei UI"/>
              </a:rPr>
              <a:t> </a:t>
            </a:r>
            <a:r>
              <a:rPr sz="2850" spc="60" dirty="0">
                <a:latin typeface="Arial"/>
                <a:cs typeface="Arial"/>
              </a:rPr>
              <a:t>ISP</a:t>
            </a:r>
            <a:endParaRPr sz="2850">
              <a:latin typeface="Arial"/>
              <a:cs typeface="Arial"/>
            </a:endParaRPr>
          </a:p>
          <a:p>
            <a:pPr marL="405130">
              <a:lnSpc>
                <a:spcPct val="100000"/>
              </a:lnSpc>
              <a:spcBef>
                <a:spcPts val="192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获取所</a:t>
            </a:r>
            <a:r>
              <a:rPr sz="2850" spc="30" dirty="0">
                <a:latin typeface="Microsoft JhengHei UI"/>
                <a:cs typeface="Microsoft JhengHei UI"/>
              </a:rPr>
              <a:t>需</a:t>
            </a:r>
            <a:r>
              <a:rPr sz="2850" spc="200" dirty="0">
                <a:latin typeface="Microsoft JhengHei UI"/>
                <a:cs typeface="Microsoft JhengHei UI"/>
              </a:rPr>
              <a:t> </a:t>
            </a:r>
            <a:r>
              <a:rPr sz="2850" spc="35" dirty="0">
                <a:latin typeface="Arial"/>
                <a:cs typeface="Arial"/>
              </a:rPr>
              <a:t>IP</a:t>
            </a:r>
            <a:r>
              <a:rPr sz="2850" spc="65" dirty="0">
                <a:latin typeface="Arial"/>
                <a:cs typeface="Arial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地址的使⽤权，通过</a:t>
            </a:r>
            <a:r>
              <a:rPr sz="2850" spc="30" dirty="0">
                <a:latin typeface="Microsoft JhengHei UI"/>
                <a:cs typeface="Microsoft JhengHei UI"/>
              </a:rPr>
              <a:t>该</a:t>
            </a:r>
            <a:r>
              <a:rPr sz="2850" spc="200" dirty="0">
                <a:latin typeface="Microsoft JhengHei UI"/>
                <a:cs typeface="Microsoft JhengHei UI"/>
              </a:rPr>
              <a:t> </a:t>
            </a:r>
            <a:r>
              <a:rPr sz="2850" spc="50" dirty="0">
                <a:latin typeface="Arial"/>
                <a:cs typeface="Arial"/>
              </a:rPr>
              <a:t>ISP</a:t>
            </a:r>
            <a:r>
              <a:rPr sz="2850" spc="65" dirty="0">
                <a:latin typeface="Arial"/>
                <a:cs typeface="Arial"/>
              </a:rPr>
              <a:t> 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接⼊到互联⽹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90805">
              <a:lnSpc>
                <a:spcPct val="100000"/>
              </a:lnSpc>
              <a:spcBef>
                <a:spcPts val="192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根据提供服务的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覆盖⾯积⼤⼩</a:t>
            </a:r>
            <a:r>
              <a:rPr sz="2850" spc="80" dirty="0">
                <a:latin typeface="Microsoft JhengHei UI"/>
                <a:cs typeface="Microsoft JhengHei UI"/>
              </a:rPr>
              <a:t>以及所拥有</a:t>
            </a:r>
            <a:r>
              <a:rPr sz="2850" spc="30" dirty="0">
                <a:latin typeface="Microsoft JhengHei UI"/>
                <a:cs typeface="Microsoft JhengHei UI"/>
              </a:rPr>
              <a:t>的</a:t>
            </a:r>
            <a:r>
              <a:rPr sz="2850" spc="210" dirty="0">
                <a:latin typeface="Microsoft JhengHei UI"/>
                <a:cs typeface="Microsoft JhengHei UI"/>
              </a:rPr>
              <a:t> </a:t>
            </a:r>
            <a:r>
              <a:rPr sz="2850" spc="35" dirty="0">
                <a:solidFill>
                  <a:srgbClr val="FF2600"/>
                </a:solidFill>
                <a:latin typeface="Arial"/>
                <a:cs typeface="Arial"/>
              </a:rPr>
              <a:t>IP</a:t>
            </a:r>
            <a:r>
              <a:rPr sz="2850" spc="7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地址数⽬</a:t>
            </a:r>
            <a:r>
              <a:rPr sz="2850" spc="80" dirty="0">
                <a:latin typeface="Microsoft JhengHei UI"/>
                <a:cs typeface="Microsoft JhengHei UI"/>
              </a:rPr>
              <a:t>的不同，</a:t>
            </a:r>
            <a:endParaRPr sz="2850">
              <a:latin typeface="Microsoft JhengHei UI"/>
              <a:cs typeface="Microsoft JhengHei UI"/>
            </a:endParaRPr>
          </a:p>
          <a:p>
            <a:pPr marL="90805">
              <a:lnSpc>
                <a:spcPct val="100000"/>
              </a:lnSpc>
              <a:spcBef>
                <a:spcPts val="1925"/>
              </a:spcBef>
            </a:pPr>
            <a:r>
              <a:rPr sz="2850" spc="50" dirty="0">
                <a:latin typeface="Arial"/>
                <a:cs typeface="Arial"/>
              </a:rPr>
              <a:t>ISP</a:t>
            </a:r>
            <a:r>
              <a:rPr sz="2850" spc="60" dirty="0">
                <a:latin typeface="Arial"/>
                <a:cs typeface="Arial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也分成为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不同层次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的</a:t>
            </a:r>
            <a:r>
              <a:rPr sz="2850" spc="190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2850" spc="55" dirty="0">
                <a:solidFill>
                  <a:srgbClr val="FF2600"/>
                </a:solidFill>
                <a:latin typeface="Arial"/>
                <a:cs typeface="Arial"/>
              </a:rPr>
              <a:t>ISP</a:t>
            </a:r>
            <a:r>
              <a:rPr sz="2850" spc="55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86867" y="6113431"/>
            <a:ext cx="604329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05130" indent="-392430">
              <a:lnSpc>
                <a:spcPct val="100000"/>
              </a:lnSpc>
              <a:spcBef>
                <a:spcPts val="135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80" dirty="0">
                <a:latin typeface="Microsoft JhengHei UI"/>
                <a:cs typeface="Microsoft JhengHei UI"/>
              </a:rPr>
              <a:t>主</a:t>
            </a:r>
            <a:r>
              <a:rPr sz="2850" spc="30" dirty="0">
                <a:latin typeface="Microsoft JhengHei UI"/>
                <a:cs typeface="Microsoft JhengHei UI"/>
              </a:rPr>
              <a:t>⼲</a:t>
            </a:r>
            <a:r>
              <a:rPr sz="2850" spc="200" dirty="0">
                <a:latin typeface="Microsoft JhengHei UI"/>
                <a:cs typeface="Microsoft JhengHei UI"/>
              </a:rPr>
              <a:t> </a:t>
            </a:r>
            <a:r>
              <a:rPr sz="2850" spc="60" dirty="0">
                <a:latin typeface="Arial"/>
                <a:cs typeface="Arial"/>
              </a:rPr>
              <a:t>ISP</a:t>
            </a:r>
            <a:r>
              <a:rPr sz="2850" spc="80" dirty="0">
                <a:latin typeface="Microsoft JhengHei UI"/>
                <a:cs typeface="Microsoft JhengHei UI"/>
              </a:rPr>
              <a:t>、地</a:t>
            </a:r>
            <a:r>
              <a:rPr sz="2850" spc="30" dirty="0">
                <a:latin typeface="Microsoft JhengHei UI"/>
                <a:cs typeface="Microsoft JhengHei UI"/>
              </a:rPr>
              <a:t>区</a:t>
            </a:r>
            <a:r>
              <a:rPr sz="2850" spc="200" dirty="0">
                <a:latin typeface="Microsoft JhengHei UI"/>
                <a:cs typeface="Microsoft JhengHei UI"/>
              </a:rPr>
              <a:t> </a:t>
            </a:r>
            <a:r>
              <a:rPr sz="2850" spc="50" dirty="0">
                <a:latin typeface="Arial"/>
                <a:cs typeface="Arial"/>
              </a:rPr>
              <a:t>ISP</a:t>
            </a:r>
            <a:r>
              <a:rPr sz="2850" spc="65" dirty="0">
                <a:latin typeface="Arial"/>
                <a:cs typeface="Arial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、本</a:t>
            </a:r>
            <a:r>
              <a:rPr sz="2850" spc="30" dirty="0">
                <a:latin typeface="Microsoft JhengHei UI"/>
                <a:cs typeface="Microsoft JhengHei UI"/>
              </a:rPr>
              <a:t>地</a:t>
            </a:r>
            <a:r>
              <a:rPr sz="2850" spc="200" dirty="0">
                <a:latin typeface="Microsoft JhengHei UI"/>
                <a:cs typeface="Microsoft JhengHei UI"/>
              </a:rPr>
              <a:t> </a:t>
            </a:r>
            <a:r>
              <a:rPr sz="2850" spc="60" dirty="0">
                <a:latin typeface="Arial"/>
                <a:cs typeface="Arial"/>
              </a:rPr>
              <a:t>ISP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529235" y="706985"/>
            <a:ext cx="1104582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互联⽹络发展史第三阶段：多层次</a:t>
            </a:r>
            <a:r>
              <a:rPr spc="110" dirty="0">
                <a:latin typeface="Lucida Sans"/>
                <a:cs typeface="Lucida Sans"/>
              </a:rPr>
              <a:t>ISP</a:t>
            </a:r>
            <a:r>
              <a:rPr spc="100" dirty="0"/>
              <a:t>结构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69077" y="2760119"/>
            <a:ext cx="3754754" cy="13995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12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02039" y="4273343"/>
            <a:ext cx="2738755" cy="32740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882650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  <a:p>
            <a:pPr marL="51625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⾥程碑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26761" y="5230440"/>
            <a:ext cx="422909" cy="0"/>
          </a:xfrm>
          <a:custGeom>
            <a:avLst/>
            <a:gdLst/>
            <a:ahLst/>
            <a:cxnLst/>
            <a:rect l="l" t="t" r="r" b="b"/>
            <a:pathLst>
              <a:path w="422909">
                <a:moveTo>
                  <a:pt x="0" y="0"/>
                </a:moveTo>
                <a:lnTo>
                  <a:pt x="422861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03076" y="5230440"/>
            <a:ext cx="422909" cy="0"/>
          </a:xfrm>
          <a:custGeom>
            <a:avLst/>
            <a:gdLst/>
            <a:ahLst/>
            <a:cxnLst/>
            <a:rect l="l" t="t" r="r" b="b"/>
            <a:pathLst>
              <a:path w="422909">
                <a:moveTo>
                  <a:pt x="0" y="0"/>
                </a:moveTo>
                <a:lnTo>
                  <a:pt x="422856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126761" y="5320050"/>
            <a:ext cx="422909" cy="0"/>
          </a:xfrm>
          <a:custGeom>
            <a:avLst/>
            <a:gdLst/>
            <a:ahLst/>
            <a:cxnLst/>
            <a:rect l="l" t="t" r="r" b="b"/>
            <a:pathLst>
              <a:path w="422909">
                <a:moveTo>
                  <a:pt x="0" y="0"/>
                </a:moveTo>
                <a:lnTo>
                  <a:pt x="422861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03076" y="5320050"/>
            <a:ext cx="422909" cy="0"/>
          </a:xfrm>
          <a:custGeom>
            <a:avLst/>
            <a:gdLst/>
            <a:ahLst/>
            <a:cxnLst/>
            <a:rect l="l" t="t" r="r" b="b"/>
            <a:pathLst>
              <a:path w="422909">
                <a:moveTo>
                  <a:pt x="0" y="0"/>
                </a:moveTo>
                <a:lnTo>
                  <a:pt x="422856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577367" y="5049279"/>
            <a:ext cx="4984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5" dirty="0">
                <a:latin typeface="Arial"/>
                <a:cs typeface="Arial"/>
              </a:rPr>
              <a:t>I</a:t>
            </a:r>
            <a:r>
              <a:rPr sz="2300" spc="0" dirty="0">
                <a:latin typeface="Arial"/>
                <a:cs typeface="Arial"/>
              </a:rPr>
              <a:t>XP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41182" y="7245043"/>
            <a:ext cx="1455420" cy="1197610"/>
          </a:xfrm>
          <a:custGeom>
            <a:avLst/>
            <a:gdLst/>
            <a:ahLst/>
            <a:cxnLst/>
            <a:rect l="l" t="t" r="r" b="b"/>
            <a:pathLst>
              <a:path w="1455419" h="1197609">
                <a:moveTo>
                  <a:pt x="1455001" y="1197152"/>
                </a:moveTo>
                <a:lnTo>
                  <a:pt x="0" y="0"/>
                </a:lnTo>
              </a:path>
            </a:pathLst>
          </a:custGeom>
          <a:ln w="10470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79831" y="7330267"/>
            <a:ext cx="1105535" cy="1865630"/>
          </a:xfrm>
          <a:custGeom>
            <a:avLst/>
            <a:gdLst/>
            <a:ahLst/>
            <a:cxnLst/>
            <a:rect l="l" t="t" r="r" b="b"/>
            <a:pathLst>
              <a:path w="1105534" h="1865629">
                <a:moveTo>
                  <a:pt x="0" y="1865481"/>
                </a:moveTo>
                <a:lnTo>
                  <a:pt x="1105103" y="0"/>
                </a:lnTo>
              </a:path>
            </a:pathLst>
          </a:custGeom>
          <a:ln w="10470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59941" y="7115503"/>
            <a:ext cx="0" cy="1517015"/>
          </a:xfrm>
          <a:custGeom>
            <a:avLst/>
            <a:gdLst/>
            <a:ahLst/>
            <a:cxnLst/>
            <a:rect l="l" t="t" r="r" b="b"/>
            <a:pathLst>
              <a:path h="1517015">
                <a:moveTo>
                  <a:pt x="0" y="1516629"/>
                </a:moveTo>
                <a:lnTo>
                  <a:pt x="0" y="0"/>
                </a:lnTo>
              </a:path>
            </a:pathLst>
          </a:custGeom>
          <a:ln w="10470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719449" y="7115503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1879056"/>
                </a:moveTo>
                <a:lnTo>
                  <a:pt x="0" y="0"/>
                </a:lnTo>
              </a:path>
            </a:pathLst>
          </a:custGeom>
          <a:ln w="10470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46860" y="6934289"/>
            <a:ext cx="0" cy="1517015"/>
          </a:xfrm>
          <a:custGeom>
            <a:avLst/>
            <a:gdLst/>
            <a:ahLst/>
            <a:cxnLst/>
            <a:rect l="l" t="t" r="r" b="b"/>
            <a:pathLst>
              <a:path h="1517015">
                <a:moveTo>
                  <a:pt x="0" y="1516629"/>
                </a:moveTo>
                <a:lnTo>
                  <a:pt x="0" y="0"/>
                </a:lnTo>
              </a:path>
            </a:pathLst>
          </a:custGeom>
          <a:ln w="10470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56231" y="3847077"/>
            <a:ext cx="1996439" cy="1200150"/>
          </a:xfrm>
          <a:custGeom>
            <a:avLst/>
            <a:gdLst/>
            <a:ahLst/>
            <a:cxnLst/>
            <a:rect l="l" t="t" r="r" b="b"/>
            <a:pathLst>
              <a:path w="1996440" h="1200150">
                <a:moveTo>
                  <a:pt x="0" y="1199532"/>
                </a:moveTo>
                <a:lnTo>
                  <a:pt x="1996323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485807" y="3775837"/>
            <a:ext cx="2631440" cy="0"/>
          </a:xfrm>
          <a:custGeom>
            <a:avLst/>
            <a:gdLst/>
            <a:ahLst/>
            <a:cxnLst/>
            <a:rect l="l" t="t" r="r" b="b"/>
            <a:pathLst>
              <a:path w="2631440">
                <a:moveTo>
                  <a:pt x="0" y="0"/>
                </a:moveTo>
                <a:lnTo>
                  <a:pt x="2630809" y="0"/>
                </a:lnTo>
              </a:path>
            </a:pathLst>
          </a:custGeom>
          <a:ln w="73296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338555" y="2541488"/>
            <a:ext cx="1087120" cy="1087120"/>
          </a:xfrm>
          <a:custGeom>
            <a:avLst/>
            <a:gdLst/>
            <a:ahLst/>
            <a:cxnLst/>
            <a:rect l="l" t="t" r="r" b="b"/>
            <a:pathLst>
              <a:path w="1087120" h="1087120">
                <a:moveTo>
                  <a:pt x="0" y="1087102"/>
                </a:moveTo>
                <a:lnTo>
                  <a:pt x="1087102" y="0"/>
                </a:lnTo>
              </a:path>
            </a:pathLst>
          </a:custGeom>
          <a:ln w="73296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13498" y="2541488"/>
            <a:ext cx="1087120" cy="1087120"/>
          </a:xfrm>
          <a:custGeom>
            <a:avLst/>
            <a:gdLst/>
            <a:ahLst/>
            <a:cxnLst/>
            <a:rect l="l" t="t" r="r" b="b"/>
            <a:pathLst>
              <a:path w="1087119" h="1087120">
                <a:moveTo>
                  <a:pt x="1087102" y="1087102"/>
                </a:moveTo>
                <a:lnTo>
                  <a:pt x="0" y="0"/>
                </a:lnTo>
              </a:path>
            </a:pathLst>
          </a:custGeom>
          <a:ln w="73296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791421" y="2176839"/>
            <a:ext cx="2019582" cy="597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805810" y="2245236"/>
            <a:ext cx="58610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65" dirty="0">
                <a:solidFill>
                  <a:srgbClr val="FFFFFF"/>
                </a:solidFill>
                <a:latin typeface="Arial"/>
                <a:cs typeface="Arial"/>
              </a:rPr>
              <a:t>ISP</a:t>
            </a:r>
            <a:endParaRPr sz="2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200137" y="3847077"/>
            <a:ext cx="1996439" cy="1200150"/>
          </a:xfrm>
          <a:custGeom>
            <a:avLst/>
            <a:gdLst/>
            <a:ahLst/>
            <a:cxnLst/>
            <a:rect l="l" t="t" r="r" b="b"/>
            <a:pathLst>
              <a:path w="1996440" h="1200150">
                <a:moveTo>
                  <a:pt x="1996323" y="1199532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9462" y="3903291"/>
            <a:ext cx="0" cy="1087120"/>
          </a:xfrm>
          <a:custGeom>
            <a:avLst/>
            <a:gdLst/>
            <a:ahLst/>
            <a:cxnLst/>
            <a:rect l="l" t="t" r="r" b="b"/>
            <a:pathLst>
              <a:path h="1087120">
                <a:moveTo>
                  <a:pt x="0" y="1087103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87708" y="3924459"/>
            <a:ext cx="3031490" cy="1066165"/>
          </a:xfrm>
          <a:custGeom>
            <a:avLst/>
            <a:gdLst/>
            <a:ahLst/>
            <a:cxnLst/>
            <a:rect l="l" t="t" r="r" b="b"/>
            <a:pathLst>
              <a:path w="3031490" h="1066164">
                <a:moveTo>
                  <a:pt x="3031378" y="1065935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73540" y="3414629"/>
            <a:ext cx="2019578" cy="680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138741" y="3518201"/>
            <a:ext cx="58610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65" dirty="0">
                <a:solidFill>
                  <a:srgbClr val="FFFFFF"/>
                </a:solidFill>
                <a:latin typeface="Arial"/>
                <a:cs typeface="Arial"/>
              </a:rPr>
              <a:t>ISP</a:t>
            </a:r>
            <a:endParaRPr sz="2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509294" y="3414629"/>
            <a:ext cx="2019582" cy="680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3890959" y="3518201"/>
            <a:ext cx="70929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80" dirty="0">
                <a:solidFill>
                  <a:srgbClr val="FFFFFF"/>
                </a:solidFill>
                <a:latin typeface="Microsoft JhengHei UI"/>
                <a:cs typeface="Microsoft JhengHei UI"/>
              </a:rPr>
              <a:t>主⼲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23587" y="3837575"/>
            <a:ext cx="9512154" cy="5459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899181" y="5675269"/>
            <a:ext cx="658495" cy="1071880"/>
          </a:xfrm>
          <a:custGeom>
            <a:avLst/>
            <a:gdLst/>
            <a:ahLst/>
            <a:cxnLst/>
            <a:rect l="l" t="t" r="r" b="b"/>
            <a:pathLst>
              <a:path w="658494" h="1071879">
                <a:moveTo>
                  <a:pt x="658063" y="1071561"/>
                </a:moveTo>
                <a:lnTo>
                  <a:pt x="0" y="0"/>
                </a:lnTo>
              </a:path>
            </a:pathLst>
          </a:custGeom>
          <a:ln w="10470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748568" y="5675269"/>
            <a:ext cx="318770" cy="1071880"/>
          </a:xfrm>
          <a:custGeom>
            <a:avLst/>
            <a:gdLst/>
            <a:ahLst/>
            <a:cxnLst/>
            <a:rect l="l" t="t" r="r" b="b"/>
            <a:pathLst>
              <a:path w="318769" h="1071879">
                <a:moveTo>
                  <a:pt x="0" y="1071561"/>
                </a:moveTo>
                <a:lnTo>
                  <a:pt x="318422" y="0"/>
                </a:lnTo>
              </a:path>
            </a:pathLst>
          </a:custGeom>
          <a:ln w="10470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626149" y="6962024"/>
            <a:ext cx="9194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25" dirty="0">
                <a:solidFill>
                  <a:srgbClr val="FFFFFF"/>
                </a:solidFill>
                <a:latin typeface="Microsoft JhengHei UI"/>
                <a:cs typeface="Microsoft JhengHei UI"/>
              </a:rPr>
              <a:t>本地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ISP</a:t>
            </a:r>
            <a:endParaRPr sz="1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89677" y="6749260"/>
            <a:ext cx="9194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25" dirty="0">
                <a:solidFill>
                  <a:srgbClr val="FFFFFF"/>
                </a:solidFill>
                <a:latin typeface="Microsoft JhengHei UI"/>
                <a:cs typeface="Microsoft JhengHei UI"/>
              </a:rPr>
              <a:t>本地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ISP</a:t>
            </a:r>
            <a:endParaRPr sz="1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079949" y="6975407"/>
            <a:ext cx="9194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25" dirty="0">
                <a:solidFill>
                  <a:srgbClr val="FFFFFF"/>
                </a:solidFill>
                <a:latin typeface="Microsoft JhengHei UI"/>
                <a:cs typeface="Microsoft JhengHei UI"/>
              </a:rPr>
              <a:t>本地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ISP</a:t>
            </a:r>
            <a:endParaRPr sz="19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996180" y="6486330"/>
            <a:ext cx="1447165" cy="869315"/>
          </a:xfrm>
          <a:custGeom>
            <a:avLst/>
            <a:gdLst/>
            <a:ahLst/>
            <a:cxnLst/>
            <a:rect l="l" t="t" r="r" b="b"/>
            <a:pathLst>
              <a:path w="1447165" h="869315">
                <a:moveTo>
                  <a:pt x="723273" y="0"/>
                </a:moveTo>
                <a:lnTo>
                  <a:pt x="672824" y="1051"/>
                </a:lnTo>
                <a:lnTo>
                  <a:pt x="622572" y="4205"/>
                </a:lnTo>
                <a:lnTo>
                  <a:pt x="572716" y="9463"/>
                </a:lnTo>
                <a:lnTo>
                  <a:pt x="523454" y="16823"/>
                </a:lnTo>
                <a:lnTo>
                  <a:pt x="474982" y="26286"/>
                </a:lnTo>
                <a:lnTo>
                  <a:pt x="427499" y="37852"/>
                </a:lnTo>
                <a:lnTo>
                  <a:pt x="381203" y="51521"/>
                </a:lnTo>
                <a:lnTo>
                  <a:pt x="336291" y="67293"/>
                </a:lnTo>
                <a:lnTo>
                  <a:pt x="292961" y="85168"/>
                </a:lnTo>
                <a:lnTo>
                  <a:pt x="251411" y="105146"/>
                </a:lnTo>
                <a:lnTo>
                  <a:pt x="211839" y="127226"/>
                </a:lnTo>
                <a:lnTo>
                  <a:pt x="167379" y="156438"/>
                </a:lnTo>
                <a:lnTo>
                  <a:pt x="128149" y="187386"/>
                </a:lnTo>
                <a:lnTo>
                  <a:pt x="94150" y="219851"/>
                </a:lnTo>
                <a:lnTo>
                  <a:pt x="65382" y="253617"/>
                </a:lnTo>
                <a:lnTo>
                  <a:pt x="41844" y="288468"/>
                </a:lnTo>
                <a:lnTo>
                  <a:pt x="23537" y="324187"/>
                </a:lnTo>
                <a:lnTo>
                  <a:pt x="10461" y="360555"/>
                </a:lnTo>
                <a:lnTo>
                  <a:pt x="0" y="434378"/>
                </a:lnTo>
                <a:lnTo>
                  <a:pt x="2615" y="471397"/>
                </a:lnTo>
                <a:lnTo>
                  <a:pt x="23537" y="544569"/>
                </a:lnTo>
                <a:lnTo>
                  <a:pt x="41844" y="580287"/>
                </a:lnTo>
                <a:lnTo>
                  <a:pt x="65382" y="615138"/>
                </a:lnTo>
                <a:lnTo>
                  <a:pt x="94150" y="648904"/>
                </a:lnTo>
                <a:lnTo>
                  <a:pt x="128149" y="681370"/>
                </a:lnTo>
                <a:lnTo>
                  <a:pt x="167379" y="712317"/>
                </a:lnTo>
                <a:lnTo>
                  <a:pt x="211839" y="741529"/>
                </a:lnTo>
                <a:lnTo>
                  <a:pt x="251411" y="763610"/>
                </a:lnTo>
                <a:lnTo>
                  <a:pt x="292961" y="783587"/>
                </a:lnTo>
                <a:lnTo>
                  <a:pt x="336291" y="801462"/>
                </a:lnTo>
                <a:lnTo>
                  <a:pt x="381203" y="817234"/>
                </a:lnTo>
                <a:lnTo>
                  <a:pt x="427499" y="830903"/>
                </a:lnTo>
                <a:lnTo>
                  <a:pt x="474982" y="842469"/>
                </a:lnTo>
                <a:lnTo>
                  <a:pt x="523454" y="851932"/>
                </a:lnTo>
                <a:lnTo>
                  <a:pt x="572716" y="859293"/>
                </a:lnTo>
                <a:lnTo>
                  <a:pt x="622572" y="864550"/>
                </a:lnTo>
                <a:lnTo>
                  <a:pt x="672824" y="867704"/>
                </a:lnTo>
                <a:lnTo>
                  <a:pt x="723273" y="868756"/>
                </a:lnTo>
                <a:lnTo>
                  <a:pt x="773723" y="867704"/>
                </a:lnTo>
                <a:lnTo>
                  <a:pt x="823974" y="864550"/>
                </a:lnTo>
                <a:lnTo>
                  <a:pt x="873830" y="859293"/>
                </a:lnTo>
                <a:lnTo>
                  <a:pt x="923093" y="851932"/>
                </a:lnTo>
                <a:lnTo>
                  <a:pt x="971565" y="842469"/>
                </a:lnTo>
                <a:lnTo>
                  <a:pt x="1019048" y="830903"/>
                </a:lnTo>
                <a:lnTo>
                  <a:pt x="1065344" y="817234"/>
                </a:lnTo>
                <a:lnTo>
                  <a:pt x="1110256" y="801462"/>
                </a:lnTo>
                <a:lnTo>
                  <a:pt x="1153586" y="783587"/>
                </a:lnTo>
                <a:lnTo>
                  <a:pt x="1195136" y="763610"/>
                </a:lnTo>
                <a:lnTo>
                  <a:pt x="1234708" y="741529"/>
                </a:lnTo>
                <a:lnTo>
                  <a:pt x="1279168" y="712317"/>
                </a:lnTo>
                <a:lnTo>
                  <a:pt x="1318397" y="681370"/>
                </a:lnTo>
                <a:lnTo>
                  <a:pt x="1352396" y="648904"/>
                </a:lnTo>
                <a:lnTo>
                  <a:pt x="1381165" y="615138"/>
                </a:lnTo>
                <a:lnTo>
                  <a:pt x="1404702" y="580287"/>
                </a:lnTo>
                <a:lnTo>
                  <a:pt x="1423009" y="544569"/>
                </a:lnTo>
                <a:lnTo>
                  <a:pt x="1436086" y="508200"/>
                </a:lnTo>
                <a:lnTo>
                  <a:pt x="1446547" y="434378"/>
                </a:lnTo>
                <a:lnTo>
                  <a:pt x="1443932" y="397358"/>
                </a:lnTo>
                <a:lnTo>
                  <a:pt x="1423009" y="324187"/>
                </a:lnTo>
                <a:lnTo>
                  <a:pt x="1404702" y="288468"/>
                </a:lnTo>
                <a:lnTo>
                  <a:pt x="1381165" y="253617"/>
                </a:lnTo>
                <a:lnTo>
                  <a:pt x="1352396" y="219851"/>
                </a:lnTo>
                <a:lnTo>
                  <a:pt x="1318397" y="187386"/>
                </a:lnTo>
                <a:lnTo>
                  <a:pt x="1279168" y="156438"/>
                </a:lnTo>
                <a:lnTo>
                  <a:pt x="1234708" y="127226"/>
                </a:lnTo>
                <a:lnTo>
                  <a:pt x="1195136" y="105146"/>
                </a:lnTo>
                <a:lnTo>
                  <a:pt x="1153586" y="85168"/>
                </a:lnTo>
                <a:lnTo>
                  <a:pt x="1110256" y="67293"/>
                </a:lnTo>
                <a:lnTo>
                  <a:pt x="1065344" y="51521"/>
                </a:lnTo>
                <a:lnTo>
                  <a:pt x="1019048" y="37852"/>
                </a:lnTo>
                <a:lnTo>
                  <a:pt x="971565" y="26286"/>
                </a:lnTo>
                <a:lnTo>
                  <a:pt x="923093" y="16823"/>
                </a:lnTo>
                <a:lnTo>
                  <a:pt x="873830" y="9463"/>
                </a:lnTo>
                <a:lnTo>
                  <a:pt x="823974" y="4205"/>
                </a:lnTo>
                <a:lnTo>
                  <a:pt x="773723" y="1051"/>
                </a:lnTo>
                <a:lnTo>
                  <a:pt x="723273" y="0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6262270" y="6749260"/>
            <a:ext cx="9194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25" dirty="0">
                <a:solidFill>
                  <a:srgbClr val="FFFFFF"/>
                </a:solidFill>
                <a:latin typeface="Microsoft JhengHei UI"/>
                <a:cs typeface="Microsoft JhengHei UI"/>
              </a:rPr>
              <a:t>本地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ISP</a:t>
            </a:r>
            <a:endParaRPr sz="19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7972025" y="6486330"/>
            <a:ext cx="1447165" cy="869315"/>
          </a:xfrm>
          <a:custGeom>
            <a:avLst/>
            <a:gdLst/>
            <a:ahLst/>
            <a:cxnLst/>
            <a:rect l="l" t="t" r="r" b="b"/>
            <a:pathLst>
              <a:path w="1447165" h="869315">
                <a:moveTo>
                  <a:pt x="723277" y="0"/>
                </a:moveTo>
                <a:lnTo>
                  <a:pt x="672828" y="1051"/>
                </a:lnTo>
                <a:lnTo>
                  <a:pt x="622576" y="4205"/>
                </a:lnTo>
                <a:lnTo>
                  <a:pt x="572719" y="9463"/>
                </a:lnTo>
                <a:lnTo>
                  <a:pt x="523456" y="16823"/>
                </a:lnTo>
                <a:lnTo>
                  <a:pt x="474984" y="26286"/>
                </a:lnTo>
                <a:lnTo>
                  <a:pt x="427500" y="37852"/>
                </a:lnTo>
                <a:lnTo>
                  <a:pt x="381204" y="51521"/>
                </a:lnTo>
                <a:lnTo>
                  <a:pt x="336291" y="67293"/>
                </a:lnTo>
                <a:lnTo>
                  <a:pt x="292961" y="85168"/>
                </a:lnTo>
                <a:lnTo>
                  <a:pt x="251411" y="105146"/>
                </a:lnTo>
                <a:lnTo>
                  <a:pt x="211839" y="127226"/>
                </a:lnTo>
                <a:lnTo>
                  <a:pt x="167379" y="156438"/>
                </a:lnTo>
                <a:lnTo>
                  <a:pt x="128149" y="187386"/>
                </a:lnTo>
                <a:lnTo>
                  <a:pt x="94150" y="219851"/>
                </a:lnTo>
                <a:lnTo>
                  <a:pt x="65382" y="253617"/>
                </a:lnTo>
                <a:lnTo>
                  <a:pt x="41844" y="288468"/>
                </a:lnTo>
                <a:lnTo>
                  <a:pt x="23537" y="324187"/>
                </a:lnTo>
                <a:lnTo>
                  <a:pt x="10461" y="360555"/>
                </a:lnTo>
                <a:lnTo>
                  <a:pt x="0" y="434378"/>
                </a:lnTo>
                <a:lnTo>
                  <a:pt x="2615" y="471397"/>
                </a:lnTo>
                <a:lnTo>
                  <a:pt x="23537" y="544569"/>
                </a:lnTo>
                <a:lnTo>
                  <a:pt x="41844" y="580287"/>
                </a:lnTo>
                <a:lnTo>
                  <a:pt x="65382" y="615138"/>
                </a:lnTo>
                <a:lnTo>
                  <a:pt x="94150" y="648904"/>
                </a:lnTo>
                <a:lnTo>
                  <a:pt x="128149" y="681370"/>
                </a:lnTo>
                <a:lnTo>
                  <a:pt x="167379" y="712317"/>
                </a:lnTo>
                <a:lnTo>
                  <a:pt x="211839" y="741529"/>
                </a:lnTo>
                <a:lnTo>
                  <a:pt x="251411" y="763610"/>
                </a:lnTo>
                <a:lnTo>
                  <a:pt x="292961" y="783587"/>
                </a:lnTo>
                <a:lnTo>
                  <a:pt x="336291" y="801462"/>
                </a:lnTo>
                <a:lnTo>
                  <a:pt x="381204" y="817234"/>
                </a:lnTo>
                <a:lnTo>
                  <a:pt x="427500" y="830903"/>
                </a:lnTo>
                <a:lnTo>
                  <a:pt x="474984" y="842469"/>
                </a:lnTo>
                <a:lnTo>
                  <a:pt x="523456" y="851932"/>
                </a:lnTo>
                <a:lnTo>
                  <a:pt x="572719" y="859293"/>
                </a:lnTo>
                <a:lnTo>
                  <a:pt x="622576" y="864550"/>
                </a:lnTo>
                <a:lnTo>
                  <a:pt x="672828" y="867704"/>
                </a:lnTo>
                <a:lnTo>
                  <a:pt x="723277" y="868756"/>
                </a:lnTo>
                <a:lnTo>
                  <a:pt x="773727" y="867704"/>
                </a:lnTo>
                <a:lnTo>
                  <a:pt x="823979" y="864550"/>
                </a:lnTo>
                <a:lnTo>
                  <a:pt x="873835" y="859293"/>
                </a:lnTo>
                <a:lnTo>
                  <a:pt x="923098" y="851932"/>
                </a:lnTo>
                <a:lnTo>
                  <a:pt x="971569" y="842469"/>
                </a:lnTo>
                <a:lnTo>
                  <a:pt x="1019052" y="830903"/>
                </a:lnTo>
                <a:lnTo>
                  <a:pt x="1065348" y="817234"/>
                </a:lnTo>
                <a:lnTo>
                  <a:pt x="1110259" y="801462"/>
                </a:lnTo>
                <a:lnTo>
                  <a:pt x="1153588" y="783587"/>
                </a:lnTo>
                <a:lnTo>
                  <a:pt x="1195137" y="763610"/>
                </a:lnTo>
                <a:lnTo>
                  <a:pt x="1234708" y="741529"/>
                </a:lnTo>
                <a:lnTo>
                  <a:pt x="1279168" y="712317"/>
                </a:lnTo>
                <a:lnTo>
                  <a:pt x="1318397" y="681370"/>
                </a:lnTo>
                <a:lnTo>
                  <a:pt x="1352396" y="648904"/>
                </a:lnTo>
                <a:lnTo>
                  <a:pt x="1381165" y="615138"/>
                </a:lnTo>
                <a:lnTo>
                  <a:pt x="1404702" y="580287"/>
                </a:lnTo>
                <a:lnTo>
                  <a:pt x="1423009" y="544569"/>
                </a:lnTo>
                <a:lnTo>
                  <a:pt x="1436086" y="508200"/>
                </a:lnTo>
                <a:lnTo>
                  <a:pt x="1446547" y="434378"/>
                </a:lnTo>
                <a:lnTo>
                  <a:pt x="1443932" y="397358"/>
                </a:lnTo>
                <a:lnTo>
                  <a:pt x="1423009" y="324187"/>
                </a:lnTo>
                <a:lnTo>
                  <a:pt x="1404702" y="288468"/>
                </a:lnTo>
                <a:lnTo>
                  <a:pt x="1381165" y="253617"/>
                </a:lnTo>
                <a:lnTo>
                  <a:pt x="1352396" y="219851"/>
                </a:lnTo>
                <a:lnTo>
                  <a:pt x="1318397" y="187386"/>
                </a:lnTo>
                <a:lnTo>
                  <a:pt x="1279168" y="156438"/>
                </a:lnTo>
                <a:lnTo>
                  <a:pt x="1234708" y="127226"/>
                </a:lnTo>
                <a:lnTo>
                  <a:pt x="1195137" y="105146"/>
                </a:lnTo>
                <a:lnTo>
                  <a:pt x="1153588" y="85168"/>
                </a:lnTo>
                <a:lnTo>
                  <a:pt x="1110259" y="67293"/>
                </a:lnTo>
                <a:lnTo>
                  <a:pt x="1065348" y="51521"/>
                </a:lnTo>
                <a:lnTo>
                  <a:pt x="1019052" y="37852"/>
                </a:lnTo>
                <a:lnTo>
                  <a:pt x="971569" y="26286"/>
                </a:lnTo>
                <a:lnTo>
                  <a:pt x="923098" y="16823"/>
                </a:lnTo>
                <a:lnTo>
                  <a:pt x="873835" y="9463"/>
                </a:lnTo>
                <a:lnTo>
                  <a:pt x="823979" y="4205"/>
                </a:lnTo>
                <a:lnTo>
                  <a:pt x="773727" y="1051"/>
                </a:lnTo>
                <a:lnTo>
                  <a:pt x="723277" y="0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8238116" y="6749260"/>
            <a:ext cx="9194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25" dirty="0">
                <a:solidFill>
                  <a:srgbClr val="FFFFFF"/>
                </a:solidFill>
                <a:latin typeface="Microsoft JhengHei UI"/>
                <a:cs typeface="Microsoft JhengHei UI"/>
              </a:rPr>
              <a:t>本地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ISP</a:t>
            </a:r>
            <a:endParaRPr sz="1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32966" y="5087167"/>
            <a:ext cx="11137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40" dirty="0">
                <a:solidFill>
                  <a:srgbClr val="FFFFFF"/>
                </a:solidFill>
                <a:latin typeface="Microsoft JhengHei UI"/>
                <a:cs typeface="Microsoft JhengHei UI"/>
              </a:rPr>
              <a:t>地区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ISP</a:t>
            </a:r>
            <a:endParaRPr sz="23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529439" y="5087167"/>
            <a:ext cx="11137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40" dirty="0">
                <a:solidFill>
                  <a:srgbClr val="FFFFFF"/>
                </a:solidFill>
                <a:latin typeface="Microsoft JhengHei UI"/>
                <a:cs typeface="Microsoft JhengHei UI"/>
              </a:rPr>
              <a:t>地区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ISP</a:t>
            </a:r>
            <a:endParaRPr sz="23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965198" y="5087168"/>
            <a:ext cx="11137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40" dirty="0">
                <a:solidFill>
                  <a:srgbClr val="FFFFFF"/>
                </a:solidFill>
                <a:latin typeface="Microsoft JhengHei UI"/>
                <a:cs typeface="Microsoft JhengHei UI"/>
              </a:rPr>
              <a:t>地区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ISP</a:t>
            </a:r>
            <a:endParaRPr sz="23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6338094" y="4777116"/>
            <a:ext cx="2144395" cy="1027430"/>
          </a:xfrm>
          <a:custGeom>
            <a:avLst/>
            <a:gdLst/>
            <a:ahLst/>
            <a:cxnLst/>
            <a:rect l="l" t="t" r="r" b="b"/>
            <a:pathLst>
              <a:path w="2144394" h="1027429">
                <a:moveTo>
                  <a:pt x="1071941" y="0"/>
                </a:moveTo>
                <a:lnTo>
                  <a:pt x="1020495" y="587"/>
                </a:lnTo>
                <a:lnTo>
                  <a:pt x="969144" y="2349"/>
                </a:lnTo>
                <a:lnTo>
                  <a:pt x="917984" y="5287"/>
                </a:lnTo>
                <a:lnTo>
                  <a:pt x="867110" y="9399"/>
                </a:lnTo>
                <a:lnTo>
                  <a:pt x="816617" y="14687"/>
                </a:lnTo>
                <a:lnTo>
                  <a:pt x="766601" y="21149"/>
                </a:lnTo>
                <a:lnTo>
                  <a:pt x="717156" y="28786"/>
                </a:lnTo>
                <a:lnTo>
                  <a:pt x="668378" y="37598"/>
                </a:lnTo>
                <a:lnTo>
                  <a:pt x="620363" y="47586"/>
                </a:lnTo>
                <a:lnTo>
                  <a:pt x="573206" y="58748"/>
                </a:lnTo>
                <a:lnTo>
                  <a:pt x="527001" y="71085"/>
                </a:lnTo>
                <a:lnTo>
                  <a:pt x="481845" y="84597"/>
                </a:lnTo>
                <a:lnTo>
                  <a:pt x="437832" y="99284"/>
                </a:lnTo>
                <a:lnTo>
                  <a:pt x="395058" y="115146"/>
                </a:lnTo>
                <a:lnTo>
                  <a:pt x="353618" y="132183"/>
                </a:lnTo>
                <a:lnTo>
                  <a:pt x="313608" y="150395"/>
                </a:lnTo>
                <a:lnTo>
                  <a:pt x="265360" y="175041"/>
                </a:lnTo>
                <a:lnTo>
                  <a:pt x="221134" y="200787"/>
                </a:lnTo>
                <a:lnTo>
                  <a:pt x="180927" y="227537"/>
                </a:lnTo>
                <a:lnTo>
                  <a:pt x="144742" y="255197"/>
                </a:lnTo>
                <a:lnTo>
                  <a:pt x="112577" y="283670"/>
                </a:lnTo>
                <a:lnTo>
                  <a:pt x="84432" y="312860"/>
                </a:lnTo>
                <a:lnTo>
                  <a:pt x="60309" y="342673"/>
                </a:lnTo>
                <a:lnTo>
                  <a:pt x="24123" y="403781"/>
                </a:lnTo>
                <a:lnTo>
                  <a:pt x="4020" y="466229"/>
                </a:lnTo>
                <a:lnTo>
                  <a:pt x="0" y="497716"/>
                </a:lnTo>
                <a:lnTo>
                  <a:pt x="0" y="529251"/>
                </a:lnTo>
                <a:lnTo>
                  <a:pt x="12061" y="592082"/>
                </a:lnTo>
                <a:lnTo>
                  <a:pt x="40206" y="653956"/>
                </a:lnTo>
                <a:lnTo>
                  <a:pt x="84432" y="714107"/>
                </a:lnTo>
                <a:lnTo>
                  <a:pt x="112577" y="743298"/>
                </a:lnTo>
                <a:lnTo>
                  <a:pt x="144742" y="771771"/>
                </a:lnTo>
                <a:lnTo>
                  <a:pt x="180927" y="799430"/>
                </a:lnTo>
                <a:lnTo>
                  <a:pt x="221134" y="826181"/>
                </a:lnTo>
                <a:lnTo>
                  <a:pt x="265360" y="851927"/>
                </a:lnTo>
                <a:lnTo>
                  <a:pt x="313608" y="876572"/>
                </a:lnTo>
                <a:lnTo>
                  <a:pt x="353618" y="894784"/>
                </a:lnTo>
                <a:lnTo>
                  <a:pt x="395058" y="911822"/>
                </a:lnTo>
                <a:lnTo>
                  <a:pt x="437832" y="927684"/>
                </a:lnTo>
                <a:lnTo>
                  <a:pt x="481845" y="942371"/>
                </a:lnTo>
                <a:lnTo>
                  <a:pt x="527001" y="955883"/>
                </a:lnTo>
                <a:lnTo>
                  <a:pt x="573206" y="968220"/>
                </a:lnTo>
                <a:lnTo>
                  <a:pt x="620363" y="979383"/>
                </a:lnTo>
                <a:lnTo>
                  <a:pt x="668378" y="989370"/>
                </a:lnTo>
                <a:lnTo>
                  <a:pt x="717156" y="998182"/>
                </a:lnTo>
                <a:lnTo>
                  <a:pt x="766601" y="1005819"/>
                </a:lnTo>
                <a:lnTo>
                  <a:pt x="816617" y="1012282"/>
                </a:lnTo>
                <a:lnTo>
                  <a:pt x="867110" y="1017569"/>
                </a:lnTo>
                <a:lnTo>
                  <a:pt x="917984" y="1021682"/>
                </a:lnTo>
                <a:lnTo>
                  <a:pt x="969144" y="1024619"/>
                </a:lnTo>
                <a:lnTo>
                  <a:pt x="1020495" y="1026382"/>
                </a:lnTo>
                <a:lnTo>
                  <a:pt x="1071941" y="1026969"/>
                </a:lnTo>
                <a:lnTo>
                  <a:pt x="1123387" y="1026382"/>
                </a:lnTo>
                <a:lnTo>
                  <a:pt x="1174737" y="1024619"/>
                </a:lnTo>
                <a:lnTo>
                  <a:pt x="1225897" y="1021682"/>
                </a:lnTo>
                <a:lnTo>
                  <a:pt x="1276771" y="1017569"/>
                </a:lnTo>
                <a:lnTo>
                  <a:pt x="1327264" y="1012282"/>
                </a:lnTo>
                <a:lnTo>
                  <a:pt x="1377281" y="1005819"/>
                </a:lnTo>
                <a:lnTo>
                  <a:pt x="1426725" y="998182"/>
                </a:lnTo>
                <a:lnTo>
                  <a:pt x="1475503" y="989370"/>
                </a:lnTo>
                <a:lnTo>
                  <a:pt x="1523518" y="979383"/>
                </a:lnTo>
                <a:lnTo>
                  <a:pt x="1570676" y="968220"/>
                </a:lnTo>
                <a:lnTo>
                  <a:pt x="1616880" y="955883"/>
                </a:lnTo>
                <a:lnTo>
                  <a:pt x="1662037" y="942371"/>
                </a:lnTo>
                <a:lnTo>
                  <a:pt x="1706050" y="927684"/>
                </a:lnTo>
                <a:lnTo>
                  <a:pt x="1748824" y="911822"/>
                </a:lnTo>
                <a:lnTo>
                  <a:pt x="1790263" y="894784"/>
                </a:lnTo>
                <a:lnTo>
                  <a:pt x="1830274" y="876572"/>
                </a:lnTo>
                <a:lnTo>
                  <a:pt x="1878522" y="851927"/>
                </a:lnTo>
                <a:lnTo>
                  <a:pt x="1922750" y="826181"/>
                </a:lnTo>
                <a:lnTo>
                  <a:pt x="1962957" y="799430"/>
                </a:lnTo>
                <a:lnTo>
                  <a:pt x="1999144" y="771771"/>
                </a:lnTo>
                <a:lnTo>
                  <a:pt x="2031310" y="743298"/>
                </a:lnTo>
                <a:lnTo>
                  <a:pt x="2059455" y="714107"/>
                </a:lnTo>
                <a:lnTo>
                  <a:pt x="2083579" y="684295"/>
                </a:lnTo>
                <a:lnTo>
                  <a:pt x="2119765" y="623186"/>
                </a:lnTo>
                <a:lnTo>
                  <a:pt x="2139869" y="560738"/>
                </a:lnTo>
                <a:lnTo>
                  <a:pt x="2143890" y="529251"/>
                </a:lnTo>
                <a:lnTo>
                  <a:pt x="2143890" y="497716"/>
                </a:lnTo>
                <a:lnTo>
                  <a:pt x="2131828" y="434886"/>
                </a:lnTo>
                <a:lnTo>
                  <a:pt x="2103683" y="373012"/>
                </a:lnTo>
                <a:lnTo>
                  <a:pt x="2059455" y="312860"/>
                </a:lnTo>
                <a:lnTo>
                  <a:pt x="2031310" y="283670"/>
                </a:lnTo>
                <a:lnTo>
                  <a:pt x="1999144" y="255197"/>
                </a:lnTo>
                <a:lnTo>
                  <a:pt x="1962957" y="227537"/>
                </a:lnTo>
                <a:lnTo>
                  <a:pt x="1922750" y="200787"/>
                </a:lnTo>
                <a:lnTo>
                  <a:pt x="1878522" y="175041"/>
                </a:lnTo>
                <a:lnTo>
                  <a:pt x="1830274" y="150395"/>
                </a:lnTo>
                <a:lnTo>
                  <a:pt x="1790263" y="132183"/>
                </a:lnTo>
                <a:lnTo>
                  <a:pt x="1748824" y="115146"/>
                </a:lnTo>
                <a:lnTo>
                  <a:pt x="1706050" y="99284"/>
                </a:lnTo>
                <a:lnTo>
                  <a:pt x="1662037" y="84597"/>
                </a:lnTo>
                <a:lnTo>
                  <a:pt x="1616880" y="71085"/>
                </a:lnTo>
                <a:lnTo>
                  <a:pt x="1570676" y="58748"/>
                </a:lnTo>
                <a:lnTo>
                  <a:pt x="1523518" y="47586"/>
                </a:lnTo>
                <a:lnTo>
                  <a:pt x="1475503" y="37598"/>
                </a:lnTo>
                <a:lnTo>
                  <a:pt x="1426725" y="28786"/>
                </a:lnTo>
                <a:lnTo>
                  <a:pt x="1377281" y="21149"/>
                </a:lnTo>
                <a:lnTo>
                  <a:pt x="1327264" y="14687"/>
                </a:lnTo>
                <a:lnTo>
                  <a:pt x="1276771" y="9399"/>
                </a:lnTo>
                <a:lnTo>
                  <a:pt x="1225897" y="5287"/>
                </a:lnTo>
                <a:lnTo>
                  <a:pt x="1174737" y="2349"/>
                </a:lnTo>
                <a:lnTo>
                  <a:pt x="1123387" y="587"/>
                </a:lnTo>
                <a:lnTo>
                  <a:pt x="1071941" y="0"/>
                </a:lnTo>
                <a:close/>
              </a:path>
            </a:pathLst>
          </a:custGeom>
          <a:solidFill>
            <a:srgbClr val="1667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6856147" y="5087167"/>
            <a:ext cx="11137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40" dirty="0">
                <a:solidFill>
                  <a:srgbClr val="FFFFFF"/>
                </a:solidFill>
                <a:latin typeface="Microsoft JhengHei UI"/>
                <a:cs typeface="Microsoft JhengHei UI"/>
              </a:rPr>
              <a:t>地区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ISP</a:t>
            </a:r>
            <a:endParaRPr sz="23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5986245" y="8959063"/>
            <a:ext cx="1566545" cy="672465"/>
          </a:xfrm>
          <a:custGeom>
            <a:avLst/>
            <a:gdLst/>
            <a:ahLst/>
            <a:cxnLst/>
            <a:rect l="l" t="t" r="r" b="b"/>
            <a:pathLst>
              <a:path w="1566544" h="672465">
                <a:moveTo>
                  <a:pt x="300849" y="216338"/>
                </a:moveTo>
                <a:lnTo>
                  <a:pt x="246763" y="220011"/>
                </a:lnTo>
                <a:lnTo>
                  <a:pt x="195861" y="230600"/>
                </a:lnTo>
                <a:lnTo>
                  <a:pt x="148992" y="247460"/>
                </a:lnTo>
                <a:lnTo>
                  <a:pt x="107004" y="269948"/>
                </a:lnTo>
                <a:lnTo>
                  <a:pt x="70746" y="297420"/>
                </a:lnTo>
                <a:lnTo>
                  <a:pt x="41068" y="329232"/>
                </a:lnTo>
                <a:lnTo>
                  <a:pt x="18818" y="364739"/>
                </a:lnTo>
                <a:lnTo>
                  <a:pt x="4846" y="403298"/>
                </a:lnTo>
                <a:lnTo>
                  <a:pt x="0" y="444265"/>
                </a:lnTo>
                <a:lnTo>
                  <a:pt x="4846" y="485228"/>
                </a:lnTo>
                <a:lnTo>
                  <a:pt x="18818" y="523780"/>
                </a:lnTo>
                <a:lnTo>
                  <a:pt x="41068" y="559276"/>
                </a:lnTo>
                <a:lnTo>
                  <a:pt x="70746" y="591074"/>
                </a:lnTo>
                <a:lnTo>
                  <a:pt x="107004" y="618531"/>
                </a:lnTo>
                <a:lnTo>
                  <a:pt x="148992" y="641006"/>
                </a:lnTo>
                <a:lnTo>
                  <a:pt x="195861" y="657855"/>
                </a:lnTo>
                <a:lnTo>
                  <a:pt x="246763" y="668435"/>
                </a:lnTo>
                <a:lnTo>
                  <a:pt x="300849" y="672105"/>
                </a:lnTo>
                <a:lnTo>
                  <a:pt x="303990" y="672105"/>
                </a:lnTo>
                <a:lnTo>
                  <a:pt x="310262" y="671930"/>
                </a:lnTo>
                <a:lnTo>
                  <a:pt x="1317497" y="671930"/>
                </a:lnTo>
                <a:lnTo>
                  <a:pt x="1365759" y="668247"/>
                </a:lnTo>
                <a:lnTo>
                  <a:pt x="1412841" y="657183"/>
                </a:lnTo>
                <a:lnTo>
                  <a:pt x="1455445" y="639674"/>
                </a:lnTo>
                <a:lnTo>
                  <a:pt x="1492563" y="616484"/>
                </a:lnTo>
                <a:lnTo>
                  <a:pt x="1523186" y="588375"/>
                </a:lnTo>
                <a:lnTo>
                  <a:pt x="1546308" y="556111"/>
                </a:lnTo>
                <a:lnTo>
                  <a:pt x="1560920" y="520454"/>
                </a:lnTo>
                <a:lnTo>
                  <a:pt x="1566015" y="482166"/>
                </a:lnTo>
                <a:lnTo>
                  <a:pt x="1560920" y="443874"/>
                </a:lnTo>
                <a:lnTo>
                  <a:pt x="1546308" y="408207"/>
                </a:lnTo>
                <a:lnTo>
                  <a:pt x="1523186" y="375929"/>
                </a:lnTo>
                <a:lnTo>
                  <a:pt x="1492563" y="347804"/>
                </a:lnTo>
                <a:lnTo>
                  <a:pt x="1455445" y="324598"/>
                </a:lnTo>
                <a:lnTo>
                  <a:pt x="1418472" y="309391"/>
                </a:lnTo>
                <a:lnTo>
                  <a:pt x="1210842" y="309391"/>
                </a:lnTo>
                <a:lnTo>
                  <a:pt x="1203684" y="270137"/>
                </a:lnTo>
                <a:lnTo>
                  <a:pt x="1190740" y="232464"/>
                </a:lnTo>
                <a:lnTo>
                  <a:pt x="1184212" y="219736"/>
                </a:lnTo>
                <a:lnTo>
                  <a:pt x="352230" y="219736"/>
                </a:lnTo>
                <a:lnTo>
                  <a:pt x="339619" y="218287"/>
                </a:lnTo>
                <a:lnTo>
                  <a:pt x="326846" y="217221"/>
                </a:lnTo>
                <a:lnTo>
                  <a:pt x="313919" y="216563"/>
                </a:lnTo>
                <a:lnTo>
                  <a:pt x="300849" y="216338"/>
                </a:lnTo>
                <a:close/>
              </a:path>
              <a:path w="1566544" h="672465">
                <a:moveTo>
                  <a:pt x="1317497" y="671930"/>
                </a:moveTo>
                <a:lnTo>
                  <a:pt x="310262" y="671930"/>
                </a:lnTo>
                <a:lnTo>
                  <a:pt x="765275" y="672031"/>
                </a:lnTo>
                <a:lnTo>
                  <a:pt x="766971" y="672105"/>
                </a:lnTo>
                <a:lnTo>
                  <a:pt x="770384" y="672105"/>
                </a:lnTo>
                <a:lnTo>
                  <a:pt x="772018" y="672031"/>
                </a:lnTo>
                <a:lnTo>
                  <a:pt x="1316344" y="672018"/>
                </a:lnTo>
                <a:lnTo>
                  <a:pt x="1317497" y="671930"/>
                </a:lnTo>
                <a:close/>
              </a:path>
              <a:path w="1566544" h="672465">
                <a:moveTo>
                  <a:pt x="1316344" y="672018"/>
                </a:moveTo>
                <a:lnTo>
                  <a:pt x="773704" y="672018"/>
                </a:lnTo>
                <a:lnTo>
                  <a:pt x="1315206" y="672105"/>
                </a:lnTo>
                <a:lnTo>
                  <a:pt x="1316344" y="672018"/>
                </a:lnTo>
                <a:close/>
              </a:path>
              <a:path w="1566544" h="672465">
                <a:moveTo>
                  <a:pt x="1315206" y="292139"/>
                </a:moveTo>
                <a:lnTo>
                  <a:pt x="1287658" y="293285"/>
                </a:lnTo>
                <a:lnTo>
                  <a:pt x="1260974" y="296632"/>
                </a:lnTo>
                <a:lnTo>
                  <a:pt x="1235315" y="302046"/>
                </a:lnTo>
                <a:lnTo>
                  <a:pt x="1210842" y="309391"/>
                </a:lnTo>
                <a:lnTo>
                  <a:pt x="1418472" y="309391"/>
                </a:lnTo>
                <a:lnTo>
                  <a:pt x="1412841" y="307075"/>
                </a:lnTo>
                <a:lnTo>
                  <a:pt x="1365759" y="296001"/>
                </a:lnTo>
                <a:lnTo>
                  <a:pt x="1315206" y="292139"/>
                </a:lnTo>
                <a:close/>
              </a:path>
              <a:path w="1566544" h="672465">
                <a:moveTo>
                  <a:pt x="768688" y="0"/>
                </a:moveTo>
                <a:lnTo>
                  <a:pt x="712287" y="2689"/>
                </a:lnTo>
                <a:lnTo>
                  <a:pt x="658009" y="10538"/>
                </a:lnTo>
                <a:lnTo>
                  <a:pt x="606287" y="23219"/>
                </a:lnTo>
                <a:lnTo>
                  <a:pt x="557556" y="40405"/>
                </a:lnTo>
                <a:lnTo>
                  <a:pt x="512248" y="61766"/>
                </a:lnTo>
                <a:lnTo>
                  <a:pt x="470797" y="86976"/>
                </a:lnTo>
                <a:lnTo>
                  <a:pt x="433637" y="115705"/>
                </a:lnTo>
                <a:lnTo>
                  <a:pt x="401200" y="147627"/>
                </a:lnTo>
                <a:lnTo>
                  <a:pt x="373919" y="182414"/>
                </a:lnTo>
                <a:lnTo>
                  <a:pt x="352230" y="219736"/>
                </a:lnTo>
                <a:lnTo>
                  <a:pt x="1184212" y="219736"/>
                </a:lnTo>
                <a:lnTo>
                  <a:pt x="1148925" y="162945"/>
                </a:lnTo>
                <a:lnTo>
                  <a:pt x="1120768" y="131642"/>
                </a:lnTo>
                <a:lnTo>
                  <a:pt x="1088255" y="103005"/>
                </a:lnTo>
                <a:lnTo>
                  <a:pt x="1051742" y="77305"/>
                </a:lnTo>
                <a:lnTo>
                  <a:pt x="1011588" y="54815"/>
                </a:lnTo>
                <a:lnTo>
                  <a:pt x="968148" y="35805"/>
                </a:lnTo>
                <a:lnTo>
                  <a:pt x="921781" y="20547"/>
                </a:lnTo>
                <a:lnTo>
                  <a:pt x="872844" y="9313"/>
                </a:lnTo>
                <a:lnTo>
                  <a:pt x="821694" y="2373"/>
                </a:lnTo>
                <a:lnTo>
                  <a:pt x="768688" y="0"/>
                </a:lnTo>
                <a:close/>
              </a:path>
            </a:pathLst>
          </a:custGeom>
          <a:solidFill>
            <a:srgbClr val="905E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986245" y="9313929"/>
            <a:ext cx="1566545" cy="672465"/>
          </a:xfrm>
          <a:custGeom>
            <a:avLst/>
            <a:gdLst/>
            <a:ahLst/>
            <a:cxnLst/>
            <a:rect l="l" t="t" r="r" b="b"/>
            <a:pathLst>
              <a:path w="1566544" h="672465">
                <a:moveTo>
                  <a:pt x="1506436" y="362713"/>
                </a:moveTo>
                <a:lnTo>
                  <a:pt x="355172" y="362713"/>
                </a:lnTo>
                <a:lnTo>
                  <a:pt x="362330" y="401967"/>
                </a:lnTo>
                <a:lnTo>
                  <a:pt x="375274" y="439640"/>
                </a:lnTo>
                <a:lnTo>
                  <a:pt x="393646" y="475461"/>
                </a:lnTo>
                <a:lnTo>
                  <a:pt x="417089" y="509159"/>
                </a:lnTo>
                <a:lnTo>
                  <a:pt x="445245" y="540463"/>
                </a:lnTo>
                <a:lnTo>
                  <a:pt x="477758" y="569099"/>
                </a:lnTo>
                <a:lnTo>
                  <a:pt x="514270" y="594799"/>
                </a:lnTo>
                <a:lnTo>
                  <a:pt x="554424" y="617289"/>
                </a:lnTo>
                <a:lnTo>
                  <a:pt x="597862" y="636299"/>
                </a:lnTo>
                <a:lnTo>
                  <a:pt x="644228" y="651557"/>
                </a:lnTo>
                <a:lnTo>
                  <a:pt x="693164" y="662791"/>
                </a:lnTo>
                <a:lnTo>
                  <a:pt x="744312" y="669731"/>
                </a:lnTo>
                <a:lnTo>
                  <a:pt x="797316" y="672105"/>
                </a:lnTo>
                <a:lnTo>
                  <a:pt x="853720" y="669415"/>
                </a:lnTo>
                <a:lnTo>
                  <a:pt x="908000" y="661566"/>
                </a:lnTo>
                <a:lnTo>
                  <a:pt x="959723" y="648885"/>
                </a:lnTo>
                <a:lnTo>
                  <a:pt x="1008456" y="631700"/>
                </a:lnTo>
                <a:lnTo>
                  <a:pt x="1053765" y="610338"/>
                </a:lnTo>
                <a:lnTo>
                  <a:pt x="1095216" y="585129"/>
                </a:lnTo>
                <a:lnTo>
                  <a:pt x="1132377" y="556399"/>
                </a:lnTo>
                <a:lnTo>
                  <a:pt x="1164814" y="524477"/>
                </a:lnTo>
                <a:lnTo>
                  <a:pt x="1192095" y="489691"/>
                </a:lnTo>
                <a:lnTo>
                  <a:pt x="1213785" y="452368"/>
                </a:lnTo>
                <a:lnTo>
                  <a:pt x="1315204" y="452368"/>
                </a:lnTo>
                <a:lnTo>
                  <a:pt x="1370153" y="441505"/>
                </a:lnTo>
                <a:lnTo>
                  <a:pt x="1417022" y="424644"/>
                </a:lnTo>
                <a:lnTo>
                  <a:pt x="1459011" y="402156"/>
                </a:lnTo>
                <a:lnTo>
                  <a:pt x="1495268" y="374684"/>
                </a:lnTo>
                <a:lnTo>
                  <a:pt x="1506436" y="362713"/>
                </a:lnTo>
                <a:close/>
              </a:path>
              <a:path w="1566544" h="672465">
                <a:moveTo>
                  <a:pt x="1315204" y="452368"/>
                </a:moveTo>
                <a:lnTo>
                  <a:pt x="1213785" y="452368"/>
                </a:lnTo>
                <a:lnTo>
                  <a:pt x="1226391" y="453817"/>
                </a:lnTo>
                <a:lnTo>
                  <a:pt x="1239165" y="454883"/>
                </a:lnTo>
                <a:lnTo>
                  <a:pt x="1252094" y="455541"/>
                </a:lnTo>
                <a:lnTo>
                  <a:pt x="1265165" y="455766"/>
                </a:lnTo>
                <a:lnTo>
                  <a:pt x="1315204" y="452368"/>
                </a:lnTo>
                <a:close/>
              </a:path>
              <a:path w="1566544" h="672465">
                <a:moveTo>
                  <a:pt x="250809" y="0"/>
                </a:moveTo>
                <a:lnTo>
                  <a:pt x="200255" y="3857"/>
                </a:lnTo>
                <a:lnTo>
                  <a:pt x="153173" y="14922"/>
                </a:lnTo>
                <a:lnTo>
                  <a:pt x="110569" y="32430"/>
                </a:lnTo>
                <a:lnTo>
                  <a:pt x="73451" y="55620"/>
                </a:lnTo>
                <a:lnTo>
                  <a:pt x="42828" y="83729"/>
                </a:lnTo>
                <a:lnTo>
                  <a:pt x="19706" y="115993"/>
                </a:lnTo>
                <a:lnTo>
                  <a:pt x="5094" y="151650"/>
                </a:lnTo>
                <a:lnTo>
                  <a:pt x="0" y="189938"/>
                </a:lnTo>
                <a:lnTo>
                  <a:pt x="5094" y="228230"/>
                </a:lnTo>
                <a:lnTo>
                  <a:pt x="19706" y="263897"/>
                </a:lnTo>
                <a:lnTo>
                  <a:pt x="42828" y="296176"/>
                </a:lnTo>
                <a:lnTo>
                  <a:pt x="73451" y="324300"/>
                </a:lnTo>
                <a:lnTo>
                  <a:pt x="110569" y="347506"/>
                </a:lnTo>
                <a:lnTo>
                  <a:pt x="153173" y="365029"/>
                </a:lnTo>
                <a:lnTo>
                  <a:pt x="200255" y="376103"/>
                </a:lnTo>
                <a:lnTo>
                  <a:pt x="250809" y="379965"/>
                </a:lnTo>
                <a:lnTo>
                  <a:pt x="278355" y="378819"/>
                </a:lnTo>
                <a:lnTo>
                  <a:pt x="305036" y="375472"/>
                </a:lnTo>
                <a:lnTo>
                  <a:pt x="330694" y="370058"/>
                </a:lnTo>
                <a:lnTo>
                  <a:pt x="355172" y="362713"/>
                </a:lnTo>
                <a:lnTo>
                  <a:pt x="1506436" y="362713"/>
                </a:lnTo>
                <a:lnTo>
                  <a:pt x="1524946" y="342872"/>
                </a:lnTo>
                <a:lnTo>
                  <a:pt x="1547196" y="307365"/>
                </a:lnTo>
                <a:lnTo>
                  <a:pt x="1561169" y="268806"/>
                </a:lnTo>
                <a:lnTo>
                  <a:pt x="1566015" y="227839"/>
                </a:lnTo>
                <a:lnTo>
                  <a:pt x="1561168" y="186875"/>
                </a:lnTo>
                <a:lnTo>
                  <a:pt x="1547195" y="148324"/>
                </a:lnTo>
                <a:lnTo>
                  <a:pt x="1524944" y="112828"/>
                </a:lnTo>
                <a:lnTo>
                  <a:pt x="1495265" y="81030"/>
                </a:lnTo>
                <a:lnTo>
                  <a:pt x="1459006" y="53573"/>
                </a:lnTo>
                <a:lnTo>
                  <a:pt x="1417018" y="31098"/>
                </a:lnTo>
                <a:lnTo>
                  <a:pt x="1370149" y="14250"/>
                </a:lnTo>
                <a:lnTo>
                  <a:pt x="1319248" y="3669"/>
                </a:lnTo>
                <a:lnTo>
                  <a:pt x="1267742" y="174"/>
                </a:lnTo>
                <a:lnTo>
                  <a:pt x="250809" y="0"/>
                </a:lnTo>
                <a:close/>
              </a:path>
              <a:path w="1566544" h="672465">
                <a:moveTo>
                  <a:pt x="1265165" y="0"/>
                </a:moveTo>
                <a:lnTo>
                  <a:pt x="1262024" y="0"/>
                </a:lnTo>
                <a:lnTo>
                  <a:pt x="1255741" y="174"/>
                </a:lnTo>
                <a:lnTo>
                  <a:pt x="1267742" y="174"/>
                </a:lnTo>
                <a:lnTo>
                  <a:pt x="1265165" y="0"/>
                </a:lnTo>
                <a:close/>
              </a:path>
              <a:path w="1566544" h="672465">
                <a:moveTo>
                  <a:pt x="799043" y="0"/>
                </a:moveTo>
                <a:lnTo>
                  <a:pt x="795630" y="0"/>
                </a:lnTo>
                <a:lnTo>
                  <a:pt x="793996" y="73"/>
                </a:lnTo>
                <a:lnTo>
                  <a:pt x="792300" y="86"/>
                </a:lnTo>
                <a:lnTo>
                  <a:pt x="802457" y="86"/>
                </a:lnTo>
                <a:lnTo>
                  <a:pt x="800740" y="73"/>
                </a:lnTo>
                <a:lnTo>
                  <a:pt x="799043" y="0"/>
                </a:lnTo>
                <a:close/>
              </a:path>
            </a:pathLst>
          </a:custGeom>
          <a:solidFill>
            <a:srgbClr val="905E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6484305" y="9318316"/>
            <a:ext cx="57023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solidFill>
                  <a:srgbClr val="FFFFFF"/>
                </a:solidFill>
                <a:latin typeface="Microsoft JhengHei UI"/>
                <a:cs typeface="Microsoft JhengHei UI"/>
              </a:rPr>
              <a:t>学院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63856" y="8037330"/>
            <a:ext cx="1566545" cy="672465"/>
          </a:xfrm>
          <a:custGeom>
            <a:avLst/>
            <a:gdLst/>
            <a:ahLst/>
            <a:cxnLst/>
            <a:rect l="l" t="t" r="r" b="b"/>
            <a:pathLst>
              <a:path w="1566545" h="672465">
                <a:moveTo>
                  <a:pt x="300845" y="216337"/>
                </a:moveTo>
                <a:lnTo>
                  <a:pt x="246760" y="220010"/>
                </a:lnTo>
                <a:lnTo>
                  <a:pt x="195858" y="230599"/>
                </a:lnTo>
                <a:lnTo>
                  <a:pt x="148989" y="247459"/>
                </a:lnTo>
                <a:lnTo>
                  <a:pt x="107002" y="269947"/>
                </a:lnTo>
                <a:lnTo>
                  <a:pt x="70745" y="297419"/>
                </a:lnTo>
                <a:lnTo>
                  <a:pt x="41067" y="329231"/>
                </a:lnTo>
                <a:lnTo>
                  <a:pt x="18818" y="364738"/>
                </a:lnTo>
                <a:lnTo>
                  <a:pt x="4846" y="403298"/>
                </a:lnTo>
                <a:lnTo>
                  <a:pt x="0" y="444265"/>
                </a:lnTo>
                <a:lnTo>
                  <a:pt x="4846" y="485228"/>
                </a:lnTo>
                <a:lnTo>
                  <a:pt x="18818" y="523780"/>
                </a:lnTo>
                <a:lnTo>
                  <a:pt x="41068" y="559275"/>
                </a:lnTo>
                <a:lnTo>
                  <a:pt x="70746" y="591073"/>
                </a:lnTo>
                <a:lnTo>
                  <a:pt x="107004" y="618531"/>
                </a:lnTo>
                <a:lnTo>
                  <a:pt x="148991" y="641005"/>
                </a:lnTo>
                <a:lnTo>
                  <a:pt x="195860" y="657854"/>
                </a:lnTo>
                <a:lnTo>
                  <a:pt x="246761" y="668434"/>
                </a:lnTo>
                <a:lnTo>
                  <a:pt x="300845" y="672104"/>
                </a:lnTo>
                <a:lnTo>
                  <a:pt x="303984" y="672104"/>
                </a:lnTo>
                <a:lnTo>
                  <a:pt x="310264" y="671930"/>
                </a:lnTo>
                <a:lnTo>
                  <a:pt x="1317480" y="671930"/>
                </a:lnTo>
                <a:lnTo>
                  <a:pt x="1365755" y="668246"/>
                </a:lnTo>
                <a:lnTo>
                  <a:pt x="1412836" y="657181"/>
                </a:lnTo>
                <a:lnTo>
                  <a:pt x="1455440" y="639673"/>
                </a:lnTo>
                <a:lnTo>
                  <a:pt x="1492557" y="616483"/>
                </a:lnTo>
                <a:lnTo>
                  <a:pt x="1523181" y="588374"/>
                </a:lnTo>
                <a:lnTo>
                  <a:pt x="1546302" y="556110"/>
                </a:lnTo>
                <a:lnTo>
                  <a:pt x="1560914" y="520453"/>
                </a:lnTo>
                <a:lnTo>
                  <a:pt x="1566008" y="482165"/>
                </a:lnTo>
                <a:lnTo>
                  <a:pt x="1560914" y="443873"/>
                </a:lnTo>
                <a:lnTo>
                  <a:pt x="1546302" y="408206"/>
                </a:lnTo>
                <a:lnTo>
                  <a:pt x="1523180" y="375928"/>
                </a:lnTo>
                <a:lnTo>
                  <a:pt x="1492557" y="347803"/>
                </a:lnTo>
                <a:lnTo>
                  <a:pt x="1455440" y="324598"/>
                </a:lnTo>
                <a:lnTo>
                  <a:pt x="1418465" y="309390"/>
                </a:lnTo>
                <a:lnTo>
                  <a:pt x="1210842" y="309390"/>
                </a:lnTo>
                <a:lnTo>
                  <a:pt x="1203684" y="270136"/>
                </a:lnTo>
                <a:lnTo>
                  <a:pt x="1190740" y="232463"/>
                </a:lnTo>
                <a:lnTo>
                  <a:pt x="1184212" y="219736"/>
                </a:lnTo>
                <a:lnTo>
                  <a:pt x="352229" y="219736"/>
                </a:lnTo>
                <a:lnTo>
                  <a:pt x="339619" y="218286"/>
                </a:lnTo>
                <a:lnTo>
                  <a:pt x="326845" y="217220"/>
                </a:lnTo>
                <a:lnTo>
                  <a:pt x="313916" y="216562"/>
                </a:lnTo>
                <a:lnTo>
                  <a:pt x="300845" y="216337"/>
                </a:lnTo>
                <a:close/>
              </a:path>
              <a:path w="1566545" h="672465">
                <a:moveTo>
                  <a:pt x="1317480" y="671930"/>
                </a:moveTo>
                <a:lnTo>
                  <a:pt x="310264" y="671930"/>
                </a:lnTo>
                <a:lnTo>
                  <a:pt x="765269" y="672030"/>
                </a:lnTo>
                <a:lnTo>
                  <a:pt x="766967" y="672104"/>
                </a:lnTo>
                <a:lnTo>
                  <a:pt x="770381" y="672104"/>
                </a:lnTo>
                <a:lnTo>
                  <a:pt x="772018" y="672030"/>
                </a:lnTo>
                <a:lnTo>
                  <a:pt x="1316341" y="672017"/>
                </a:lnTo>
                <a:lnTo>
                  <a:pt x="1317480" y="671930"/>
                </a:lnTo>
                <a:close/>
              </a:path>
              <a:path w="1566545" h="672465">
                <a:moveTo>
                  <a:pt x="1316341" y="672017"/>
                </a:moveTo>
                <a:lnTo>
                  <a:pt x="773706" y="672017"/>
                </a:lnTo>
                <a:lnTo>
                  <a:pt x="1315202" y="672104"/>
                </a:lnTo>
                <a:lnTo>
                  <a:pt x="1316341" y="672017"/>
                </a:lnTo>
                <a:close/>
              </a:path>
              <a:path w="1566545" h="672465">
                <a:moveTo>
                  <a:pt x="1315202" y="292139"/>
                </a:moveTo>
                <a:lnTo>
                  <a:pt x="1287657" y="293285"/>
                </a:lnTo>
                <a:lnTo>
                  <a:pt x="1260975" y="296632"/>
                </a:lnTo>
                <a:lnTo>
                  <a:pt x="1235316" y="302045"/>
                </a:lnTo>
                <a:lnTo>
                  <a:pt x="1210842" y="309390"/>
                </a:lnTo>
                <a:lnTo>
                  <a:pt x="1418465" y="309390"/>
                </a:lnTo>
                <a:lnTo>
                  <a:pt x="1412836" y="307075"/>
                </a:lnTo>
                <a:lnTo>
                  <a:pt x="1365755" y="296001"/>
                </a:lnTo>
                <a:lnTo>
                  <a:pt x="1315202" y="292139"/>
                </a:lnTo>
                <a:close/>
              </a:path>
              <a:path w="1566545" h="672465">
                <a:moveTo>
                  <a:pt x="768689" y="0"/>
                </a:moveTo>
                <a:lnTo>
                  <a:pt x="712287" y="2689"/>
                </a:lnTo>
                <a:lnTo>
                  <a:pt x="658008" y="10538"/>
                </a:lnTo>
                <a:lnTo>
                  <a:pt x="606286" y="23219"/>
                </a:lnTo>
                <a:lnTo>
                  <a:pt x="557554" y="40404"/>
                </a:lnTo>
                <a:lnTo>
                  <a:pt x="512246" y="61766"/>
                </a:lnTo>
                <a:lnTo>
                  <a:pt x="470794" y="86975"/>
                </a:lnTo>
                <a:lnTo>
                  <a:pt x="433633" y="115705"/>
                </a:lnTo>
                <a:lnTo>
                  <a:pt x="401197" y="147627"/>
                </a:lnTo>
                <a:lnTo>
                  <a:pt x="373917" y="182413"/>
                </a:lnTo>
                <a:lnTo>
                  <a:pt x="352229" y="219736"/>
                </a:lnTo>
                <a:lnTo>
                  <a:pt x="1184212" y="219736"/>
                </a:lnTo>
                <a:lnTo>
                  <a:pt x="1148924" y="162944"/>
                </a:lnTo>
                <a:lnTo>
                  <a:pt x="1120767" y="131641"/>
                </a:lnTo>
                <a:lnTo>
                  <a:pt x="1088254" y="103004"/>
                </a:lnTo>
                <a:lnTo>
                  <a:pt x="1051742" y="77305"/>
                </a:lnTo>
                <a:lnTo>
                  <a:pt x="1011587" y="54815"/>
                </a:lnTo>
                <a:lnTo>
                  <a:pt x="968148" y="35805"/>
                </a:lnTo>
                <a:lnTo>
                  <a:pt x="921781" y="20547"/>
                </a:lnTo>
                <a:lnTo>
                  <a:pt x="872844" y="9313"/>
                </a:lnTo>
                <a:lnTo>
                  <a:pt x="821695" y="2373"/>
                </a:lnTo>
                <a:lnTo>
                  <a:pt x="768689" y="0"/>
                </a:lnTo>
                <a:close/>
              </a:path>
            </a:pathLst>
          </a:custGeom>
          <a:solidFill>
            <a:srgbClr val="905E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463856" y="8392195"/>
            <a:ext cx="1566545" cy="672465"/>
          </a:xfrm>
          <a:custGeom>
            <a:avLst/>
            <a:gdLst/>
            <a:ahLst/>
            <a:cxnLst/>
            <a:rect l="l" t="t" r="r" b="b"/>
            <a:pathLst>
              <a:path w="1566545" h="672465">
                <a:moveTo>
                  <a:pt x="1506432" y="362712"/>
                </a:moveTo>
                <a:lnTo>
                  <a:pt x="355166" y="362712"/>
                </a:lnTo>
                <a:lnTo>
                  <a:pt x="362324" y="401966"/>
                </a:lnTo>
                <a:lnTo>
                  <a:pt x="375269" y="439639"/>
                </a:lnTo>
                <a:lnTo>
                  <a:pt x="393641" y="475461"/>
                </a:lnTo>
                <a:lnTo>
                  <a:pt x="417084" y="509159"/>
                </a:lnTo>
                <a:lnTo>
                  <a:pt x="445241" y="540462"/>
                </a:lnTo>
                <a:lnTo>
                  <a:pt x="477754" y="569099"/>
                </a:lnTo>
                <a:lnTo>
                  <a:pt x="514267" y="594798"/>
                </a:lnTo>
                <a:lnTo>
                  <a:pt x="554421" y="617288"/>
                </a:lnTo>
                <a:lnTo>
                  <a:pt x="597860" y="636298"/>
                </a:lnTo>
                <a:lnTo>
                  <a:pt x="644227" y="651556"/>
                </a:lnTo>
                <a:lnTo>
                  <a:pt x="693163" y="662790"/>
                </a:lnTo>
                <a:lnTo>
                  <a:pt x="744313" y="669730"/>
                </a:lnTo>
                <a:lnTo>
                  <a:pt x="797319" y="672104"/>
                </a:lnTo>
                <a:lnTo>
                  <a:pt x="853721" y="669414"/>
                </a:lnTo>
                <a:lnTo>
                  <a:pt x="908000" y="661565"/>
                </a:lnTo>
                <a:lnTo>
                  <a:pt x="959722" y="648884"/>
                </a:lnTo>
                <a:lnTo>
                  <a:pt x="1008454" y="631698"/>
                </a:lnTo>
                <a:lnTo>
                  <a:pt x="1053762" y="610337"/>
                </a:lnTo>
                <a:lnTo>
                  <a:pt x="1095214" y="585128"/>
                </a:lnTo>
                <a:lnTo>
                  <a:pt x="1132374" y="556398"/>
                </a:lnTo>
                <a:lnTo>
                  <a:pt x="1164811" y="524476"/>
                </a:lnTo>
                <a:lnTo>
                  <a:pt x="1192091" y="489689"/>
                </a:lnTo>
                <a:lnTo>
                  <a:pt x="1213779" y="452367"/>
                </a:lnTo>
                <a:lnTo>
                  <a:pt x="1315202" y="452367"/>
                </a:lnTo>
                <a:lnTo>
                  <a:pt x="1370150" y="441504"/>
                </a:lnTo>
                <a:lnTo>
                  <a:pt x="1417019" y="424644"/>
                </a:lnTo>
                <a:lnTo>
                  <a:pt x="1459006" y="402155"/>
                </a:lnTo>
                <a:lnTo>
                  <a:pt x="1495263" y="374684"/>
                </a:lnTo>
                <a:lnTo>
                  <a:pt x="1506432" y="362712"/>
                </a:lnTo>
                <a:close/>
              </a:path>
              <a:path w="1566545" h="672465">
                <a:moveTo>
                  <a:pt x="1315202" y="452367"/>
                </a:moveTo>
                <a:lnTo>
                  <a:pt x="1213779" y="452367"/>
                </a:lnTo>
                <a:lnTo>
                  <a:pt x="1226388" y="453817"/>
                </a:lnTo>
                <a:lnTo>
                  <a:pt x="1239163" y="454883"/>
                </a:lnTo>
                <a:lnTo>
                  <a:pt x="1252092" y="455540"/>
                </a:lnTo>
                <a:lnTo>
                  <a:pt x="1265164" y="455765"/>
                </a:lnTo>
                <a:lnTo>
                  <a:pt x="1315202" y="452367"/>
                </a:lnTo>
                <a:close/>
              </a:path>
              <a:path w="1566545" h="672465">
                <a:moveTo>
                  <a:pt x="250805" y="0"/>
                </a:moveTo>
                <a:lnTo>
                  <a:pt x="200253" y="3857"/>
                </a:lnTo>
                <a:lnTo>
                  <a:pt x="153172" y="14922"/>
                </a:lnTo>
                <a:lnTo>
                  <a:pt x="110568" y="32430"/>
                </a:lnTo>
                <a:lnTo>
                  <a:pt x="73451" y="55620"/>
                </a:lnTo>
                <a:lnTo>
                  <a:pt x="42828" y="83729"/>
                </a:lnTo>
                <a:lnTo>
                  <a:pt x="19706" y="115993"/>
                </a:lnTo>
                <a:lnTo>
                  <a:pt x="5094" y="151650"/>
                </a:lnTo>
                <a:lnTo>
                  <a:pt x="0" y="189938"/>
                </a:lnTo>
                <a:lnTo>
                  <a:pt x="5094" y="228230"/>
                </a:lnTo>
                <a:lnTo>
                  <a:pt x="19706" y="263897"/>
                </a:lnTo>
                <a:lnTo>
                  <a:pt x="42828" y="296175"/>
                </a:lnTo>
                <a:lnTo>
                  <a:pt x="73451" y="324300"/>
                </a:lnTo>
                <a:lnTo>
                  <a:pt x="110568" y="347506"/>
                </a:lnTo>
                <a:lnTo>
                  <a:pt x="153172" y="365028"/>
                </a:lnTo>
                <a:lnTo>
                  <a:pt x="200253" y="376102"/>
                </a:lnTo>
                <a:lnTo>
                  <a:pt x="250805" y="379964"/>
                </a:lnTo>
                <a:lnTo>
                  <a:pt x="278351" y="378818"/>
                </a:lnTo>
                <a:lnTo>
                  <a:pt x="305034" y="375471"/>
                </a:lnTo>
                <a:lnTo>
                  <a:pt x="330692" y="370057"/>
                </a:lnTo>
                <a:lnTo>
                  <a:pt x="355166" y="362712"/>
                </a:lnTo>
                <a:lnTo>
                  <a:pt x="1506432" y="362712"/>
                </a:lnTo>
                <a:lnTo>
                  <a:pt x="1524941" y="342872"/>
                </a:lnTo>
                <a:lnTo>
                  <a:pt x="1547190" y="307365"/>
                </a:lnTo>
                <a:lnTo>
                  <a:pt x="1561162" y="268806"/>
                </a:lnTo>
                <a:lnTo>
                  <a:pt x="1566008" y="227839"/>
                </a:lnTo>
                <a:lnTo>
                  <a:pt x="1561162" y="186875"/>
                </a:lnTo>
                <a:lnTo>
                  <a:pt x="1547190" y="148324"/>
                </a:lnTo>
                <a:lnTo>
                  <a:pt x="1524940" y="112828"/>
                </a:lnTo>
                <a:lnTo>
                  <a:pt x="1495262" y="81030"/>
                </a:lnTo>
                <a:lnTo>
                  <a:pt x="1459004" y="53572"/>
                </a:lnTo>
                <a:lnTo>
                  <a:pt x="1417017" y="31098"/>
                </a:lnTo>
                <a:lnTo>
                  <a:pt x="1370148" y="14250"/>
                </a:lnTo>
                <a:lnTo>
                  <a:pt x="1319248" y="3669"/>
                </a:lnTo>
                <a:lnTo>
                  <a:pt x="1267726" y="173"/>
                </a:lnTo>
                <a:lnTo>
                  <a:pt x="250805" y="0"/>
                </a:lnTo>
                <a:close/>
              </a:path>
              <a:path w="1566545" h="672465">
                <a:moveTo>
                  <a:pt x="1265164" y="0"/>
                </a:moveTo>
                <a:lnTo>
                  <a:pt x="1262024" y="0"/>
                </a:lnTo>
                <a:lnTo>
                  <a:pt x="1255743" y="173"/>
                </a:lnTo>
                <a:lnTo>
                  <a:pt x="1267726" y="173"/>
                </a:lnTo>
                <a:lnTo>
                  <a:pt x="1265164" y="0"/>
                </a:lnTo>
                <a:close/>
              </a:path>
              <a:path w="1566545" h="672465">
                <a:moveTo>
                  <a:pt x="799041" y="0"/>
                </a:moveTo>
                <a:lnTo>
                  <a:pt x="795627" y="0"/>
                </a:lnTo>
                <a:lnTo>
                  <a:pt x="793990" y="72"/>
                </a:lnTo>
                <a:lnTo>
                  <a:pt x="792302" y="86"/>
                </a:lnTo>
                <a:lnTo>
                  <a:pt x="802457" y="86"/>
                </a:lnTo>
                <a:lnTo>
                  <a:pt x="800738" y="72"/>
                </a:lnTo>
                <a:lnTo>
                  <a:pt x="799041" y="0"/>
                </a:lnTo>
                <a:close/>
              </a:path>
            </a:pathLst>
          </a:custGeom>
          <a:solidFill>
            <a:srgbClr val="905E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961917" y="8396582"/>
            <a:ext cx="57023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solidFill>
                  <a:srgbClr val="FFFFFF"/>
                </a:solidFill>
                <a:latin typeface="Microsoft JhengHei UI"/>
                <a:cs typeface="Microsoft JhengHei UI"/>
              </a:rPr>
              <a:t>学校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7947484" y="7822565"/>
            <a:ext cx="1566545" cy="672465"/>
          </a:xfrm>
          <a:custGeom>
            <a:avLst/>
            <a:gdLst/>
            <a:ahLst/>
            <a:cxnLst/>
            <a:rect l="l" t="t" r="r" b="b"/>
            <a:pathLst>
              <a:path w="1566544" h="672465">
                <a:moveTo>
                  <a:pt x="300849" y="216338"/>
                </a:moveTo>
                <a:lnTo>
                  <a:pt x="246763" y="220011"/>
                </a:lnTo>
                <a:lnTo>
                  <a:pt x="195861" y="230599"/>
                </a:lnTo>
                <a:lnTo>
                  <a:pt x="148992" y="247460"/>
                </a:lnTo>
                <a:lnTo>
                  <a:pt x="107004" y="269948"/>
                </a:lnTo>
                <a:lnTo>
                  <a:pt x="70746" y="297419"/>
                </a:lnTo>
                <a:lnTo>
                  <a:pt x="41068" y="329231"/>
                </a:lnTo>
                <a:lnTo>
                  <a:pt x="18818" y="364738"/>
                </a:lnTo>
                <a:lnTo>
                  <a:pt x="4846" y="403298"/>
                </a:lnTo>
                <a:lnTo>
                  <a:pt x="0" y="444265"/>
                </a:lnTo>
                <a:lnTo>
                  <a:pt x="4846" y="485228"/>
                </a:lnTo>
                <a:lnTo>
                  <a:pt x="18818" y="523780"/>
                </a:lnTo>
                <a:lnTo>
                  <a:pt x="41068" y="559276"/>
                </a:lnTo>
                <a:lnTo>
                  <a:pt x="70746" y="591074"/>
                </a:lnTo>
                <a:lnTo>
                  <a:pt x="107004" y="618531"/>
                </a:lnTo>
                <a:lnTo>
                  <a:pt x="148992" y="641006"/>
                </a:lnTo>
                <a:lnTo>
                  <a:pt x="195861" y="657855"/>
                </a:lnTo>
                <a:lnTo>
                  <a:pt x="246763" y="668435"/>
                </a:lnTo>
                <a:lnTo>
                  <a:pt x="300849" y="672105"/>
                </a:lnTo>
                <a:lnTo>
                  <a:pt x="303990" y="672105"/>
                </a:lnTo>
                <a:lnTo>
                  <a:pt x="310262" y="671930"/>
                </a:lnTo>
                <a:lnTo>
                  <a:pt x="1317497" y="671930"/>
                </a:lnTo>
                <a:lnTo>
                  <a:pt x="1365759" y="668247"/>
                </a:lnTo>
                <a:lnTo>
                  <a:pt x="1412841" y="657183"/>
                </a:lnTo>
                <a:lnTo>
                  <a:pt x="1455445" y="639674"/>
                </a:lnTo>
                <a:lnTo>
                  <a:pt x="1492563" y="616484"/>
                </a:lnTo>
                <a:lnTo>
                  <a:pt x="1523186" y="588375"/>
                </a:lnTo>
                <a:lnTo>
                  <a:pt x="1546308" y="556111"/>
                </a:lnTo>
                <a:lnTo>
                  <a:pt x="1560920" y="520454"/>
                </a:lnTo>
                <a:lnTo>
                  <a:pt x="1566015" y="482166"/>
                </a:lnTo>
                <a:lnTo>
                  <a:pt x="1560920" y="443874"/>
                </a:lnTo>
                <a:lnTo>
                  <a:pt x="1546308" y="408207"/>
                </a:lnTo>
                <a:lnTo>
                  <a:pt x="1523186" y="375928"/>
                </a:lnTo>
                <a:lnTo>
                  <a:pt x="1492563" y="347804"/>
                </a:lnTo>
                <a:lnTo>
                  <a:pt x="1455445" y="324598"/>
                </a:lnTo>
                <a:lnTo>
                  <a:pt x="1418472" y="309391"/>
                </a:lnTo>
                <a:lnTo>
                  <a:pt x="1210842" y="309391"/>
                </a:lnTo>
                <a:lnTo>
                  <a:pt x="1203684" y="270137"/>
                </a:lnTo>
                <a:lnTo>
                  <a:pt x="1190740" y="232464"/>
                </a:lnTo>
                <a:lnTo>
                  <a:pt x="1184212" y="219736"/>
                </a:lnTo>
                <a:lnTo>
                  <a:pt x="352230" y="219736"/>
                </a:lnTo>
                <a:lnTo>
                  <a:pt x="339623" y="218287"/>
                </a:lnTo>
                <a:lnTo>
                  <a:pt x="326849" y="217221"/>
                </a:lnTo>
                <a:lnTo>
                  <a:pt x="313920" y="216563"/>
                </a:lnTo>
                <a:lnTo>
                  <a:pt x="300849" y="216338"/>
                </a:lnTo>
                <a:close/>
              </a:path>
              <a:path w="1566544" h="672465">
                <a:moveTo>
                  <a:pt x="1317497" y="671930"/>
                </a:moveTo>
                <a:lnTo>
                  <a:pt x="310262" y="671930"/>
                </a:lnTo>
                <a:lnTo>
                  <a:pt x="765275" y="672031"/>
                </a:lnTo>
                <a:lnTo>
                  <a:pt x="766971" y="672105"/>
                </a:lnTo>
                <a:lnTo>
                  <a:pt x="770384" y="672105"/>
                </a:lnTo>
                <a:lnTo>
                  <a:pt x="772018" y="672031"/>
                </a:lnTo>
                <a:lnTo>
                  <a:pt x="1316358" y="672017"/>
                </a:lnTo>
                <a:lnTo>
                  <a:pt x="1317497" y="671930"/>
                </a:lnTo>
                <a:close/>
              </a:path>
              <a:path w="1566544" h="672465">
                <a:moveTo>
                  <a:pt x="1316358" y="672017"/>
                </a:moveTo>
                <a:lnTo>
                  <a:pt x="773704" y="672017"/>
                </a:lnTo>
                <a:lnTo>
                  <a:pt x="1315206" y="672105"/>
                </a:lnTo>
                <a:lnTo>
                  <a:pt x="1316358" y="672017"/>
                </a:lnTo>
                <a:close/>
              </a:path>
              <a:path w="1566544" h="672465">
                <a:moveTo>
                  <a:pt x="1315206" y="292139"/>
                </a:moveTo>
                <a:lnTo>
                  <a:pt x="1287658" y="293285"/>
                </a:lnTo>
                <a:lnTo>
                  <a:pt x="1260974" y="296632"/>
                </a:lnTo>
                <a:lnTo>
                  <a:pt x="1235315" y="302046"/>
                </a:lnTo>
                <a:lnTo>
                  <a:pt x="1210842" y="309391"/>
                </a:lnTo>
                <a:lnTo>
                  <a:pt x="1418472" y="309391"/>
                </a:lnTo>
                <a:lnTo>
                  <a:pt x="1412841" y="307075"/>
                </a:lnTo>
                <a:lnTo>
                  <a:pt x="1365759" y="296001"/>
                </a:lnTo>
                <a:lnTo>
                  <a:pt x="1315206" y="292139"/>
                </a:lnTo>
                <a:close/>
              </a:path>
              <a:path w="1566544" h="672465">
                <a:moveTo>
                  <a:pt x="768688" y="0"/>
                </a:moveTo>
                <a:lnTo>
                  <a:pt x="712287" y="2689"/>
                </a:lnTo>
                <a:lnTo>
                  <a:pt x="658009" y="10538"/>
                </a:lnTo>
                <a:lnTo>
                  <a:pt x="606287" y="23219"/>
                </a:lnTo>
                <a:lnTo>
                  <a:pt x="557556" y="40405"/>
                </a:lnTo>
                <a:lnTo>
                  <a:pt x="512248" y="61766"/>
                </a:lnTo>
                <a:lnTo>
                  <a:pt x="470797" y="86976"/>
                </a:lnTo>
                <a:lnTo>
                  <a:pt x="433637" y="115705"/>
                </a:lnTo>
                <a:lnTo>
                  <a:pt x="401200" y="147627"/>
                </a:lnTo>
                <a:lnTo>
                  <a:pt x="373919" y="182414"/>
                </a:lnTo>
                <a:lnTo>
                  <a:pt x="352230" y="219736"/>
                </a:lnTo>
                <a:lnTo>
                  <a:pt x="1184212" y="219736"/>
                </a:lnTo>
                <a:lnTo>
                  <a:pt x="1148925" y="162944"/>
                </a:lnTo>
                <a:lnTo>
                  <a:pt x="1120768" y="131641"/>
                </a:lnTo>
                <a:lnTo>
                  <a:pt x="1088255" y="103004"/>
                </a:lnTo>
                <a:lnTo>
                  <a:pt x="1051742" y="77305"/>
                </a:lnTo>
                <a:lnTo>
                  <a:pt x="1011588" y="54815"/>
                </a:lnTo>
                <a:lnTo>
                  <a:pt x="968148" y="35805"/>
                </a:lnTo>
                <a:lnTo>
                  <a:pt x="921781" y="20547"/>
                </a:lnTo>
                <a:lnTo>
                  <a:pt x="872844" y="9313"/>
                </a:lnTo>
                <a:lnTo>
                  <a:pt x="821694" y="2373"/>
                </a:lnTo>
                <a:lnTo>
                  <a:pt x="768688" y="0"/>
                </a:lnTo>
                <a:close/>
              </a:path>
            </a:pathLst>
          </a:custGeom>
          <a:solidFill>
            <a:srgbClr val="905E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47484" y="8177431"/>
            <a:ext cx="1566545" cy="672465"/>
          </a:xfrm>
          <a:custGeom>
            <a:avLst/>
            <a:gdLst/>
            <a:ahLst/>
            <a:cxnLst/>
            <a:rect l="l" t="t" r="r" b="b"/>
            <a:pathLst>
              <a:path w="1566544" h="672465">
                <a:moveTo>
                  <a:pt x="1506436" y="362713"/>
                </a:moveTo>
                <a:lnTo>
                  <a:pt x="355172" y="362713"/>
                </a:lnTo>
                <a:lnTo>
                  <a:pt x="362330" y="401967"/>
                </a:lnTo>
                <a:lnTo>
                  <a:pt x="375274" y="439640"/>
                </a:lnTo>
                <a:lnTo>
                  <a:pt x="393646" y="475461"/>
                </a:lnTo>
                <a:lnTo>
                  <a:pt x="417089" y="509159"/>
                </a:lnTo>
                <a:lnTo>
                  <a:pt x="445246" y="540462"/>
                </a:lnTo>
                <a:lnTo>
                  <a:pt x="477759" y="569099"/>
                </a:lnTo>
                <a:lnTo>
                  <a:pt x="514272" y="594798"/>
                </a:lnTo>
                <a:lnTo>
                  <a:pt x="554427" y="617288"/>
                </a:lnTo>
                <a:lnTo>
                  <a:pt x="597866" y="636298"/>
                </a:lnTo>
                <a:lnTo>
                  <a:pt x="644233" y="651556"/>
                </a:lnTo>
                <a:lnTo>
                  <a:pt x="693170" y="662790"/>
                </a:lnTo>
                <a:lnTo>
                  <a:pt x="744320" y="669730"/>
                </a:lnTo>
                <a:lnTo>
                  <a:pt x="797326" y="672104"/>
                </a:lnTo>
                <a:lnTo>
                  <a:pt x="853727" y="669414"/>
                </a:lnTo>
                <a:lnTo>
                  <a:pt x="908006" y="661565"/>
                </a:lnTo>
                <a:lnTo>
                  <a:pt x="959727" y="648884"/>
                </a:lnTo>
                <a:lnTo>
                  <a:pt x="1008458" y="631699"/>
                </a:lnTo>
                <a:lnTo>
                  <a:pt x="1053766" y="610338"/>
                </a:lnTo>
                <a:lnTo>
                  <a:pt x="1095217" y="585128"/>
                </a:lnTo>
                <a:lnTo>
                  <a:pt x="1132377" y="556399"/>
                </a:lnTo>
                <a:lnTo>
                  <a:pt x="1164815" y="524477"/>
                </a:lnTo>
                <a:lnTo>
                  <a:pt x="1192095" y="489690"/>
                </a:lnTo>
                <a:lnTo>
                  <a:pt x="1213785" y="452368"/>
                </a:lnTo>
                <a:lnTo>
                  <a:pt x="1315204" y="452368"/>
                </a:lnTo>
                <a:lnTo>
                  <a:pt x="1370153" y="441505"/>
                </a:lnTo>
                <a:lnTo>
                  <a:pt x="1417022" y="424644"/>
                </a:lnTo>
                <a:lnTo>
                  <a:pt x="1459011" y="402156"/>
                </a:lnTo>
                <a:lnTo>
                  <a:pt x="1495268" y="374684"/>
                </a:lnTo>
                <a:lnTo>
                  <a:pt x="1506436" y="362713"/>
                </a:lnTo>
                <a:close/>
              </a:path>
              <a:path w="1566544" h="672465">
                <a:moveTo>
                  <a:pt x="1315204" y="452368"/>
                </a:moveTo>
                <a:lnTo>
                  <a:pt x="1213785" y="452368"/>
                </a:lnTo>
                <a:lnTo>
                  <a:pt x="1226391" y="453817"/>
                </a:lnTo>
                <a:lnTo>
                  <a:pt x="1239165" y="454883"/>
                </a:lnTo>
                <a:lnTo>
                  <a:pt x="1252094" y="455541"/>
                </a:lnTo>
                <a:lnTo>
                  <a:pt x="1265165" y="455766"/>
                </a:lnTo>
                <a:lnTo>
                  <a:pt x="1315204" y="452368"/>
                </a:lnTo>
                <a:close/>
              </a:path>
              <a:path w="1566544" h="672465">
                <a:moveTo>
                  <a:pt x="250809" y="0"/>
                </a:moveTo>
                <a:lnTo>
                  <a:pt x="200255" y="3857"/>
                </a:lnTo>
                <a:lnTo>
                  <a:pt x="153173" y="14922"/>
                </a:lnTo>
                <a:lnTo>
                  <a:pt x="110569" y="32430"/>
                </a:lnTo>
                <a:lnTo>
                  <a:pt x="73451" y="55620"/>
                </a:lnTo>
                <a:lnTo>
                  <a:pt x="42828" y="83729"/>
                </a:lnTo>
                <a:lnTo>
                  <a:pt x="19706" y="115993"/>
                </a:lnTo>
                <a:lnTo>
                  <a:pt x="5094" y="151650"/>
                </a:lnTo>
                <a:lnTo>
                  <a:pt x="0" y="189938"/>
                </a:lnTo>
                <a:lnTo>
                  <a:pt x="5094" y="228230"/>
                </a:lnTo>
                <a:lnTo>
                  <a:pt x="19706" y="263897"/>
                </a:lnTo>
                <a:lnTo>
                  <a:pt x="42828" y="296176"/>
                </a:lnTo>
                <a:lnTo>
                  <a:pt x="73451" y="324300"/>
                </a:lnTo>
                <a:lnTo>
                  <a:pt x="110569" y="347506"/>
                </a:lnTo>
                <a:lnTo>
                  <a:pt x="153173" y="365029"/>
                </a:lnTo>
                <a:lnTo>
                  <a:pt x="200255" y="376103"/>
                </a:lnTo>
                <a:lnTo>
                  <a:pt x="250809" y="379964"/>
                </a:lnTo>
                <a:lnTo>
                  <a:pt x="278355" y="378818"/>
                </a:lnTo>
                <a:lnTo>
                  <a:pt x="305036" y="375472"/>
                </a:lnTo>
                <a:lnTo>
                  <a:pt x="330694" y="370058"/>
                </a:lnTo>
                <a:lnTo>
                  <a:pt x="355172" y="362713"/>
                </a:lnTo>
                <a:lnTo>
                  <a:pt x="1506436" y="362713"/>
                </a:lnTo>
                <a:lnTo>
                  <a:pt x="1524946" y="342872"/>
                </a:lnTo>
                <a:lnTo>
                  <a:pt x="1547196" y="307365"/>
                </a:lnTo>
                <a:lnTo>
                  <a:pt x="1561169" y="268806"/>
                </a:lnTo>
                <a:lnTo>
                  <a:pt x="1566015" y="227839"/>
                </a:lnTo>
                <a:lnTo>
                  <a:pt x="1561168" y="186875"/>
                </a:lnTo>
                <a:lnTo>
                  <a:pt x="1547195" y="148324"/>
                </a:lnTo>
                <a:lnTo>
                  <a:pt x="1524944" y="112828"/>
                </a:lnTo>
                <a:lnTo>
                  <a:pt x="1495265" y="81030"/>
                </a:lnTo>
                <a:lnTo>
                  <a:pt x="1459006" y="53572"/>
                </a:lnTo>
                <a:lnTo>
                  <a:pt x="1417018" y="31098"/>
                </a:lnTo>
                <a:lnTo>
                  <a:pt x="1370149" y="14250"/>
                </a:lnTo>
                <a:lnTo>
                  <a:pt x="1319248" y="3669"/>
                </a:lnTo>
                <a:lnTo>
                  <a:pt x="1267727" y="173"/>
                </a:lnTo>
                <a:lnTo>
                  <a:pt x="250809" y="0"/>
                </a:lnTo>
                <a:close/>
              </a:path>
              <a:path w="1566544" h="672465">
                <a:moveTo>
                  <a:pt x="1265165" y="0"/>
                </a:moveTo>
                <a:lnTo>
                  <a:pt x="1262024" y="0"/>
                </a:lnTo>
                <a:lnTo>
                  <a:pt x="1255741" y="173"/>
                </a:lnTo>
                <a:lnTo>
                  <a:pt x="1267727" y="173"/>
                </a:lnTo>
                <a:lnTo>
                  <a:pt x="1265165" y="0"/>
                </a:lnTo>
                <a:close/>
              </a:path>
              <a:path w="1566544" h="672465">
                <a:moveTo>
                  <a:pt x="799043" y="0"/>
                </a:moveTo>
                <a:lnTo>
                  <a:pt x="795630" y="0"/>
                </a:lnTo>
                <a:lnTo>
                  <a:pt x="793996" y="73"/>
                </a:lnTo>
                <a:lnTo>
                  <a:pt x="792300" y="86"/>
                </a:lnTo>
                <a:lnTo>
                  <a:pt x="802457" y="86"/>
                </a:lnTo>
                <a:lnTo>
                  <a:pt x="800740" y="73"/>
                </a:lnTo>
                <a:lnTo>
                  <a:pt x="799043" y="0"/>
                </a:lnTo>
                <a:close/>
              </a:path>
            </a:pathLst>
          </a:custGeom>
          <a:solidFill>
            <a:srgbClr val="905E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8445543" y="8181819"/>
            <a:ext cx="57023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solidFill>
                  <a:srgbClr val="FFFFFF"/>
                </a:solidFill>
                <a:latin typeface="Microsoft JhengHei UI"/>
                <a:cs typeface="Microsoft JhengHei UI"/>
              </a:rPr>
              <a:t>公司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575995" y="8609345"/>
            <a:ext cx="57023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solidFill>
                  <a:srgbClr val="FFFFFF"/>
                </a:solidFill>
                <a:latin typeface="Microsoft JhengHei UI"/>
                <a:cs typeface="Microsoft JhengHei UI"/>
              </a:rPr>
              <a:t>公司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344023" y="6749260"/>
            <a:ext cx="9194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25" dirty="0">
                <a:solidFill>
                  <a:srgbClr val="FFFFFF"/>
                </a:solidFill>
                <a:latin typeface="Microsoft JhengHei UI"/>
                <a:cs typeface="Microsoft JhengHei UI"/>
              </a:rPr>
              <a:t>本地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ISP</a:t>
            </a:r>
            <a:endParaRPr sz="1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794687" y="6749260"/>
            <a:ext cx="9194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25" dirty="0">
                <a:solidFill>
                  <a:srgbClr val="FFFFFF"/>
                </a:solidFill>
                <a:latin typeface="Microsoft JhengHei UI"/>
                <a:cs typeface="Microsoft JhengHei UI"/>
              </a:rPr>
              <a:t>本地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ISP</a:t>
            </a:r>
            <a:endParaRPr sz="1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966929" y="8181819"/>
            <a:ext cx="57023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solidFill>
                  <a:srgbClr val="FFFFFF"/>
                </a:solidFill>
                <a:latin typeface="Microsoft JhengHei UI"/>
                <a:cs typeface="Microsoft JhengHei UI"/>
              </a:rPr>
              <a:t>⼤学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442188" y="10042914"/>
            <a:ext cx="10768330" cy="579120"/>
          </a:xfrm>
          <a:prstGeom prst="rect">
            <a:avLst/>
          </a:prstGeom>
          <a:ln w="20941">
            <a:solidFill>
              <a:srgbClr val="4B6531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205104">
              <a:lnSpc>
                <a:spcPct val="100000"/>
              </a:lnSpc>
              <a:spcBef>
                <a:spcPts val="715"/>
              </a:spcBef>
              <a:tabLst>
                <a:tab pos="1549400" algn="l"/>
                <a:tab pos="3201670" algn="l"/>
                <a:tab pos="4854575" algn="l"/>
                <a:tab pos="6506845" algn="l"/>
                <a:tab pos="8159115" algn="l"/>
                <a:tab pos="9812020" algn="l"/>
              </a:tabLst>
            </a:pPr>
            <a:r>
              <a:rPr sz="24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主机</a:t>
            </a:r>
            <a:r>
              <a:rPr sz="2450" spc="10" dirty="0">
                <a:solidFill>
                  <a:srgbClr val="FF2600"/>
                </a:solidFill>
                <a:latin typeface="Arial"/>
                <a:cs typeface="Arial"/>
              </a:rPr>
              <a:t>A	</a:t>
            </a:r>
            <a:r>
              <a:rPr sz="2450" spc="15" dirty="0">
                <a:latin typeface="Microsoft JhengHei UI"/>
                <a:cs typeface="Microsoft JhengHei UI"/>
              </a:rPr>
              <a:t>本地</a:t>
            </a:r>
            <a:r>
              <a:rPr sz="2450" spc="5" dirty="0">
                <a:latin typeface="Arial"/>
                <a:cs typeface="Arial"/>
              </a:rPr>
              <a:t>ISP	</a:t>
            </a:r>
            <a:r>
              <a:rPr sz="2450" spc="15" dirty="0">
                <a:latin typeface="Microsoft JhengHei UI"/>
                <a:cs typeface="Microsoft JhengHei UI"/>
              </a:rPr>
              <a:t>地区</a:t>
            </a:r>
            <a:r>
              <a:rPr sz="2450" spc="5" dirty="0">
                <a:latin typeface="Arial"/>
                <a:cs typeface="Arial"/>
              </a:rPr>
              <a:t>ISP	</a:t>
            </a:r>
            <a:r>
              <a:rPr sz="2450" spc="15" dirty="0">
                <a:latin typeface="Microsoft JhengHei UI"/>
                <a:cs typeface="Microsoft JhengHei UI"/>
              </a:rPr>
              <a:t>主⼲</a:t>
            </a:r>
            <a:r>
              <a:rPr sz="2450" spc="5" dirty="0">
                <a:latin typeface="Arial"/>
                <a:cs typeface="Arial"/>
              </a:rPr>
              <a:t>ISP	</a:t>
            </a:r>
            <a:r>
              <a:rPr sz="2450" spc="15" dirty="0">
                <a:latin typeface="Microsoft JhengHei UI"/>
                <a:cs typeface="Microsoft JhengHei UI"/>
              </a:rPr>
              <a:t>地区</a:t>
            </a:r>
            <a:r>
              <a:rPr sz="2450" spc="5" dirty="0">
                <a:latin typeface="Arial"/>
                <a:cs typeface="Arial"/>
              </a:rPr>
              <a:t>ISP	</a:t>
            </a:r>
            <a:r>
              <a:rPr sz="2450" spc="15" dirty="0">
                <a:latin typeface="Microsoft JhengHei UI"/>
                <a:cs typeface="Microsoft JhengHei UI"/>
              </a:rPr>
              <a:t>本地</a:t>
            </a:r>
            <a:r>
              <a:rPr sz="2450" spc="5" dirty="0">
                <a:latin typeface="Arial"/>
                <a:cs typeface="Arial"/>
              </a:rPr>
              <a:t>ISP	</a:t>
            </a:r>
            <a:r>
              <a:rPr sz="24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主机</a:t>
            </a:r>
            <a:r>
              <a:rPr sz="2450" spc="10" dirty="0">
                <a:solidFill>
                  <a:srgbClr val="FF2600"/>
                </a:solidFill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576123" y="10343820"/>
            <a:ext cx="309880" cy="0"/>
          </a:xfrm>
          <a:custGeom>
            <a:avLst/>
            <a:gdLst/>
            <a:ahLst/>
            <a:cxnLst/>
            <a:rect l="l" t="t" r="r" b="b"/>
            <a:pathLst>
              <a:path w="309879">
                <a:moveTo>
                  <a:pt x="0" y="0"/>
                </a:moveTo>
                <a:lnTo>
                  <a:pt x="298937" y="0"/>
                </a:lnTo>
                <a:lnTo>
                  <a:pt x="309408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875060" y="1029356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144337" y="10343820"/>
            <a:ext cx="309880" cy="0"/>
          </a:xfrm>
          <a:custGeom>
            <a:avLst/>
            <a:gdLst/>
            <a:ahLst/>
            <a:cxnLst/>
            <a:rect l="l" t="t" r="r" b="b"/>
            <a:pathLst>
              <a:path w="309879">
                <a:moveTo>
                  <a:pt x="0" y="0"/>
                </a:moveTo>
                <a:lnTo>
                  <a:pt x="298937" y="0"/>
                </a:lnTo>
                <a:lnTo>
                  <a:pt x="309408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443274" y="1029356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19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839587" y="10343820"/>
            <a:ext cx="309880" cy="0"/>
          </a:xfrm>
          <a:custGeom>
            <a:avLst/>
            <a:gdLst/>
            <a:ahLst/>
            <a:cxnLst/>
            <a:rect l="l" t="t" r="r" b="b"/>
            <a:pathLst>
              <a:path w="309879">
                <a:moveTo>
                  <a:pt x="0" y="0"/>
                </a:moveTo>
                <a:lnTo>
                  <a:pt x="298937" y="0"/>
                </a:lnTo>
                <a:lnTo>
                  <a:pt x="309408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138531" y="1029356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534845" y="10343820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>
                <a:moveTo>
                  <a:pt x="0" y="0"/>
                </a:moveTo>
                <a:lnTo>
                  <a:pt x="298937" y="0"/>
                </a:lnTo>
                <a:lnTo>
                  <a:pt x="309408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833777" y="1029356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5144942" y="10343820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>
                <a:moveTo>
                  <a:pt x="0" y="0"/>
                </a:moveTo>
                <a:lnTo>
                  <a:pt x="298937" y="0"/>
                </a:lnTo>
                <a:lnTo>
                  <a:pt x="309408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443875" y="1029356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841592" y="10343820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>
                <a:moveTo>
                  <a:pt x="0" y="0"/>
                </a:moveTo>
                <a:lnTo>
                  <a:pt x="298937" y="0"/>
                </a:lnTo>
                <a:lnTo>
                  <a:pt x="309408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140525" y="1029356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069318" y="5740742"/>
            <a:ext cx="1464310" cy="0"/>
          </a:xfrm>
          <a:custGeom>
            <a:avLst/>
            <a:gdLst/>
            <a:ahLst/>
            <a:cxnLst/>
            <a:rect l="l" t="t" r="r" b="b"/>
            <a:pathLst>
              <a:path w="1464309">
                <a:moveTo>
                  <a:pt x="0" y="0"/>
                </a:moveTo>
                <a:lnTo>
                  <a:pt x="26177" y="0"/>
                </a:lnTo>
                <a:lnTo>
                  <a:pt x="1437598" y="0"/>
                </a:lnTo>
                <a:lnTo>
                  <a:pt x="1463775" y="0"/>
                </a:lnTo>
              </a:path>
            </a:pathLst>
          </a:custGeom>
          <a:ln w="52354">
            <a:solidFill>
              <a:srgbClr val="874A3E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3506918" y="5633939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881889" y="5633939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800030" y="2575575"/>
            <a:ext cx="421703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solidFill>
                  <a:srgbClr val="FF2600"/>
                </a:solidFill>
                <a:latin typeface="Arial"/>
                <a:cs typeface="Arial"/>
              </a:rPr>
              <a:t>IXP</a:t>
            </a:r>
            <a:r>
              <a:rPr sz="2450" spc="5" dirty="0">
                <a:latin typeface="Microsoft JhengHei UI"/>
                <a:cs typeface="Microsoft JhengHei UI"/>
              </a:rPr>
              <a:t>：</a:t>
            </a:r>
            <a:r>
              <a:rPr sz="2450" spc="5" dirty="0">
                <a:latin typeface="Arial"/>
                <a:cs typeface="Arial"/>
              </a:rPr>
              <a:t>Internet eXchange</a:t>
            </a:r>
            <a:r>
              <a:rPr sz="2450" spc="-65" dirty="0">
                <a:latin typeface="Arial"/>
                <a:cs typeface="Arial"/>
              </a:rPr>
              <a:t> </a:t>
            </a:r>
            <a:r>
              <a:rPr sz="2450" spc="5" dirty="0">
                <a:latin typeface="Arial"/>
                <a:cs typeface="Arial"/>
              </a:rPr>
              <a:t>Point</a:t>
            </a:r>
            <a:endParaRPr sz="245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9645598" y="9313621"/>
            <a:ext cx="709834" cy="597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9708619" y="9421418"/>
            <a:ext cx="58420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5" dirty="0">
                <a:latin typeface="Microsoft JhengHei UI"/>
                <a:cs typeface="Microsoft JhengHei UI"/>
              </a:rPr>
              <a:t>主机</a:t>
            </a:r>
            <a:r>
              <a:rPr sz="1650" spc="-5" dirty="0">
                <a:latin typeface="Arial"/>
                <a:cs typeface="Arial"/>
              </a:rPr>
              <a:t>A</a:t>
            </a:r>
            <a:endParaRPr sz="165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5843318" y="8464718"/>
            <a:ext cx="709834" cy="5976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5906343" y="8567182"/>
            <a:ext cx="58420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5" dirty="0">
                <a:latin typeface="Microsoft JhengHei UI"/>
                <a:cs typeface="Microsoft JhengHei UI"/>
              </a:rPr>
              <a:t>主机</a:t>
            </a:r>
            <a:r>
              <a:rPr sz="1650" spc="-5" dirty="0">
                <a:latin typeface="Arial"/>
                <a:cs typeface="Arial"/>
              </a:rPr>
              <a:t>B</a:t>
            </a:r>
            <a:endParaRPr sz="165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>
            <a:spLocks noGrp="1"/>
          </p:cNvSpPr>
          <p:nvPr>
            <p:ph type="title"/>
          </p:nvPr>
        </p:nvSpPr>
        <p:spPr>
          <a:xfrm>
            <a:off x="6002781" y="706985"/>
            <a:ext cx="809879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互联⽹络发展史第三阶段</a:t>
            </a:r>
            <a:r>
              <a:rPr spc="90" dirty="0"/>
              <a:t>：</a:t>
            </a:r>
            <a:r>
              <a:rPr spc="90" dirty="0">
                <a:latin typeface="Lucida Sans"/>
                <a:cs typeface="Lucida Sans"/>
              </a:rPr>
              <a:t>IXP</a:t>
            </a:r>
          </a:p>
        </p:txBody>
      </p:sp>
      <p:sp>
        <p:nvSpPr>
          <p:cNvPr id="78" name="object 78"/>
          <p:cNvSpPr/>
          <p:nvPr/>
        </p:nvSpPr>
        <p:spPr>
          <a:xfrm>
            <a:off x="16881177" y="2151516"/>
            <a:ext cx="1057910" cy="1396365"/>
          </a:xfrm>
          <a:custGeom>
            <a:avLst/>
            <a:gdLst/>
            <a:ahLst/>
            <a:cxnLst/>
            <a:rect l="l" t="t" r="r" b="b"/>
            <a:pathLst>
              <a:path w="1057909" h="1396364">
                <a:moveTo>
                  <a:pt x="15" y="232286"/>
                </a:moveTo>
                <a:lnTo>
                  <a:pt x="15" y="1227781"/>
                </a:lnTo>
                <a:lnTo>
                  <a:pt x="4843" y="1249615"/>
                </a:lnTo>
                <a:lnTo>
                  <a:pt x="41574" y="1291306"/>
                </a:lnTo>
                <a:lnTo>
                  <a:pt x="110206" y="1328679"/>
                </a:lnTo>
                <a:lnTo>
                  <a:pt x="154910" y="1345116"/>
                </a:lnTo>
                <a:lnTo>
                  <a:pt x="205698" y="1359716"/>
                </a:lnTo>
                <a:lnTo>
                  <a:pt x="261942" y="1372228"/>
                </a:lnTo>
                <a:lnTo>
                  <a:pt x="323011" y="1382398"/>
                </a:lnTo>
                <a:lnTo>
                  <a:pt x="388275" y="1389975"/>
                </a:lnTo>
                <a:lnTo>
                  <a:pt x="457106" y="1394706"/>
                </a:lnTo>
                <a:lnTo>
                  <a:pt x="528858" y="1396339"/>
                </a:lnTo>
                <a:lnTo>
                  <a:pt x="600625" y="1394706"/>
                </a:lnTo>
                <a:lnTo>
                  <a:pt x="669454" y="1389974"/>
                </a:lnTo>
                <a:lnTo>
                  <a:pt x="734717" y="1382397"/>
                </a:lnTo>
                <a:lnTo>
                  <a:pt x="795786" y="1372227"/>
                </a:lnTo>
                <a:lnTo>
                  <a:pt x="852029" y="1359716"/>
                </a:lnTo>
                <a:lnTo>
                  <a:pt x="902817" y="1345116"/>
                </a:lnTo>
                <a:lnTo>
                  <a:pt x="947521" y="1328679"/>
                </a:lnTo>
                <a:lnTo>
                  <a:pt x="985509" y="1310658"/>
                </a:lnTo>
                <a:lnTo>
                  <a:pt x="1038820" y="1270874"/>
                </a:lnTo>
                <a:lnTo>
                  <a:pt x="1057711" y="1227781"/>
                </a:lnTo>
                <a:lnTo>
                  <a:pt x="1057711" y="346297"/>
                </a:lnTo>
                <a:lnTo>
                  <a:pt x="528858" y="346297"/>
                </a:lnTo>
                <a:lnTo>
                  <a:pt x="462967" y="345139"/>
                </a:lnTo>
                <a:lnTo>
                  <a:pt x="399335" y="341753"/>
                </a:lnTo>
                <a:lnTo>
                  <a:pt x="338396" y="336267"/>
                </a:lnTo>
                <a:lnTo>
                  <a:pt x="280585" y="328811"/>
                </a:lnTo>
                <a:lnTo>
                  <a:pt x="226337" y="319513"/>
                </a:lnTo>
                <a:lnTo>
                  <a:pt x="176086" y="308503"/>
                </a:lnTo>
                <a:lnTo>
                  <a:pt x="130268" y="295910"/>
                </a:lnTo>
                <a:lnTo>
                  <a:pt x="89317" y="281862"/>
                </a:lnTo>
                <a:lnTo>
                  <a:pt x="53668" y="266489"/>
                </a:lnTo>
                <a:lnTo>
                  <a:pt x="23756" y="249921"/>
                </a:lnTo>
                <a:lnTo>
                  <a:pt x="15" y="232286"/>
                </a:lnTo>
                <a:close/>
              </a:path>
              <a:path w="1057909" h="1396364">
                <a:moveTo>
                  <a:pt x="1057711" y="232286"/>
                </a:moveTo>
                <a:lnTo>
                  <a:pt x="1004054" y="266489"/>
                </a:lnTo>
                <a:lnTo>
                  <a:pt x="968403" y="281862"/>
                </a:lnTo>
                <a:lnTo>
                  <a:pt x="927450" y="295910"/>
                </a:lnTo>
                <a:lnTo>
                  <a:pt x="881631" y="308503"/>
                </a:lnTo>
                <a:lnTo>
                  <a:pt x="831380" y="319513"/>
                </a:lnTo>
                <a:lnTo>
                  <a:pt x="777131" y="328811"/>
                </a:lnTo>
                <a:lnTo>
                  <a:pt x="719320" y="336267"/>
                </a:lnTo>
                <a:lnTo>
                  <a:pt x="658380" y="341753"/>
                </a:lnTo>
                <a:lnTo>
                  <a:pt x="594748" y="345139"/>
                </a:lnTo>
                <a:lnTo>
                  <a:pt x="528858" y="346297"/>
                </a:lnTo>
                <a:lnTo>
                  <a:pt x="1057711" y="346297"/>
                </a:lnTo>
                <a:lnTo>
                  <a:pt x="1057711" y="232286"/>
                </a:lnTo>
                <a:close/>
              </a:path>
              <a:path w="1057909" h="1396364">
                <a:moveTo>
                  <a:pt x="528858" y="0"/>
                </a:moveTo>
                <a:lnTo>
                  <a:pt x="470943" y="953"/>
                </a:lnTo>
                <a:lnTo>
                  <a:pt x="413592" y="3815"/>
                </a:lnTo>
                <a:lnTo>
                  <a:pt x="357366" y="8585"/>
                </a:lnTo>
                <a:lnTo>
                  <a:pt x="302824" y="15266"/>
                </a:lnTo>
                <a:lnTo>
                  <a:pt x="250528" y="23859"/>
                </a:lnTo>
                <a:lnTo>
                  <a:pt x="201037" y="34365"/>
                </a:lnTo>
                <a:lnTo>
                  <a:pt x="154911" y="46784"/>
                </a:lnTo>
                <a:lnTo>
                  <a:pt x="99143" y="66598"/>
                </a:lnTo>
                <a:lnTo>
                  <a:pt x="55768" y="88273"/>
                </a:lnTo>
                <a:lnTo>
                  <a:pt x="24785" y="111344"/>
                </a:lnTo>
                <a:lnTo>
                  <a:pt x="0" y="159812"/>
                </a:lnTo>
                <a:lnTo>
                  <a:pt x="6196" y="184278"/>
                </a:lnTo>
                <a:lnTo>
                  <a:pt x="55768" y="231351"/>
                </a:lnTo>
                <a:lnTo>
                  <a:pt x="99143" y="253026"/>
                </a:lnTo>
                <a:lnTo>
                  <a:pt x="154911" y="272839"/>
                </a:lnTo>
                <a:lnTo>
                  <a:pt x="197853" y="284493"/>
                </a:lnTo>
                <a:lnTo>
                  <a:pt x="243760" y="294481"/>
                </a:lnTo>
                <a:lnTo>
                  <a:pt x="292175" y="302805"/>
                </a:lnTo>
                <a:lnTo>
                  <a:pt x="342643" y="309464"/>
                </a:lnTo>
                <a:lnTo>
                  <a:pt x="394707" y="314458"/>
                </a:lnTo>
                <a:lnTo>
                  <a:pt x="447912" y="317788"/>
                </a:lnTo>
                <a:lnTo>
                  <a:pt x="501801" y="319453"/>
                </a:lnTo>
                <a:lnTo>
                  <a:pt x="555918" y="319453"/>
                </a:lnTo>
                <a:lnTo>
                  <a:pt x="609807" y="317788"/>
                </a:lnTo>
                <a:lnTo>
                  <a:pt x="663012" y="314458"/>
                </a:lnTo>
                <a:lnTo>
                  <a:pt x="715077" y="309464"/>
                </a:lnTo>
                <a:lnTo>
                  <a:pt x="765546" y="302805"/>
                </a:lnTo>
                <a:lnTo>
                  <a:pt x="813963" y="294481"/>
                </a:lnTo>
                <a:lnTo>
                  <a:pt x="859871" y="284493"/>
                </a:lnTo>
                <a:lnTo>
                  <a:pt x="902815" y="272839"/>
                </a:lnTo>
                <a:lnTo>
                  <a:pt x="958583" y="253026"/>
                </a:lnTo>
                <a:lnTo>
                  <a:pt x="1001957" y="231351"/>
                </a:lnTo>
                <a:lnTo>
                  <a:pt x="1032939" y="208280"/>
                </a:lnTo>
                <a:lnTo>
                  <a:pt x="1057723" y="159812"/>
                </a:lnTo>
                <a:lnTo>
                  <a:pt x="1051525" y="135345"/>
                </a:lnTo>
                <a:lnTo>
                  <a:pt x="1001954" y="88273"/>
                </a:lnTo>
                <a:lnTo>
                  <a:pt x="958581" y="66598"/>
                </a:lnTo>
                <a:lnTo>
                  <a:pt x="902815" y="46784"/>
                </a:lnTo>
                <a:lnTo>
                  <a:pt x="856686" y="34365"/>
                </a:lnTo>
                <a:lnTo>
                  <a:pt x="807192" y="23859"/>
                </a:lnTo>
                <a:lnTo>
                  <a:pt x="754893" y="15266"/>
                </a:lnTo>
                <a:lnTo>
                  <a:pt x="700351" y="8585"/>
                </a:lnTo>
                <a:lnTo>
                  <a:pt x="644124" y="3815"/>
                </a:lnTo>
                <a:lnTo>
                  <a:pt x="586773" y="953"/>
                </a:lnTo>
                <a:lnTo>
                  <a:pt x="528858" y="0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6943579" y="2497129"/>
            <a:ext cx="930910" cy="821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195" marR="5080" indent="-24130">
              <a:lnSpc>
                <a:spcPct val="118700"/>
              </a:lnSpc>
              <a:spcBef>
                <a:spcPts val="95"/>
              </a:spcBef>
              <a:tabLst>
                <a:tab pos="635000" algn="l"/>
              </a:tabLst>
            </a:pPr>
            <a:r>
              <a:rPr sz="2200" spc="25" dirty="0">
                <a:solidFill>
                  <a:srgbClr val="FFFFFF"/>
                </a:solidFill>
                <a:latin typeface="Microsoft JhengHei UI"/>
                <a:cs typeface="Microsoft JhengHei UI"/>
              </a:rPr>
              <a:t>内	</a:t>
            </a:r>
            <a:r>
              <a:rPr sz="2200" spc="10" dirty="0">
                <a:solidFill>
                  <a:srgbClr val="FFFFFF"/>
                </a:solidFill>
                <a:latin typeface="Microsoft JhengHei UI"/>
                <a:cs typeface="Microsoft JhengHei UI"/>
              </a:rPr>
              <a:t>容 </a:t>
            </a:r>
            <a:r>
              <a:rPr sz="2200" spc="55" dirty="0">
                <a:solidFill>
                  <a:srgbClr val="FFFFFF"/>
                </a:solidFill>
                <a:latin typeface="Microsoft JhengHei UI"/>
                <a:cs typeface="Microsoft JhengHei UI"/>
              </a:rPr>
              <a:t>提供者</a:t>
            </a:r>
            <a:endParaRPr sz="2200">
              <a:latin typeface="Microsoft JhengHei UI"/>
              <a:cs typeface="Microsoft JhengHei U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9899240" y="5293086"/>
            <a:ext cx="422909" cy="0"/>
          </a:xfrm>
          <a:custGeom>
            <a:avLst/>
            <a:gdLst/>
            <a:ahLst/>
            <a:cxnLst/>
            <a:rect l="l" t="t" r="r" b="b"/>
            <a:pathLst>
              <a:path w="422909">
                <a:moveTo>
                  <a:pt x="0" y="0"/>
                </a:moveTo>
                <a:lnTo>
                  <a:pt x="422858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875552" y="5293086"/>
            <a:ext cx="422909" cy="0"/>
          </a:xfrm>
          <a:custGeom>
            <a:avLst/>
            <a:gdLst/>
            <a:ahLst/>
            <a:cxnLst/>
            <a:rect l="l" t="t" r="r" b="b"/>
            <a:pathLst>
              <a:path w="422909">
                <a:moveTo>
                  <a:pt x="0" y="0"/>
                </a:moveTo>
                <a:lnTo>
                  <a:pt x="422859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899240" y="5382697"/>
            <a:ext cx="422909" cy="0"/>
          </a:xfrm>
          <a:custGeom>
            <a:avLst/>
            <a:gdLst/>
            <a:ahLst/>
            <a:cxnLst/>
            <a:rect l="l" t="t" r="r" b="b"/>
            <a:pathLst>
              <a:path w="422909">
                <a:moveTo>
                  <a:pt x="0" y="0"/>
                </a:moveTo>
                <a:lnTo>
                  <a:pt x="422858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8862852" y="5111926"/>
            <a:ext cx="985519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34975" algn="l"/>
              </a:tabLst>
            </a:pPr>
            <a:r>
              <a:rPr sz="3450" u="heavy" baseline="4830" dirty="0">
                <a:solidFill>
                  <a:srgbClr val="FFFFFF"/>
                </a:solidFill>
                <a:uFill>
                  <a:solidFill>
                    <a:srgbClr val="424C66"/>
                  </a:solidFill>
                </a:uFill>
                <a:latin typeface="Arial"/>
                <a:cs typeface="Arial"/>
              </a:rPr>
              <a:t> 	</a:t>
            </a:r>
            <a:r>
              <a:rPr sz="3450" spc="-202" baseline="48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I</a:t>
            </a:r>
            <a:r>
              <a:rPr sz="2300" spc="0" dirty="0">
                <a:latin typeface="Arial"/>
                <a:cs typeface="Arial"/>
              </a:rPr>
              <a:t>XP</a:t>
            </a:r>
            <a:endParaRPr sz="230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7410034" y="3547856"/>
            <a:ext cx="0" cy="1229360"/>
          </a:xfrm>
          <a:custGeom>
            <a:avLst/>
            <a:gdLst/>
            <a:ahLst/>
            <a:cxnLst/>
            <a:rect l="l" t="t" r="r" b="b"/>
            <a:pathLst>
              <a:path h="1229360">
                <a:moveTo>
                  <a:pt x="0" y="1229259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126604" y="3127149"/>
            <a:ext cx="3754754" cy="1970405"/>
          </a:xfrm>
          <a:custGeom>
            <a:avLst/>
            <a:gdLst/>
            <a:ahLst/>
            <a:cxnLst/>
            <a:rect l="l" t="t" r="r" b="b"/>
            <a:pathLst>
              <a:path w="3754755" h="1970404">
                <a:moveTo>
                  <a:pt x="0" y="1969875"/>
                </a:moveTo>
                <a:lnTo>
                  <a:pt x="375459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2089380" y="2925340"/>
            <a:ext cx="4792345" cy="685800"/>
          </a:xfrm>
          <a:custGeom>
            <a:avLst/>
            <a:gdLst/>
            <a:ahLst/>
            <a:cxnLst/>
            <a:rect l="l" t="t" r="r" b="b"/>
            <a:pathLst>
              <a:path w="4792344" h="685800">
                <a:moveTo>
                  <a:pt x="4791810" y="0"/>
                </a:moveTo>
                <a:lnTo>
                  <a:pt x="0" y="685491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4806690" y="3479254"/>
            <a:ext cx="2182495" cy="3264535"/>
          </a:xfrm>
          <a:custGeom>
            <a:avLst/>
            <a:gdLst/>
            <a:ahLst/>
            <a:cxnLst/>
            <a:rect l="l" t="t" r="r" b="b"/>
            <a:pathLst>
              <a:path w="2182494" h="3264534">
                <a:moveTo>
                  <a:pt x="0" y="3264397"/>
                </a:moveTo>
                <a:lnTo>
                  <a:pt x="218244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808878" y="2557467"/>
            <a:ext cx="3072765" cy="249554"/>
          </a:xfrm>
          <a:custGeom>
            <a:avLst/>
            <a:gdLst/>
            <a:ahLst/>
            <a:cxnLst/>
            <a:rect l="l" t="t" r="r" b="b"/>
            <a:pathLst>
              <a:path w="3072765" h="249555">
                <a:moveTo>
                  <a:pt x="3072309" y="249304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5447759" y="3015251"/>
            <a:ext cx="1433830" cy="448945"/>
          </a:xfrm>
          <a:custGeom>
            <a:avLst/>
            <a:gdLst/>
            <a:ahLst/>
            <a:cxnLst/>
            <a:rect l="l" t="t" r="r" b="b"/>
            <a:pathLst>
              <a:path w="1433830" h="448945">
                <a:moveTo>
                  <a:pt x="1433430" y="0"/>
                </a:moveTo>
                <a:lnTo>
                  <a:pt x="0" y="448762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1169077" y="2619770"/>
            <a:ext cx="259715" cy="827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250" dirty="0">
                <a:latin typeface="Arial"/>
                <a:cs typeface="Arial"/>
              </a:rPr>
              <a:t>•</a:t>
            </a:r>
            <a:endParaRPr sz="525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672988" y="2760119"/>
            <a:ext cx="3250565" cy="4787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745490" indent="-504190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746125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111885" lvl="1" indent="-504190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11252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111885" lvl="1" indent="-504190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11252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111885" lvl="1" indent="-504190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11252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  <a:p>
            <a:pPr marL="745490" indent="-504190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74612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⾥程碑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40099" y="6020574"/>
            <a:ext cx="5843905" cy="2456815"/>
          </a:xfrm>
          <a:custGeom>
            <a:avLst/>
            <a:gdLst/>
            <a:ahLst/>
            <a:cxnLst/>
            <a:rect l="l" t="t" r="r" b="b"/>
            <a:pathLst>
              <a:path w="5843905" h="2456815">
                <a:moveTo>
                  <a:pt x="2868247" y="0"/>
                </a:moveTo>
                <a:lnTo>
                  <a:pt x="2812187" y="690"/>
                </a:lnTo>
                <a:lnTo>
                  <a:pt x="2756592" y="2748"/>
                </a:lnTo>
                <a:lnTo>
                  <a:pt x="2701493" y="6151"/>
                </a:lnTo>
                <a:lnTo>
                  <a:pt x="2646920" y="10878"/>
                </a:lnTo>
                <a:lnTo>
                  <a:pt x="2592900" y="16906"/>
                </a:lnTo>
                <a:lnTo>
                  <a:pt x="2539465" y="24214"/>
                </a:lnTo>
                <a:lnTo>
                  <a:pt x="2486644" y="32780"/>
                </a:lnTo>
                <a:lnTo>
                  <a:pt x="2434465" y="42581"/>
                </a:lnTo>
                <a:lnTo>
                  <a:pt x="2382959" y="53597"/>
                </a:lnTo>
                <a:lnTo>
                  <a:pt x="2332154" y="65805"/>
                </a:lnTo>
                <a:lnTo>
                  <a:pt x="2282082" y="79184"/>
                </a:lnTo>
                <a:lnTo>
                  <a:pt x="2232770" y="93712"/>
                </a:lnTo>
                <a:lnTo>
                  <a:pt x="2184248" y="109366"/>
                </a:lnTo>
                <a:lnTo>
                  <a:pt x="2136546" y="126125"/>
                </a:lnTo>
                <a:lnTo>
                  <a:pt x="2089694" y="143967"/>
                </a:lnTo>
                <a:lnTo>
                  <a:pt x="2043720" y="162871"/>
                </a:lnTo>
                <a:lnTo>
                  <a:pt x="1998655" y="182814"/>
                </a:lnTo>
                <a:lnTo>
                  <a:pt x="1954527" y="203775"/>
                </a:lnTo>
                <a:lnTo>
                  <a:pt x="1911367" y="225731"/>
                </a:lnTo>
                <a:lnTo>
                  <a:pt x="1869203" y="248662"/>
                </a:lnTo>
                <a:lnTo>
                  <a:pt x="1828065" y="272544"/>
                </a:lnTo>
                <a:lnTo>
                  <a:pt x="1787984" y="297357"/>
                </a:lnTo>
                <a:lnTo>
                  <a:pt x="1748987" y="323078"/>
                </a:lnTo>
                <a:lnTo>
                  <a:pt x="1711104" y="349686"/>
                </a:lnTo>
                <a:lnTo>
                  <a:pt x="1674366" y="377158"/>
                </a:lnTo>
                <a:lnTo>
                  <a:pt x="1638802" y="405474"/>
                </a:lnTo>
                <a:lnTo>
                  <a:pt x="1604440" y="434610"/>
                </a:lnTo>
                <a:lnTo>
                  <a:pt x="1571311" y="464545"/>
                </a:lnTo>
                <a:lnTo>
                  <a:pt x="1539443" y="495258"/>
                </a:lnTo>
                <a:lnTo>
                  <a:pt x="1508868" y="526727"/>
                </a:lnTo>
                <a:lnTo>
                  <a:pt x="1479613" y="558929"/>
                </a:lnTo>
                <a:lnTo>
                  <a:pt x="1451708" y="591843"/>
                </a:lnTo>
                <a:lnTo>
                  <a:pt x="1425183" y="625446"/>
                </a:lnTo>
                <a:lnTo>
                  <a:pt x="1400068" y="659718"/>
                </a:lnTo>
                <a:lnTo>
                  <a:pt x="1376391" y="694637"/>
                </a:lnTo>
                <a:lnTo>
                  <a:pt x="1354183" y="730179"/>
                </a:lnTo>
                <a:lnTo>
                  <a:pt x="1333473" y="766325"/>
                </a:lnTo>
                <a:lnTo>
                  <a:pt x="1314289" y="803051"/>
                </a:lnTo>
                <a:lnTo>
                  <a:pt x="1267239" y="797753"/>
                </a:lnTo>
                <a:lnTo>
                  <a:pt x="1219573" y="793858"/>
                </a:lnTo>
                <a:lnTo>
                  <a:pt x="1171332" y="791454"/>
                </a:lnTo>
                <a:lnTo>
                  <a:pt x="1122556" y="790633"/>
                </a:lnTo>
                <a:lnTo>
                  <a:pt x="1068158" y="791593"/>
                </a:lnTo>
                <a:lnTo>
                  <a:pt x="1014429" y="794446"/>
                </a:lnTo>
                <a:lnTo>
                  <a:pt x="961429" y="799148"/>
                </a:lnTo>
                <a:lnTo>
                  <a:pt x="909214" y="805654"/>
                </a:lnTo>
                <a:lnTo>
                  <a:pt x="857846" y="813922"/>
                </a:lnTo>
                <a:lnTo>
                  <a:pt x="807381" y="823907"/>
                </a:lnTo>
                <a:lnTo>
                  <a:pt x="757879" y="835566"/>
                </a:lnTo>
                <a:lnTo>
                  <a:pt x="709399" y="848856"/>
                </a:lnTo>
                <a:lnTo>
                  <a:pt x="662000" y="863732"/>
                </a:lnTo>
                <a:lnTo>
                  <a:pt x="615739" y="880152"/>
                </a:lnTo>
                <a:lnTo>
                  <a:pt x="570677" y="898070"/>
                </a:lnTo>
                <a:lnTo>
                  <a:pt x="526871" y="917445"/>
                </a:lnTo>
                <a:lnTo>
                  <a:pt x="484380" y="938231"/>
                </a:lnTo>
                <a:lnTo>
                  <a:pt x="443264" y="960386"/>
                </a:lnTo>
                <a:lnTo>
                  <a:pt x="403581" y="983865"/>
                </a:lnTo>
                <a:lnTo>
                  <a:pt x="365389" y="1008626"/>
                </a:lnTo>
                <a:lnTo>
                  <a:pt x="328748" y="1034624"/>
                </a:lnTo>
                <a:lnTo>
                  <a:pt x="293716" y="1061816"/>
                </a:lnTo>
                <a:lnTo>
                  <a:pt x="260352" y="1090158"/>
                </a:lnTo>
                <a:lnTo>
                  <a:pt x="228715" y="1119606"/>
                </a:lnTo>
                <a:lnTo>
                  <a:pt x="198863" y="1150117"/>
                </a:lnTo>
                <a:lnTo>
                  <a:pt x="170855" y="1181647"/>
                </a:lnTo>
                <a:lnTo>
                  <a:pt x="144751" y="1214153"/>
                </a:lnTo>
                <a:lnTo>
                  <a:pt x="120608" y="1247591"/>
                </a:lnTo>
                <a:lnTo>
                  <a:pt x="98485" y="1281917"/>
                </a:lnTo>
                <a:lnTo>
                  <a:pt x="78442" y="1317087"/>
                </a:lnTo>
                <a:lnTo>
                  <a:pt x="60537" y="1353058"/>
                </a:lnTo>
                <a:lnTo>
                  <a:pt x="44829" y="1389787"/>
                </a:lnTo>
                <a:lnTo>
                  <a:pt x="31376" y="1427229"/>
                </a:lnTo>
                <a:lnTo>
                  <a:pt x="20237" y="1465341"/>
                </a:lnTo>
                <a:lnTo>
                  <a:pt x="11471" y="1504079"/>
                </a:lnTo>
                <a:lnTo>
                  <a:pt x="5137" y="1543400"/>
                </a:lnTo>
                <a:lnTo>
                  <a:pt x="1294" y="1583260"/>
                </a:lnTo>
                <a:lnTo>
                  <a:pt x="0" y="1623615"/>
                </a:lnTo>
                <a:lnTo>
                  <a:pt x="1294" y="1663969"/>
                </a:lnTo>
                <a:lnTo>
                  <a:pt x="5137" y="1703827"/>
                </a:lnTo>
                <a:lnTo>
                  <a:pt x="11471" y="1743144"/>
                </a:lnTo>
                <a:lnTo>
                  <a:pt x="20237" y="1781877"/>
                </a:lnTo>
                <a:lnTo>
                  <a:pt x="31376" y="1819983"/>
                </a:lnTo>
                <a:lnTo>
                  <a:pt x="44830" y="1857417"/>
                </a:lnTo>
                <a:lnTo>
                  <a:pt x="60539" y="1894137"/>
                </a:lnTo>
                <a:lnTo>
                  <a:pt x="78444" y="1930099"/>
                </a:lnTo>
                <a:lnTo>
                  <a:pt x="98488" y="1965259"/>
                </a:lnTo>
                <a:lnTo>
                  <a:pt x="120611" y="1999573"/>
                </a:lnTo>
                <a:lnTo>
                  <a:pt x="144754" y="2032999"/>
                </a:lnTo>
                <a:lnTo>
                  <a:pt x="170859" y="2065492"/>
                </a:lnTo>
                <a:lnTo>
                  <a:pt x="198867" y="2097009"/>
                </a:lnTo>
                <a:lnTo>
                  <a:pt x="228719" y="2127507"/>
                </a:lnTo>
                <a:lnTo>
                  <a:pt x="260357" y="2156942"/>
                </a:lnTo>
                <a:lnTo>
                  <a:pt x="293722" y="2185270"/>
                </a:lnTo>
                <a:lnTo>
                  <a:pt x="328754" y="2212448"/>
                </a:lnTo>
                <a:lnTo>
                  <a:pt x="365395" y="2238432"/>
                </a:lnTo>
                <a:lnTo>
                  <a:pt x="403587" y="2263178"/>
                </a:lnTo>
                <a:lnTo>
                  <a:pt x="443271" y="2286644"/>
                </a:lnTo>
                <a:lnTo>
                  <a:pt x="484387" y="2308785"/>
                </a:lnTo>
                <a:lnTo>
                  <a:pt x="526878" y="2329559"/>
                </a:lnTo>
                <a:lnTo>
                  <a:pt x="570683" y="2348920"/>
                </a:lnTo>
                <a:lnTo>
                  <a:pt x="615746" y="2366827"/>
                </a:lnTo>
                <a:lnTo>
                  <a:pt x="662006" y="2383235"/>
                </a:lnTo>
                <a:lnTo>
                  <a:pt x="709406" y="2398101"/>
                </a:lnTo>
                <a:lnTo>
                  <a:pt x="757885" y="2411381"/>
                </a:lnTo>
                <a:lnTo>
                  <a:pt x="807386" y="2423031"/>
                </a:lnTo>
                <a:lnTo>
                  <a:pt x="857850" y="2433009"/>
                </a:lnTo>
                <a:lnTo>
                  <a:pt x="909219" y="2441270"/>
                </a:lnTo>
                <a:lnTo>
                  <a:pt x="961432" y="2447772"/>
                </a:lnTo>
                <a:lnTo>
                  <a:pt x="1014432" y="2452469"/>
                </a:lnTo>
                <a:lnTo>
                  <a:pt x="1068159" y="2455320"/>
                </a:lnTo>
                <a:lnTo>
                  <a:pt x="1122556" y="2456280"/>
                </a:lnTo>
                <a:lnTo>
                  <a:pt x="1131358" y="2456217"/>
                </a:lnTo>
                <a:lnTo>
                  <a:pt x="1140170" y="2456061"/>
                </a:lnTo>
                <a:lnTo>
                  <a:pt x="1148963" y="2455854"/>
                </a:lnTo>
                <a:lnTo>
                  <a:pt x="1157707" y="2455643"/>
                </a:lnTo>
                <a:lnTo>
                  <a:pt x="2849074" y="2455961"/>
                </a:lnTo>
                <a:lnTo>
                  <a:pt x="2855486" y="2456013"/>
                </a:lnTo>
                <a:lnTo>
                  <a:pt x="2861819" y="2456280"/>
                </a:lnTo>
                <a:lnTo>
                  <a:pt x="2868247" y="2456280"/>
                </a:lnTo>
                <a:lnTo>
                  <a:pt x="2874558" y="2456280"/>
                </a:lnTo>
                <a:lnTo>
                  <a:pt x="2880668" y="2456013"/>
                </a:lnTo>
                <a:lnTo>
                  <a:pt x="2886964" y="2455961"/>
                </a:lnTo>
                <a:lnTo>
                  <a:pt x="4907474" y="2456280"/>
                </a:lnTo>
                <a:lnTo>
                  <a:pt x="4962470" y="2455102"/>
                </a:lnTo>
                <a:lnTo>
                  <a:pt x="5016627" y="2451611"/>
                </a:lnTo>
                <a:lnTo>
                  <a:pt x="5069860" y="2445873"/>
                </a:lnTo>
                <a:lnTo>
                  <a:pt x="5122079" y="2437952"/>
                </a:lnTo>
                <a:lnTo>
                  <a:pt x="5173197" y="2427914"/>
                </a:lnTo>
                <a:lnTo>
                  <a:pt x="5223126" y="2415823"/>
                </a:lnTo>
                <a:lnTo>
                  <a:pt x="5271779" y="2401745"/>
                </a:lnTo>
                <a:lnTo>
                  <a:pt x="5319068" y="2385744"/>
                </a:lnTo>
                <a:lnTo>
                  <a:pt x="5364905" y="2367886"/>
                </a:lnTo>
                <a:lnTo>
                  <a:pt x="5409203" y="2348235"/>
                </a:lnTo>
                <a:lnTo>
                  <a:pt x="5451874" y="2326857"/>
                </a:lnTo>
                <a:lnTo>
                  <a:pt x="5492829" y="2303816"/>
                </a:lnTo>
                <a:lnTo>
                  <a:pt x="5531982" y="2279178"/>
                </a:lnTo>
                <a:lnTo>
                  <a:pt x="5569245" y="2253008"/>
                </a:lnTo>
                <a:lnTo>
                  <a:pt x="5604529" y="2225370"/>
                </a:lnTo>
                <a:lnTo>
                  <a:pt x="5637748" y="2196330"/>
                </a:lnTo>
                <a:lnTo>
                  <a:pt x="5668813" y="2165952"/>
                </a:lnTo>
                <a:lnTo>
                  <a:pt x="5697638" y="2134302"/>
                </a:lnTo>
                <a:lnTo>
                  <a:pt x="5724133" y="2101445"/>
                </a:lnTo>
                <a:lnTo>
                  <a:pt x="5748212" y="2067445"/>
                </a:lnTo>
                <a:lnTo>
                  <a:pt x="5769786" y="2032368"/>
                </a:lnTo>
                <a:lnTo>
                  <a:pt x="5788768" y="1996279"/>
                </a:lnTo>
                <a:lnTo>
                  <a:pt x="5805071" y="1959243"/>
                </a:lnTo>
                <a:lnTo>
                  <a:pt x="5818606" y="1921324"/>
                </a:lnTo>
                <a:lnTo>
                  <a:pt x="5829286" y="1882588"/>
                </a:lnTo>
                <a:lnTo>
                  <a:pt x="5837023" y="1843100"/>
                </a:lnTo>
                <a:lnTo>
                  <a:pt x="5841730" y="1802925"/>
                </a:lnTo>
                <a:lnTo>
                  <a:pt x="5843318" y="1762127"/>
                </a:lnTo>
                <a:lnTo>
                  <a:pt x="5841730" y="1721328"/>
                </a:lnTo>
                <a:lnTo>
                  <a:pt x="5837023" y="1681150"/>
                </a:lnTo>
                <a:lnTo>
                  <a:pt x="5829286" y="1641656"/>
                </a:lnTo>
                <a:lnTo>
                  <a:pt x="5818606" y="1602913"/>
                </a:lnTo>
                <a:lnTo>
                  <a:pt x="5805070" y="1564985"/>
                </a:lnTo>
                <a:lnTo>
                  <a:pt x="5788768" y="1527938"/>
                </a:lnTo>
                <a:lnTo>
                  <a:pt x="5769785" y="1491836"/>
                </a:lnTo>
                <a:lnTo>
                  <a:pt x="5748211" y="1456746"/>
                </a:lnTo>
                <a:lnTo>
                  <a:pt x="5724132" y="1422732"/>
                </a:lnTo>
                <a:lnTo>
                  <a:pt x="5697637" y="1389860"/>
                </a:lnTo>
                <a:lnTo>
                  <a:pt x="5668813" y="1358194"/>
                </a:lnTo>
                <a:lnTo>
                  <a:pt x="5637748" y="1327800"/>
                </a:lnTo>
                <a:lnTo>
                  <a:pt x="5604529" y="1298743"/>
                </a:lnTo>
                <a:lnTo>
                  <a:pt x="5569244" y="1271088"/>
                </a:lnTo>
                <a:lnTo>
                  <a:pt x="5531982" y="1244900"/>
                </a:lnTo>
                <a:lnTo>
                  <a:pt x="5492829" y="1220245"/>
                </a:lnTo>
                <a:lnTo>
                  <a:pt x="5451873" y="1197188"/>
                </a:lnTo>
                <a:lnTo>
                  <a:pt x="5409203" y="1175794"/>
                </a:lnTo>
                <a:lnTo>
                  <a:pt x="5364905" y="1156128"/>
                </a:lnTo>
                <a:lnTo>
                  <a:pt x="5319068" y="1138255"/>
                </a:lnTo>
                <a:lnTo>
                  <a:pt x="5271779" y="1122241"/>
                </a:lnTo>
                <a:lnTo>
                  <a:pt x="5223126" y="1108151"/>
                </a:lnTo>
                <a:lnTo>
                  <a:pt x="5173197" y="1096049"/>
                </a:lnTo>
                <a:lnTo>
                  <a:pt x="5122079" y="1086002"/>
                </a:lnTo>
                <a:lnTo>
                  <a:pt x="5069860" y="1078074"/>
                </a:lnTo>
                <a:lnTo>
                  <a:pt x="5016627" y="1072330"/>
                </a:lnTo>
                <a:lnTo>
                  <a:pt x="4962470" y="1068836"/>
                </a:lnTo>
                <a:lnTo>
                  <a:pt x="4907474" y="1067657"/>
                </a:lnTo>
                <a:lnTo>
                  <a:pt x="4855718" y="1068714"/>
                </a:lnTo>
                <a:lnTo>
                  <a:pt x="4804692" y="1071844"/>
                </a:lnTo>
                <a:lnTo>
                  <a:pt x="4754472" y="1076985"/>
                </a:lnTo>
                <a:lnTo>
                  <a:pt x="4705132" y="1084076"/>
                </a:lnTo>
                <a:lnTo>
                  <a:pt x="4656747" y="1093055"/>
                </a:lnTo>
                <a:lnTo>
                  <a:pt x="4609392" y="1103860"/>
                </a:lnTo>
                <a:lnTo>
                  <a:pt x="4563142" y="1116430"/>
                </a:lnTo>
                <a:lnTo>
                  <a:pt x="4518071" y="1130703"/>
                </a:lnTo>
                <a:lnTo>
                  <a:pt x="4512919" y="1090503"/>
                </a:lnTo>
                <a:lnTo>
                  <a:pt x="4506042" y="1050689"/>
                </a:lnTo>
                <a:lnTo>
                  <a:pt x="4497468" y="1011284"/>
                </a:lnTo>
                <a:lnTo>
                  <a:pt x="4487224" y="972307"/>
                </a:lnTo>
                <a:lnTo>
                  <a:pt x="4475340" y="933781"/>
                </a:lnTo>
                <a:lnTo>
                  <a:pt x="4461844" y="895725"/>
                </a:lnTo>
                <a:lnTo>
                  <a:pt x="4446763" y="858161"/>
                </a:lnTo>
                <a:lnTo>
                  <a:pt x="4430126" y="821111"/>
                </a:lnTo>
                <a:lnTo>
                  <a:pt x="4411962" y="784594"/>
                </a:lnTo>
                <a:lnTo>
                  <a:pt x="4392297" y="748632"/>
                </a:lnTo>
                <a:lnTo>
                  <a:pt x="4371161" y="713246"/>
                </a:lnTo>
                <a:lnTo>
                  <a:pt x="4348582" y="678458"/>
                </a:lnTo>
                <a:lnTo>
                  <a:pt x="4324588" y="644287"/>
                </a:lnTo>
                <a:lnTo>
                  <a:pt x="4299207" y="610754"/>
                </a:lnTo>
                <a:lnTo>
                  <a:pt x="4272468" y="577882"/>
                </a:lnTo>
                <a:lnTo>
                  <a:pt x="4244398" y="545691"/>
                </a:lnTo>
                <a:lnTo>
                  <a:pt x="4215026" y="514201"/>
                </a:lnTo>
                <a:lnTo>
                  <a:pt x="4184379" y="483435"/>
                </a:lnTo>
                <a:lnTo>
                  <a:pt x="4152487" y="453412"/>
                </a:lnTo>
                <a:lnTo>
                  <a:pt x="4119378" y="424154"/>
                </a:lnTo>
                <a:lnTo>
                  <a:pt x="4085079" y="395682"/>
                </a:lnTo>
                <a:lnTo>
                  <a:pt x="4049619" y="368017"/>
                </a:lnTo>
                <a:lnTo>
                  <a:pt x="4013026" y="341179"/>
                </a:lnTo>
                <a:lnTo>
                  <a:pt x="3975328" y="315190"/>
                </a:lnTo>
                <a:lnTo>
                  <a:pt x="3936554" y="290072"/>
                </a:lnTo>
                <a:lnTo>
                  <a:pt x="3896731" y="265844"/>
                </a:lnTo>
                <a:lnTo>
                  <a:pt x="3855888" y="242527"/>
                </a:lnTo>
                <a:lnTo>
                  <a:pt x="3814054" y="220144"/>
                </a:lnTo>
                <a:lnTo>
                  <a:pt x="3771255" y="198714"/>
                </a:lnTo>
                <a:lnTo>
                  <a:pt x="3727521" y="178259"/>
                </a:lnTo>
                <a:lnTo>
                  <a:pt x="3682880" y="158800"/>
                </a:lnTo>
                <a:lnTo>
                  <a:pt x="3637360" y="140357"/>
                </a:lnTo>
                <a:lnTo>
                  <a:pt x="3590989" y="122952"/>
                </a:lnTo>
                <a:lnTo>
                  <a:pt x="3543795" y="106606"/>
                </a:lnTo>
                <a:lnTo>
                  <a:pt x="3495807" y="91340"/>
                </a:lnTo>
                <a:lnTo>
                  <a:pt x="3447052" y="77174"/>
                </a:lnTo>
                <a:lnTo>
                  <a:pt x="3397559" y="64130"/>
                </a:lnTo>
                <a:lnTo>
                  <a:pt x="3347357" y="52228"/>
                </a:lnTo>
                <a:lnTo>
                  <a:pt x="3296473" y="41491"/>
                </a:lnTo>
                <a:lnTo>
                  <a:pt x="3244936" y="31938"/>
                </a:lnTo>
                <a:lnTo>
                  <a:pt x="3192773" y="23590"/>
                </a:lnTo>
                <a:lnTo>
                  <a:pt x="3140013" y="16469"/>
                </a:lnTo>
                <a:lnTo>
                  <a:pt x="3086685" y="10596"/>
                </a:lnTo>
                <a:lnTo>
                  <a:pt x="3032816" y="5992"/>
                </a:lnTo>
                <a:lnTo>
                  <a:pt x="2978434" y="2677"/>
                </a:lnTo>
                <a:lnTo>
                  <a:pt x="2923569" y="672"/>
                </a:lnTo>
                <a:lnTo>
                  <a:pt x="2868247" y="0"/>
                </a:lnTo>
                <a:close/>
              </a:path>
            </a:pathLst>
          </a:custGeom>
          <a:ln w="20941">
            <a:solidFill>
              <a:srgbClr val="9E52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008" y="7347136"/>
            <a:ext cx="5843905" cy="2456815"/>
          </a:xfrm>
          <a:custGeom>
            <a:avLst/>
            <a:gdLst/>
            <a:ahLst/>
            <a:cxnLst/>
            <a:rect l="l" t="t" r="r" b="b"/>
            <a:pathLst>
              <a:path w="5843905" h="2456815">
                <a:moveTo>
                  <a:pt x="4421143" y="1653228"/>
                </a:moveTo>
                <a:lnTo>
                  <a:pt x="1314289" y="1653228"/>
                </a:lnTo>
                <a:lnTo>
                  <a:pt x="1333473" y="1689954"/>
                </a:lnTo>
                <a:lnTo>
                  <a:pt x="1354183" y="1726099"/>
                </a:lnTo>
                <a:lnTo>
                  <a:pt x="1376391" y="1761642"/>
                </a:lnTo>
                <a:lnTo>
                  <a:pt x="1400068" y="1796560"/>
                </a:lnTo>
                <a:lnTo>
                  <a:pt x="1425183" y="1830832"/>
                </a:lnTo>
                <a:lnTo>
                  <a:pt x="1451708" y="1864436"/>
                </a:lnTo>
                <a:lnTo>
                  <a:pt x="1479612" y="1897350"/>
                </a:lnTo>
                <a:lnTo>
                  <a:pt x="1508867" y="1929552"/>
                </a:lnTo>
                <a:lnTo>
                  <a:pt x="1539443" y="1961020"/>
                </a:lnTo>
                <a:lnTo>
                  <a:pt x="1571310" y="1991733"/>
                </a:lnTo>
                <a:lnTo>
                  <a:pt x="1604439" y="2021669"/>
                </a:lnTo>
                <a:lnTo>
                  <a:pt x="1638801" y="2050805"/>
                </a:lnTo>
                <a:lnTo>
                  <a:pt x="1674366" y="2079121"/>
                </a:lnTo>
                <a:lnTo>
                  <a:pt x="1711104" y="2106593"/>
                </a:lnTo>
                <a:lnTo>
                  <a:pt x="1748986" y="2133201"/>
                </a:lnTo>
                <a:lnTo>
                  <a:pt x="1787983" y="2158922"/>
                </a:lnTo>
                <a:lnTo>
                  <a:pt x="1828065" y="2183735"/>
                </a:lnTo>
                <a:lnTo>
                  <a:pt x="1869203" y="2207617"/>
                </a:lnTo>
                <a:lnTo>
                  <a:pt x="1911366" y="2230548"/>
                </a:lnTo>
                <a:lnTo>
                  <a:pt x="1954527" y="2252504"/>
                </a:lnTo>
                <a:lnTo>
                  <a:pt x="1998655" y="2273465"/>
                </a:lnTo>
                <a:lnTo>
                  <a:pt x="2043720" y="2293408"/>
                </a:lnTo>
                <a:lnTo>
                  <a:pt x="2089694" y="2312312"/>
                </a:lnTo>
                <a:lnTo>
                  <a:pt x="2136546" y="2330154"/>
                </a:lnTo>
                <a:lnTo>
                  <a:pt x="2184248" y="2346913"/>
                </a:lnTo>
                <a:lnTo>
                  <a:pt x="2232769" y="2362567"/>
                </a:lnTo>
                <a:lnTo>
                  <a:pt x="2282081" y="2377095"/>
                </a:lnTo>
                <a:lnTo>
                  <a:pt x="2332154" y="2390474"/>
                </a:lnTo>
                <a:lnTo>
                  <a:pt x="2382959" y="2402682"/>
                </a:lnTo>
                <a:lnTo>
                  <a:pt x="2434465" y="2413698"/>
                </a:lnTo>
                <a:lnTo>
                  <a:pt x="2486643" y="2423500"/>
                </a:lnTo>
                <a:lnTo>
                  <a:pt x="2539465" y="2432065"/>
                </a:lnTo>
                <a:lnTo>
                  <a:pt x="2592900" y="2439373"/>
                </a:lnTo>
                <a:lnTo>
                  <a:pt x="2646919" y="2445401"/>
                </a:lnTo>
                <a:lnTo>
                  <a:pt x="2701493" y="2450128"/>
                </a:lnTo>
                <a:lnTo>
                  <a:pt x="2756592" y="2453531"/>
                </a:lnTo>
                <a:lnTo>
                  <a:pt x="2812187" y="2455589"/>
                </a:lnTo>
                <a:lnTo>
                  <a:pt x="2868247" y="2456280"/>
                </a:lnTo>
                <a:lnTo>
                  <a:pt x="2923569" y="2455607"/>
                </a:lnTo>
                <a:lnTo>
                  <a:pt x="2978434" y="2453603"/>
                </a:lnTo>
                <a:lnTo>
                  <a:pt x="3032816" y="2450288"/>
                </a:lnTo>
                <a:lnTo>
                  <a:pt x="3086685" y="2445683"/>
                </a:lnTo>
                <a:lnTo>
                  <a:pt x="3140013" y="2439810"/>
                </a:lnTo>
                <a:lnTo>
                  <a:pt x="3192773" y="2432689"/>
                </a:lnTo>
                <a:lnTo>
                  <a:pt x="3244935" y="2424342"/>
                </a:lnTo>
                <a:lnTo>
                  <a:pt x="3296473" y="2414788"/>
                </a:lnTo>
                <a:lnTo>
                  <a:pt x="3347357" y="2404051"/>
                </a:lnTo>
                <a:lnTo>
                  <a:pt x="3397559" y="2392149"/>
                </a:lnTo>
                <a:lnTo>
                  <a:pt x="3447052" y="2379105"/>
                </a:lnTo>
                <a:lnTo>
                  <a:pt x="3495806" y="2364939"/>
                </a:lnTo>
                <a:lnTo>
                  <a:pt x="3543794" y="2349673"/>
                </a:lnTo>
                <a:lnTo>
                  <a:pt x="3590988" y="2333327"/>
                </a:lnTo>
                <a:lnTo>
                  <a:pt x="3637359" y="2315922"/>
                </a:lnTo>
                <a:lnTo>
                  <a:pt x="3682880" y="2297479"/>
                </a:lnTo>
                <a:lnTo>
                  <a:pt x="3727521" y="2278020"/>
                </a:lnTo>
                <a:lnTo>
                  <a:pt x="3771255" y="2257565"/>
                </a:lnTo>
                <a:lnTo>
                  <a:pt x="3814053" y="2236135"/>
                </a:lnTo>
                <a:lnTo>
                  <a:pt x="3855888" y="2213752"/>
                </a:lnTo>
                <a:lnTo>
                  <a:pt x="3896731" y="2190436"/>
                </a:lnTo>
                <a:lnTo>
                  <a:pt x="3936553" y="2166207"/>
                </a:lnTo>
                <a:lnTo>
                  <a:pt x="3975327" y="2141089"/>
                </a:lnTo>
                <a:lnTo>
                  <a:pt x="4013025" y="2115100"/>
                </a:lnTo>
                <a:lnTo>
                  <a:pt x="4049618" y="2088263"/>
                </a:lnTo>
                <a:lnTo>
                  <a:pt x="4085078" y="2060597"/>
                </a:lnTo>
                <a:lnTo>
                  <a:pt x="4119377" y="2032125"/>
                </a:lnTo>
                <a:lnTo>
                  <a:pt x="4152487" y="2002867"/>
                </a:lnTo>
                <a:lnTo>
                  <a:pt x="4184379" y="1972844"/>
                </a:lnTo>
                <a:lnTo>
                  <a:pt x="4215025" y="1942078"/>
                </a:lnTo>
                <a:lnTo>
                  <a:pt x="4244397" y="1910588"/>
                </a:lnTo>
                <a:lnTo>
                  <a:pt x="4272467" y="1878397"/>
                </a:lnTo>
                <a:lnTo>
                  <a:pt x="4299207" y="1845525"/>
                </a:lnTo>
                <a:lnTo>
                  <a:pt x="4324588" y="1811993"/>
                </a:lnTo>
                <a:lnTo>
                  <a:pt x="4348582" y="1777822"/>
                </a:lnTo>
                <a:lnTo>
                  <a:pt x="4371161" y="1743033"/>
                </a:lnTo>
                <a:lnTo>
                  <a:pt x="4392297" y="1707647"/>
                </a:lnTo>
                <a:lnTo>
                  <a:pt x="4411962" y="1671685"/>
                </a:lnTo>
                <a:lnTo>
                  <a:pt x="4421143" y="1653228"/>
                </a:lnTo>
                <a:close/>
              </a:path>
              <a:path w="5843905" h="2456815">
                <a:moveTo>
                  <a:pt x="1122556" y="0"/>
                </a:moveTo>
                <a:lnTo>
                  <a:pt x="1068159" y="959"/>
                </a:lnTo>
                <a:lnTo>
                  <a:pt x="1014432" y="3810"/>
                </a:lnTo>
                <a:lnTo>
                  <a:pt x="961432" y="8508"/>
                </a:lnTo>
                <a:lnTo>
                  <a:pt x="909218" y="15009"/>
                </a:lnTo>
                <a:lnTo>
                  <a:pt x="857850" y="23270"/>
                </a:lnTo>
                <a:lnTo>
                  <a:pt x="807386" y="33248"/>
                </a:lnTo>
                <a:lnTo>
                  <a:pt x="757885" y="44898"/>
                </a:lnTo>
                <a:lnTo>
                  <a:pt x="709405" y="58178"/>
                </a:lnTo>
                <a:lnTo>
                  <a:pt x="662006" y="73044"/>
                </a:lnTo>
                <a:lnTo>
                  <a:pt x="615746" y="89452"/>
                </a:lnTo>
                <a:lnTo>
                  <a:pt x="570683" y="107359"/>
                </a:lnTo>
                <a:lnTo>
                  <a:pt x="526877" y="126721"/>
                </a:lnTo>
                <a:lnTo>
                  <a:pt x="484387" y="147494"/>
                </a:lnTo>
                <a:lnTo>
                  <a:pt x="443271" y="169635"/>
                </a:lnTo>
                <a:lnTo>
                  <a:pt x="403587" y="193101"/>
                </a:lnTo>
                <a:lnTo>
                  <a:pt x="365395" y="217848"/>
                </a:lnTo>
                <a:lnTo>
                  <a:pt x="328754" y="243832"/>
                </a:lnTo>
                <a:lnTo>
                  <a:pt x="293721" y="271009"/>
                </a:lnTo>
                <a:lnTo>
                  <a:pt x="260357" y="299337"/>
                </a:lnTo>
                <a:lnTo>
                  <a:pt x="228719" y="328772"/>
                </a:lnTo>
                <a:lnTo>
                  <a:pt x="198867" y="359270"/>
                </a:lnTo>
                <a:lnTo>
                  <a:pt x="170859" y="390787"/>
                </a:lnTo>
                <a:lnTo>
                  <a:pt x="144754" y="423280"/>
                </a:lnTo>
                <a:lnTo>
                  <a:pt x="120611" y="456706"/>
                </a:lnTo>
                <a:lnTo>
                  <a:pt x="98488" y="491021"/>
                </a:lnTo>
                <a:lnTo>
                  <a:pt x="78444" y="526180"/>
                </a:lnTo>
                <a:lnTo>
                  <a:pt x="60539" y="562142"/>
                </a:lnTo>
                <a:lnTo>
                  <a:pt x="44830" y="598862"/>
                </a:lnTo>
                <a:lnTo>
                  <a:pt x="31376" y="636296"/>
                </a:lnTo>
                <a:lnTo>
                  <a:pt x="20237" y="674402"/>
                </a:lnTo>
                <a:lnTo>
                  <a:pt x="11471" y="713135"/>
                </a:lnTo>
                <a:lnTo>
                  <a:pt x="5137" y="752452"/>
                </a:lnTo>
                <a:lnTo>
                  <a:pt x="1294" y="792310"/>
                </a:lnTo>
                <a:lnTo>
                  <a:pt x="0" y="832664"/>
                </a:lnTo>
                <a:lnTo>
                  <a:pt x="1294" y="873019"/>
                </a:lnTo>
                <a:lnTo>
                  <a:pt x="5137" y="912879"/>
                </a:lnTo>
                <a:lnTo>
                  <a:pt x="11471" y="952200"/>
                </a:lnTo>
                <a:lnTo>
                  <a:pt x="20237" y="990938"/>
                </a:lnTo>
                <a:lnTo>
                  <a:pt x="31376" y="1029050"/>
                </a:lnTo>
                <a:lnTo>
                  <a:pt x="44829" y="1066492"/>
                </a:lnTo>
                <a:lnTo>
                  <a:pt x="60537" y="1103221"/>
                </a:lnTo>
                <a:lnTo>
                  <a:pt x="78442" y="1139192"/>
                </a:lnTo>
                <a:lnTo>
                  <a:pt x="98486" y="1174362"/>
                </a:lnTo>
                <a:lnTo>
                  <a:pt x="120608" y="1208688"/>
                </a:lnTo>
                <a:lnTo>
                  <a:pt x="144751" y="1242126"/>
                </a:lnTo>
                <a:lnTo>
                  <a:pt x="170856" y="1274632"/>
                </a:lnTo>
                <a:lnTo>
                  <a:pt x="198863" y="1306162"/>
                </a:lnTo>
                <a:lnTo>
                  <a:pt x="228715" y="1336673"/>
                </a:lnTo>
                <a:lnTo>
                  <a:pt x="260352" y="1366121"/>
                </a:lnTo>
                <a:lnTo>
                  <a:pt x="293716" y="1394463"/>
                </a:lnTo>
                <a:lnTo>
                  <a:pt x="328748" y="1421655"/>
                </a:lnTo>
                <a:lnTo>
                  <a:pt x="365389" y="1447653"/>
                </a:lnTo>
                <a:lnTo>
                  <a:pt x="403581" y="1472414"/>
                </a:lnTo>
                <a:lnTo>
                  <a:pt x="443264" y="1495893"/>
                </a:lnTo>
                <a:lnTo>
                  <a:pt x="484381" y="1518048"/>
                </a:lnTo>
                <a:lnTo>
                  <a:pt x="526871" y="1538834"/>
                </a:lnTo>
                <a:lnTo>
                  <a:pt x="570677" y="1558209"/>
                </a:lnTo>
                <a:lnTo>
                  <a:pt x="615739" y="1576127"/>
                </a:lnTo>
                <a:lnTo>
                  <a:pt x="662000" y="1592546"/>
                </a:lnTo>
                <a:lnTo>
                  <a:pt x="709399" y="1607423"/>
                </a:lnTo>
                <a:lnTo>
                  <a:pt x="757879" y="1620712"/>
                </a:lnTo>
                <a:lnTo>
                  <a:pt x="807381" y="1632372"/>
                </a:lnTo>
                <a:lnTo>
                  <a:pt x="857846" y="1642357"/>
                </a:lnTo>
                <a:lnTo>
                  <a:pt x="909214" y="1650625"/>
                </a:lnTo>
                <a:lnTo>
                  <a:pt x="961429" y="1657131"/>
                </a:lnTo>
                <a:lnTo>
                  <a:pt x="1014429" y="1661833"/>
                </a:lnTo>
                <a:lnTo>
                  <a:pt x="1068158" y="1664685"/>
                </a:lnTo>
                <a:lnTo>
                  <a:pt x="1122556" y="1665646"/>
                </a:lnTo>
                <a:lnTo>
                  <a:pt x="1171331" y="1664825"/>
                </a:lnTo>
                <a:lnTo>
                  <a:pt x="1219573" y="1662422"/>
                </a:lnTo>
                <a:lnTo>
                  <a:pt x="1267239" y="1658526"/>
                </a:lnTo>
                <a:lnTo>
                  <a:pt x="1314289" y="1653228"/>
                </a:lnTo>
                <a:lnTo>
                  <a:pt x="4421143" y="1653228"/>
                </a:lnTo>
                <a:lnTo>
                  <a:pt x="4446764" y="1598118"/>
                </a:lnTo>
                <a:lnTo>
                  <a:pt x="4461845" y="1560554"/>
                </a:lnTo>
                <a:lnTo>
                  <a:pt x="4475341" y="1522499"/>
                </a:lnTo>
                <a:lnTo>
                  <a:pt x="4487226" y="1483972"/>
                </a:lnTo>
                <a:lnTo>
                  <a:pt x="4497469" y="1444995"/>
                </a:lnTo>
                <a:lnTo>
                  <a:pt x="4506044" y="1405590"/>
                </a:lnTo>
                <a:lnTo>
                  <a:pt x="4512921" y="1365776"/>
                </a:lnTo>
                <a:lnTo>
                  <a:pt x="4518073" y="1325576"/>
                </a:lnTo>
                <a:lnTo>
                  <a:pt x="5296768" y="1325576"/>
                </a:lnTo>
                <a:lnTo>
                  <a:pt x="5364906" y="1300151"/>
                </a:lnTo>
                <a:lnTo>
                  <a:pt x="5409204" y="1280485"/>
                </a:lnTo>
                <a:lnTo>
                  <a:pt x="5451874" y="1259091"/>
                </a:lnTo>
                <a:lnTo>
                  <a:pt x="5492830" y="1236034"/>
                </a:lnTo>
                <a:lnTo>
                  <a:pt x="5531983" y="1211379"/>
                </a:lnTo>
                <a:lnTo>
                  <a:pt x="5569246" y="1185192"/>
                </a:lnTo>
                <a:lnTo>
                  <a:pt x="5604530" y="1157537"/>
                </a:lnTo>
                <a:lnTo>
                  <a:pt x="5637749" y="1128480"/>
                </a:lnTo>
                <a:lnTo>
                  <a:pt x="5668815" y="1098085"/>
                </a:lnTo>
                <a:lnTo>
                  <a:pt x="5697639" y="1066420"/>
                </a:lnTo>
                <a:lnTo>
                  <a:pt x="5724135" y="1033547"/>
                </a:lnTo>
                <a:lnTo>
                  <a:pt x="5748213" y="999533"/>
                </a:lnTo>
                <a:lnTo>
                  <a:pt x="5769788" y="964443"/>
                </a:lnTo>
                <a:lnTo>
                  <a:pt x="5788770" y="928341"/>
                </a:lnTo>
                <a:lnTo>
                  <a:pt x="5805073" y="891294"/>
                </a:lnTo>
                <a:lnTo>
                  <a:pt x="5818609" y="853366"/>
                </a:lnTo>
                <a:lnTo>
                  <a:pt x="5829289" y="814623"/>
                </a:lnTo>
                <a:lnTo>
                  <a:pt x="5837026" y="775130"/>
                </a:lnTo>
                <a:lnTo>
                  <a:pt x="5841733" y="734951"/>
                </a:lnTo>
                <a:lnTo>
                  <a:pt x="5843321" y="694152"/>
                </a:lnTo>
                <a:lnTo>
                  <a:pt x="5841733" y="653355"/>
                </a:lnTo>
                <a:lnTo>
                  <a:pt x="5837026" y="613179"/>
                </a:lnTo>
                <a:lnTo>
                  <a:pt x="5829289" y="573691"/>
                </a:lnTo>
                <a:lnTo>
                  <a:pt x="5818609" y="534955"/>
                </a:lnTo>
                <a:lnTo>
                  <a:pt x="5805073" y="497037"/>
                </a:lnTo>
                <a:lnTo>
                  <a:pt x="5788770" y="460000"/>
                </a:lnTo>
                <a:lnTo>
                  <a:pt x="5769788" y="423911"/>
                </a:lnTo>
                <a:lnTo>
                  <a:pt x="5748213" y="388834"/>
                </a:lnTo>
                <a:lnTo>
                  <a:pt x="5724135" y="354834"/>
                </a:lnTo>
                <a:lnTo>
                  <a:pt x="5697639" y="321977"/>
                </a:lnTo>
                <a:lnTo>
                  <a:pt x="5668815" y="290327"/>
                </a:lnTo>
                <a:lnTo>
                  <a:pt x="5637749" y="259950"/>
                </a:lnTo>
                <a:lnTo>
                  <a:pt x="5604530" y="230909"/>
                </a:lnTo>
                <a:lnTo>
                  <a:pt x="5569246" y="203271"/>
                </a:lnTo>
                <a:lnTo>
                  <a:pt x="5531983" y="177101"/>
                </a:lnTo>
                <a:lnTo>
                  <a:pt x="5492830" y="152463"/>
                </a:lnTo>
                <a:lnTo>
                  <a:pt x="5451874" y="129422"/>
                </a:lnTo>
                <a:lnTo>
                  <a:pt x="5409204" y="108044"/>
                </a:lnTo>
                <a:lnTo>
                  <a:pt x="5364906" y="88393"/>
                </a:lnTo>
                <a:lnTo>
                  <a:pt x="5319069" y="70535"/>
                </a:lnTo>
                <a:lnTo>
                  <a:pt x="5271780" y="54534"/>
                </a:lnTo>
                <a:lnTo>
                  <a:pt x="5223127" y="40456"/>
                </a:lnTo>
                <a:lnTo>
                  <a:pt x="5173197" y="28365"/>
                </a:lnTo>
                <a:lnTo>
                  <a:pt x="5122079" y="18327"/>
                </a:lnTo>
                <a:lnTo>
                  <a:pt x="5069860" y="10406"/>
                </a:lnTo>
                <a:lnTo>
                  <a:pt x="5016628" y="4668"/>
                </a:lnTo>
                <a:lnTo>
                  <a:pt x="4962471" y="1177"/>
                </a:lnTo>
                <a:lnTo>
                  <a:pt x="4937197" y="636"/>
                </a:lnTo>
                <a:lnTo>
                  <a:pt x="1157707" y="636"/>
                </a:lnTo>
                <a:lnTo>
                  <a:pt x="1131358" y="62"/>
                </a:lnTo>
                <a:lnTo>
                  <a:pt x="1122556" y="0"/>
                </a:lnTo>
                <a:close/>
              </a:path>
              <a:path w="5843905" h="2456815">
                <a:moveTo>
                  <a:pt x="5296768" y="1325576"/>
                </a:moveTo>
                <a:lnTo>
                  <a:pt x="4518073" y="1325576"/>
                </a:lnTo>
                <a:lnTo>
                  <a:pt x="4563142" y="1339849"/>
                </a:lnTo>
                <a:lnTo>
                  <a:pt x="4609390" y="1352419"/>
                </a:lnTo>
                <a:lnTo>
                  <a:pt x="4656744" y="1363225"/>
                </a:lnTo>
                <a:lnTo>
                  <a:pt x="4705129" y="1372203"/>
                </a:lnTo>
                <a:lnTo>
                  <a:pt x="4754470" y="1379294"/>
                </a:lnTo>
                <a:lnTo>
                  <a:pt x="4804691" y="1384435"/>
                </a:lnTo>
                <a:lnTo>
                  <a:pt x="4855718" y="1387565"/>
                </a:lnTo>
                <a:lnTo>
                  <a:pt x="4907475" y="1388622"/>
                </a:lnTo>
                <a:lnTo>
                  <a:pt x="4962471" y="1387443"/>
                </a:lnTo>
                <a:lnTo>
                  <a:pt x="5016628" y="1383949"/>
                </a:lnTo>
                <a:lnTo>
                  <a:pt x="5069860" y="1378206"/>
                </a:lnTo>
                <a:lnTo>
                  <a:pt x="5122079" y="1370277"/>
                </a:lnTo>
                <a:lnTo>
                  <a:pt x="5173197" y="1360230"/>
                </a:lnTo>
                <a:lnTo>
                  <a:pt x="5223127" y="1348129"/>
                </a:lnTo>
                <a:lnTo>
                  <a:pt x="5271780" y="1334038"/>
                </a:lnTo>
                <a:lnTo>
                  <a:pt x="5296768" y="1325576"/>
                </a:lnTo>
                <a:close/>
              </a:path>
              <a:path w="5843905" h="2456815">
                <a:moveTo>
                  <a:pt x="2874558" y="0"/>
                </a:moveTo>
                <a:lnTo>
                  <a:pt x="2861819" y="0"/>
                </a:lnTo>
                <a:lnTo>
                  <a:pt x="2855486" y="267"/>
                </a:lnTo>
                <a:lnTo>
                  <a:pt x="1157707" y="636"/>
                </a:lnTo>
                <a:lnTo>
                  <a:pt x="4937197" y="636"/>
                </a:lnTo>
                <a:lnTo>
                  <a:pt x="4922336" y="318"/>
                </a:lnTo>
                <a:lnTo>
                  <a:pt x="2886964" y="318"/>
                </a:lnTo>
                <a:lnTo>
                  <a:pt x="2880668" y="267"/>
                </a:lnTo>
                <a:lnTo>
                  <a:pt x="2874558" y="0"/>
                </a:lnTo>
                <a:close/>
              </a:path>
              <a:path w="5843905" h="2456815">
                <a:moveTo>
                  <a:pt x="4907475" y="0"/>
                </a:moveTo>
                <a:lnTo>
                  <a:pt x="2886964" y="318"/>
                </a:lnTo>
                <a:lnTo>
                  <a:pt x="4922336" y="318"/>
                </a:lnTo>
                <a:lnTo>
                  <a:pt x="49074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008" y="7347136"/>
            <a:ext cx="5843905" cy="2456815"/>
          </a:xfrm>
          <a:custGeom>
            <a:avLst/>
            <a:gdLst/>
            <a:ahLst/>
            <a:cxnLst/>
            <a:rect l="l" t="t" r="r" b="b"/>
            <a:pathLst>
              <a:path w="5843905" h="2456815">
                <a:moveTo>
                  <a:pt x="2868247" y="2456280"/>
                </a:moveTo>
                <a:lnTo>
                  <a:pt x="2812187" y="2455589"/>
                </a:lnTo>
                <a:lnTo>
                  <a:pt x="2756592" y="2453531"/>
                </a:lnTo>
                <a:lnTo>
                  <a:pt x="2701493" y="2450128"/>
                </a:lnTo>
                <a:lnTo>
                  <a:pt x="2646920" y="2445401"/>
                </a:lnTo>
                <a:lnTo>
                  <a:pt x="2592900" y="2439373"/>
                </a:lnTo>
                <a:lnTo>
                  <a:pt x="2539465" y="2432065"/>
                </a:lnTo>
                <a:lnTo>
                  <a:pt x="2486644" y="2423500"/>
                </a:lnTo>
                <a:lnTo>
                  <a:pt x="2434465" y="2413698"/>
                </a:lnTo>
                <a:lnTo>
                  <a:pt x="2382959" y="2402682"/>
                </a:lnTo>
                <a:lnTo>
                  <a:pt x="2332154" y="2390474"/>
                </a:lnTo>
                <a:lnTo>
                  <a:pt x="2282082" y="2377095"/>
                </a:lnTo>
                <a:lnTo>
                  <a:pt x="2232770" y="2362568"/>
                </a:lnTo>
                <a:lnTo>
                  <a:pt x="2184248" y="2346913"/>
                </a:lnTo>
                <a:lnTo>
                  <a:pt x="2136546" y="2330154"/>
                </a:lnTo>
                <a:lnTo>
                  <a:pt x="2089694" y="2312312"/>
                </a:lnTo>
                <a:lnTo>
                  <a:pt x="2043720" y="2293408"/>
                </a:lnTo>
                <a:lnTo>
                  <a:pt x="1998655" y="2273465"/>
                </a:lnTo>
                <a:lnTo>
                  <a:pt x="1954527" y="2252504"/>
                </a:lnTo>
                <a:lnTo>
                  <a:pt x="1911367" y="2230548"/>
                </a:lnTo>
                <a:lnTo>
                  <a:pt x="1869203" y="2207617"/>
                </a:lnTo>
                <a:lnTo>
                  <a:pt x="1828065" y="2183735"/>
                </a:lnTo>
                <a:lnTo>
                  <a:pt x="1787984" y="2158922"/>
                </a:lnTo>
                <a:lnTo>
                  <a:pt x="1748987" y="2133201"/>
                </a:lnTo>
                <a:lnTo>
                  <a:pt x="1711104" y="2106593"/>
                </a:lnTo>
                <a:lnTo>
                  <a:pt x="1674366" y="2079121"/>
                </a:lnTo>
                <a:lnTo>
                  <a:pt x="1638802" y="2050806"/>
                </a:lnTo>
                <a:lnTo>
                  <a:pt x="1604440" y="2021669"/>
                </a:lnTo>
                <a:lnTo>
                  <a:pt x="1571311" y="1991734"/>
                </a:lnTo>
                <a:lnTo>
                  <a:pt x="1539443" y="1961021"/>
                </a:lnTo>
                <a:lnTo>
                  <a:pt x="1508868" y="1929552"/>
                </a:lnTo>
                <a:lnTo>
                  <a:pt x="1479613" y="1897350"/>
                </a:lnTo>
                <a:lnTo>
                  <a:pt x="1451708" y="1864437"/>
                </a:lnTo>
                <a:lnTo>
                  <a:pt x="1425183" y="1830833"/>
                </a:lnTo>
                <a:lnTo>
                  <a:pt x="1400068" y="1796561"/>
                </a:lnTo>
                <a:lnTo>
                  <a:pt x="1376391" y="1761642"/>
                </a:lnTo>
                <a:lnTo>
                  <a:pt x="1354183" y="1726100"/>
                </a:lnTo>
                <a:lnTo>
                  <a:pt x="1333473" y="1689954"/>
                </a:lnTo>
                <a:lnTo>
                  <a:pt x="1314289" y="1653228"/>
                </a:lnTo>
                <a:lnTo>
                  <a:pt x="1267239" y="1658526"/>
                </a:lnTo>
                <a:lnTo>
                  <a:pt x="1219573" y="1662422"/>
                </a:lnTo>
                <a:lnTo>
                  <a:pt x="1171332" y="1664825"/>
                </a:lnTo>
                <a:lnTo>
                  <a:pt x="1122556" y="1665647"/>
                </a:lnTo>
                <a:lnTo>
                  <a:pt x="1068158" y="1664686"/>
                </a:lnTo>
                <a:lnTo>
                  <a:pt x="1014429" y="1661833"/>
                </a:lnTo>
                <a:lnTo>
                  <a:pt x="961429" y="1657131"/>
                </a:lnTo>
                <a:lnTo>
                  <a:pt x="909214" y="1650625"/>
                </a:lnTo>
                <a:lnTo>
                  <a:pt x="857846" y="1642357"/>
                </a:lnTo>
                <a:lnTo>
                  <a:pt x="807381" y="1632372"/>
                </a:lnTo>
                <a:lnTo>
                  <a:pt x="757879" y="1620713"/>
                </a:lnTo>
                <a:lnTo>
                  <a:pt x="709399" y="1607423"/>
                </a:lnTo>
                <a:lnTo>
                  <a:pt x="662000" y="1592547"/>
                </a:lnTo>
                <a:lnTo>
                  <a:pt x="615739" y="1576127"/>
                </a:lnTo>
                <a:lnTo>
                  <a:pt x="570677" y="1558209"/>
                </a:lnTo>
                <a:lnTo>
                  <a:pt x="526871" y="1538835"/>
                </a:lnTo>
                <a:lnTo>
                  <a:pt x="484380" y="1518048"/>
                </a:lnTo>
                <a:lnTo>
                  <a:pt x="443264" y="1495893"/>
                </a:lnTo>
                <a:lnTo>
                  <a:pt x="403581" y="1472414"/>
                </a:lnTo>
                <a:lnTo>
                  <a:pt x="365389" y="1447653"/>
                </a:lnTo>
                <a:lnTo>
                  <a:pt x="328748" y="1421655"/>
                </a:lnTo>
                <a:lnTo>
                  <a:pt x="293716" y="1394463"/>
                </a:lnTo>
                <a:lnTo>
                  <a:pt x="260352" y="1366122"/>
                </a:lnTo>
                <a:lnTo>
                  <a:pt x="228715" y="1336673"/>
                </a:lnTo>
                <a:lnTo>
                  <a:pt x="198863" y="1306162"/>
                </a:lnTo>
                <a:lnTo>
                  <a:pt x="170855" y="1274632"/>
                </a:lnTo>
                <a:lnTo>
                  <a:pt x="144751" y="1242126"/>
                </a:lnTo>
                <a:lnTo>
                  <a:pt x="120608" y="1208688"/>
                </a:lnTo>
                <a:lnTo>
                  <a:pt x="98485" y="1174362"/>
                </a:lnTo>
                <a:lnTo>
                  <a:pt x="78442" y="1139192"/>
                </a:lnTo>
                <a:lnTo>
                  <a:pt x="60537" y="1103221"/>
                </a:lnTo>
                <a:lnTo>
                  <a:pt x="44829" y="1066492"/>
                </a:lnTo>
                <a:lnTo>
                  <a:pt x="31376" y="1029050"/>
                </a:lnTo>
                <a:lnTo>
                  <a:pt x="20237" y="990938"/>
                </a:lnTo>
                <a:lnTo>
                  <a:pt x="11471" y="952200"/>
                </a:lnTo>
                <a:lnTo>
                  <a:pt x="5137" y="912879"/>
                </a:lnTo>
                <a:lnTo>
                  <a:pt x="1294" y="873019"/>
                </a:lnTo>
                <a:lnTo>
                  <a:pt x="0" y="832664"/>
                </a:lnTo>
                <a:lnTo>
                  <a:pt x="1294" y="792310"/>
                </a:lnTo>
                <a:lnTo>
                  <a:pt x="5137" y="752452"/>
                </a:lnTo>
                <a:lnTo>
                  <a:pt x="11471" y="713135"/>
                </a:lnTo>
                <a:lnTo>
                  <a:pt x="20237" y="674402"/>
                </a:lnTo>
                <a:lnTo>
                  <a:pt x="31376" y="636296"/>
                </a:lnTo>
                <a:lnTo>
                  <a:pt x="44830" y="598862"/>
                </a:lnTo>
                <a:lnTo>
                  <a:pt x="60539" y="562142"/>
                </a:lnTo>
                <a:lnTo>
                  <a:pt x="78444" y="526180"/>
                </a:lnTo>
                <a:lnTo>
                  <a:pt x="98488" y="491021"/>
                </a:lnTo>
                <a:lnTo>
                  <a:pt x="120611" y="456706"/>
                </a:lnTo>
                <a:lnTo>
                  <a:pt x="144754" y="423280"/>
                </a:lnTo>
                <a:lnTo>
                  <a:pt x="170859" y="390787"/>
                </a:lnTo>
                <a:lnTo>
                  <a:pt x="198867" y="359270"/>
                </a:lnTo>
                <a:lnTo>
                  <a:pt x="228719" y="328772"/>
                </a:lnTo>
                <a:lnTo>
                  <a:pt x="260357" y="299337"/>
                </a:lnTo>
                <a:lnTo>
                  <a:pt x="293722" y="271009"/>
                </a:lnTo>
                <a:lnTo>
                  <a:pt x="328754" y="243832"/>
                </a:lnTo>
                <a:lnTo>
                  <a:pt x="365395" y="217848"/>
                </a:lnTo>
                <a:lnTo>
                  <a:pt x="403587" y="193101"/>
                </a:lnTo>
                <a:lnTo>
                  <a:pt x="443271" y="169635"/>
                </a:lnTo>
                <a:lnTo>
                  <a:pt x="484387" y="147494"/>
                </a:lnTo>
                <a:lnTo>
                  <a:pt x="526878" y="126721"/>
                </a:lnTo>
                <a:lnTo>
                  <a:pt x="570683" y="107359"/>
                </a:lnTo>
                <a:lnTo>
                  <a:pt x="615746" y="89452"/>
                </a:lnTo>
                <a:lnTo>
                  <a:pt x="662006" y="73044"/>
                </a:lnTo>
                <a:lnTo>
                  <a:pt x="709406" y="58178"/>
                </a:lnTo>
                <a:lnTo>
                  <a:pt x="757885" y="44898"/>
                </a:lnTo>
                <a:lnTo>
                  <a:pt x="807386" y="33248"/>
                </a:lnTo>
                <a:lnTo>
                  <a:pt x="857850" y="23270"/>
                </a:lnTo>
                <a:lnTo>
                  <a:pt x="909219" y="15009"/>
                </a:lnTo>
                <a:lnTo>
                  <a:pt x="961432" y="8508"/>
                </a:lnTo>
                <a:lnTo>
                  <a:pt x="1014432" y="3810"/>
                </a:lnTo>
                <a:lnTo>
                  <a:pt x="1068159" y="959"/>
                </a:lnTo>
                <a:lnTo>
                  <a:pt x="1122556" y="0"/>
                </a:lnTo>
                <a:lnTo>
                  <a:pt x="1131358" y="62"/>
                </a:lnTo>
                <a:lnTo>
                  <a:pt x="1140170" y="218"/>
                </a:lnTo>
                <a:lnTo>
                  <a:pt x="1148963" y="425"/>
                </a:lnTo>
                <a:lnTo>
                  <a:pt x="1157707" y="636"/>
                </a:lnTo>
                <a:lnTo>
                  <a:pt x="2849074" y="318"/>
                </a:lnTo>
                <a:lnTo>
                  <a:pt x="2855486" y="267"/>
                </a:lnTo>
                <a:lnTo>
                  <a:pt x="2861819" y="0"/>
                </a:lnTo>
                <a:lnTo>
                  <a:pt x="2868247" y="0"/>
                </a:lnTo>
                <a:lnTo>
                  <a:pt x="2874558" y="0"/>
                </a:lnTo>
                <a:lnTo>
                  <a:pt x="2880668" y="267"/>
                </a:lnTo>
                <a:lnTo>
                  <a:pt x="2886964" y="318"/>
                </a:lnTo>
                <a:lnTo>
                  <a:pt x="4907474" y="0"/>
                </a:lnTo>
                <a:lnTo>
                  <a:pt x="4962470" y="1177"/>
                </a:lnTo>
                <a:lnTo>
                  <a:pt x="5016627" y="4668"/>
                </a:lnTo>
                <a:lnTo>
                  <a:pt x="5069860" y="10406"/>
                </a:lnTo>
                <a:lnTo>
                  <a:pt x="5122079" y="18327"/>
                </a:lnTo>
                <a:lnTo>
                  <a:pt x="5173197" y="28365"/>
                </a:lnTo>
                <a:lnTo>
                  <a:pt x="5223126" y="40456"/>
                </a:lnTo>
                <a:lnTo>
                  <a:pt x="5271779" y="54534"/>
                </a:lnTo>
                <a:lnTo>
                  <a:pt x="5319068" y="70535"/>
                </a:lnTo>
                <a:lnTo>
                  <a:pt x="5364905" y="88393"/>
                </a:lnTo>
                <a:lnTo>
                  <a:pt x="5409203" y="108044"/>
                </a:lnTo>
                <a:lnTo>
                  <a:pt x="5451874" y="129422"/>
                </a:lnTo>
                <a:lnTo>
                  <a:pt x="5492829" y="152463"/>
                </a:lnTo>
                <a:lnTo>
                  <a:pt x="5531982" y="177101"/>
                </a:lnTo>
                <a:lnTo>
                  <a:pt x="5569245" y="203271"/>
                </a:lnTo>
                <a:lnTo>
                  <a:pt x="5604529" y="230909"/>
                </a:lnTo>
                <a:lnTo>
                  <a:pt x="5637748" y="259950"/>
                </a:lnTo>
                <a:lnTo>
                  <a:pt x="5668813" y="290327"/>
                </a:lnTo>
                <a:lnTo>
                  <a:pt x="5697638" y="321977"/>
                </a:lnTo>
                <a:lnTo>
                  <a:pt x="5724133" y="354834"/>
                </a:lnTo>
                <a:lnTo>
                  <a:pt x="5748212" y="388834"/>
                </a:lnTo>
                <a:lnTo>
                  <a:pt x="5769786" y="423911"/>
                </a:lnTo>
                <a:lnTo>
                  <a:pt x="5788768" y="460000"/>
                </a:lnTo>
                <a:lnTo>
                  <a:pt x="5805071" y="497037"/>
                </a:lnTo>
                <a:lnTo>
                  <a:pt x="5818606" y="534955"/>
                </a:lnTo>
                <a:lnTo>
                  <a:pt x="5829286" y="573691"/>
                </a:lnTo>
                <a:lnTo>
                  <a:pt x="5837023" y="613179"/>
                </a:lnTo>
                <a:lnTo>
                  <a:pt x="5841730" y="653355"/>
                </a:lnTo>
                <a:lnTo>
                  <a:pt x="5843318" y="694152"/>
                </a:lnTo>
                <a:lnTo>
                  <a:pt x="5841730" y="734951"/>
                </a:lnTo>
                <a:lnTo>
                  <a:pt x="5837023" y="775130"/>
                </a:lnTo>
                <a:lnTo>
                  <a:pt x="5829286" y="814623"/>
                </a:lnTo>
                <a:lnTo>
                  <a:pt x="5818606" y="853366"/>
                </a:lnTo>
                <a:lnTo>
                  <a:pt x="5805070" y="891294"/>
                </a:lnTo>
                <a:lnTo>
                  <a:pt x="5788768" y="928341"/>
                </a:lnTo>
                <a:lnTo>
                  <a:pt x="5769785" y="964443"/>
                </a:lnTo>
                <a:lnTo>
                  <a:pt x="5748211" y="999533"/>
                </a:lnTo>
                <a:lnTo>
                  <a:pt x="5724132" y="1033547"/>
                </a:lnTo>
                <a:lnTo>
                  <a:pt x="5697637" y="1066420"/>
                </a:lnTo>
                <a:lnTo>
                  <a:pt x="5668813" y="1098085"/>
                </a:lnTo>
                <a:lnTo>
                  <a:pt x="5637748" y="1128480"/>
                </a:lnTo>
                <a:lnTo>
                  <a:pt x="5604529" y="1157537"/>
                </a:lnTo>
                <a:lnTo>
                  <a:pt x="5569244" y="1185192"/>
                </a:lnTo>
                <a:lnTo>
                  <a:pt x="5531982" y="1211379"/>
                </a:lnTo>
                <a:lnTo>
                  <a:pt x="5492829" y="1236034"/>
                </a:lnTo>
                <a:lnTo>
                  <a:pt x="5451873" y="1259091"/>
                </a:lnTo>
                <a:lnTo>
                  <a:pt x="5409203" y="1280485"/>
                </a:lnTo>
                <a:lnTo>
                  <a:pt x="5364905" y="1300151"/>
                </a:lnTo>
                <a:lnTo>
                  <a:pt x="5319068" y="1318024"/>
                </a:lnTo>
                <a:lnTo>
                  <a:pt x="5271779" y="1334038"/>
                </a:lnTo>
                <a:lnTo>
                  <a:pt x="5223126" y="1348129"/>
                </a:lnTo>
                <a:lnTo>
                  <a:pt x="5173197" y="1360230"/>
                </a:lnTo>
                <a:lnTo>
                  <a:pt x="5122079" y="1370277"/>
                </a:lnTo>
                <a:lnTo>
                  <a:pt x="5069860" y="1378206"/>
                </a:lnTo>
                <a:lnTo>
                  <a:pt x="5016627" y="1383949"/>
                </a:lnTo>
                <a:lnTo>
                  <a:pt x="4962470" y="1387443"/>
                </a:lnTo>
                <a:lnTo>
                  <a:pt x="4907474" y="1388622"/>
                </a:lnTo>
                <a:lnTo>
                  <a:pt x="4855718" y="1387565"/>
                </a:lnTo>
                <a:lnTo>
                  <a:pt x="4804692" y="1384435"/>
                </a:lnTo>
                <a:lnTo>
                  <a:pt x="4754472" y="1379294"/>
                </a:lnTo>
                <a:lnTo>
                  <a:pt x="4705132" y="1372203"/>
                </a:lnTo>
                <a:lnTo>
                  <a:pt x="4656747" y="1363225"/>
                </a:lnTo>
                <a:lnTo>
                  <a:pt x="4609392" y="1352419"/>
                </a:lnTo>
                <a:lnTo>
                  <a:pt x="4563142" y="1339849"/>
                </a:lnTo>
                <a:lnTo>
                  <a:pt x="4518071" y="1325576"/>
                </a:lnTo>
                <a:lnTo>
                  <a:pt x="4512919" y="1365776"/>
                </a:lnTo>
                <a:lnTo>
                  <a:pt x="4506042" y="1405590"/>
                </a:lnTo>
                <a:lnTo>
                  <a:pt x="4497468" y="1444995"/>
                </a:lnTo>
                <a:lnTo>
                  <a:pt x="4487224" y="1483972"/>
                </a:lnTo>
                <a:lnTo>
                  <a:pt x="4475340" y="1522499"/>
                </a:lnTo>
                <a:lnTo>
                  <a:pt x="4461844" y="1560554"/>
                </a:lnTo>
                <a:lnTo>
                  <a:pt x="4446763" y="1598118"/>
                </a:lnTo>
                <a:lnTo>
                  <a:pt x="4430126" y="1635168"/>
                </a:lnTo>
                <a:lnTo>
                  <a:pt x="4411962" y="1671685"/>
                </a:lnTo>
                <a:lnTo>
                  <a:pt x="4392297" y="1707647"/>
                </a:lnTo>
                <a:lnTo>
                  <a:pt x="4371161" y="1743033"/>
                </a:lnTo>
                <a:lnTo>
                  <a:pt x="4348582" y="1777822"/>
                </a:lnTo>
                <a:lnTo>
                  <a:pt x="4324588" y="1811993"/>
                </a:lnTo>
                <a:lnTo>
                  <a:pt x="4299207" y="1845525"/>
                </a:lnTo>
                <a:lnTo>
                  <a:pt x="4272468" y="1878397"/>
                </a:lnTo>
                <a:lnTo>
                  <a:pt x="4244398" y="1910588"/>
                </a:lnTo>
                <a:lnTo>
                  <a:pt x="4215026" y="1942078"/>
                </a:lnTo>
                <a:lnTo>
                  <a:pt x="4184379" y="1972845"/>
                </a:lnTo>
                <a:lnTo>
                  <a:pt x="4152487" y="2002867"/>
                </a:lnTo>
                <a:lnTo>
                  <a:pt x="4119378" y="2032125"/>
                </a:lnTo>
                <a:lnTo>
                  <a:pt x="4085079" y="2060597"/>
                </a:lnTo>
                <a:lnTo>
                  <a:pt x="4049619" y="2088263"/>
                </a:lnTo>
                <a:lnTo>
                  <a:pt x="4013026" y="2115100"/>
                </a:lnTo>
                <a:lnTo>
                  <a:pt x="3975328" y="2141089"/>
                </a:lnTo>
                <a:lnTo>
                  <a:pt x="3936554" y="2166208"/>
                </a:lnTo>
                <a:lnTo>
                  <a:pt x="3896731" y="2190436"/>
                </a:lnTo>
                <a:lnTo>
                  <a:pt x="3855888" y="2213752"/>
                </a:lnTo>
                <a:lnTo>
                  <a:pt x="3814054" y="2236136"/>
                </a:lnTo>
                <a:lnTo>
                  <a:pt x="3771255" y="2257565"/>
                </a:lnTo>
                <a:lnTo>
                  <a:pt x="3727521" y="2278020"/>
                </a:lnTo>
                <a:lnTo>
                  <a:pt x="3682880" y="2297480"/>
                </a:lnTo>
                <a:lnTo>
                  <a:pt x="3637360" y="2315922"/>
                </a:lnTo>
                <a:lnTo>
                  <a:pt x="3590989" y="2333327"/>
                </a:lnTo>
                <a:lnTo>
                  <a:pt x="3543795" y="2349673"/>
                </a:lnTo>
                <a:lnTo>
                  <a:pt x="3495807" y="2364940"/>
                </a:lnTo>
                <a:lnTo>
                  <a:pt x="3447052" y="2379105"/>
                </a:lnTo>
                <a:lnTo>
                  <a:pt x="3397559" y="2392149"/>
                </a:lnTo>
                <a:lnTo>
                  <a:pt x="3347357" y="2404051"/>
                </a:lnTo>
                <a:lnTo>
                  <a:pt x="3296473" y="2414789"/>
                </a:lnTo>
                <a:lnTo>
                  <a:pt x="3244936" y="2424342"/>
                </a:lnTo>
                <a:lnTo>
                  <a:pt x="3192773" y="2432689"/>
                </a:lnTo>
                <a:lnTo>
                  <a:pt x="3140013" y="2439810"/>
                </a:lnTo>
                <a:lnTo>
                  <a:pt x="3086685" y="2445683"/>
                </a:lnTo>
                <a:lnTo>
                  <a:pt x="3032816" y="2450288"/>
                </a:lnTo>
                <a:lnTo>
                  <a:pt x="2978434" y="2453603"/>
                </a:lnTo>
                <a:lnTo>
                  <a:pt x="2923569" y="2455607"/>
                </a:lnTo>
                <a:lnTo>
                  <a:pt x="2868247" y="2456280"/>
                </a:lnTo>
                <a:close/>
              </a:path>
            </a:pathLst>
          </a:custGeom>
          <a:ln w="20941">
            <a:solidFill>
              <a:srgbClr val="9E52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08121" y="7292026"/>
            <a:ext cx="5719445" cy="1107440"/>
          </a:xfrm>
          <a:custGeom>
            <a:avLst/>
            <a:gdLst/>
            <a:ahLst/>
            <a:cxnLst/>
            <a:rect l="l" t="t" r="r" b="b"/>
            <a:pathLst>
              <a:path w="5719445" h="1107440">
                <a:moveTo>
                  <a:pt x="4873134" y="0"/>
                </a:moveTo>
                <a:lnTo>
                  <a:pt x="846182" y="0"/>
                </a:lnTo>
                <a:lnTo>
                  <a:pt x="776731" y="33"/>
                </a:lnTo>
                <a:lnTo>
                  <a:pt x="712775" y="267"/>
                </a:lnTo>
                <a:lnTo>
                  <a:pt x="654024" y="901"/>
                </a:lnTo>
                <a:lnTo>
                  <a:pt x="600189" y="2136"/>
                </a:lnTo>
                <a:lnTo>
                  <a:pt x="550980" y="4172"/>
                </a:lnTo>
                <a:lnTo>
                  <a:pt x="506110" y="7210"/>
                </a:lnTo>
                <a:lnTo>
                  <a:pt x="465288" y="11450"/>
                </a:lnTo>
                <a:lnTo>
                  <a:pt x="394632" y="24335"/>
                </a:lnTo>
                <a:lnTo>
                  <a:pt x="319105" y="52093"/>
                </a:lnTo>
                <a:lnTo>
                  <a:pt x="276143" y="74518"/>
                </a:lnTo>
                <a:lnTo>
                  <a:pt x="235530" y="100463"/>
                </a:lnTo>
                <a:lnTo>
                  <a:pt x="197460" y="129731"/>
                </a:lnTo>
                <a:lnTo>
                  <a:pt x="162129" y="162128"/>
                </a:lnTo>
                <a:lnTo>
                  <a:pt x="129732" y="197460"/>
                </a:lnTo>
                <a:lnTo>
                  <a:pt x="100463" y="235530"/>
                </a:lnTo>
                <a:lnTo>
                  <a:pt x="74519" y="276143"/>
                </a:lnTo>
                <a:lnTo>
                  <a:pt x="52094" y="319105"/>
                </a:lnTo>
                <a:lnTo>
                  <a:pt x="33383" y="364220"/>
                </a:lnTo>
                <a:lnTo>
                  <a:pt x="18849" y="410320"/>
                </a:lnTo>
                <a:lnTo>
                  <a:pt x="8409" y="457421"/>
                </a:lnTo>
                <a:lnTo>
                  <a:pt x="2110" y="505253"/>
                </a:lnTo>
                <a:lnTo>
                  <a:pt x="0" y="553543"/>
                </a:lnTo>
                <a:lnTo>
                  <a:pt x="2110" y="601833"/>
                </a:lnTo>
                <a:lnTo>
                  <a:pt x="8409" y="649665"/>
                </a:lnTo>
                <a:lnTo>
                  <a:pt x="18849" y="696766"/>
                </a:lnTo>
                <a:lnTo>
                  <a:pt x="33383" y="742866"/>
                </a:lnTo>
                <a:lnTo>
                  <a:pt x="52094" y="787981"/>
                </a:lnTo>
                <a:lnTo>
                  <a:pt x="74519" y="830943"/>
                </a:lnTo>
                <a:lnTo>
                  <a:pt x="100463" y="871556"/>
                </a:lnTo>
                <a:lnTo>
                  <a:pt x="129732" y="909626"/>
                </a:lnTo>
                <a:lnTo>
                  <a:pt x="162129" y="944957"/>
                </a:lnTo>
                <a:lnTo>
                  <a:pt x="197460" y="977354"/>
                </a:lnTo>
                <a:lnTo>
                  <a:pt x="235530" y="1006622"/>
                </a:lnTo>
                <a:lnTo>
                  <a:pt x="276143" y="1032567"/>
                </a:lnTo>
                <a:lnTo>
                  <a:pt x="319105" y="1054992"/>
                </a:lnTo>
                <a:lnTo>
                  <a:pt x="364220" y="1073703"/>
                </a:lnTo>
                <a:lnTo>
                  <a:pt x="428225" y="1089994"/>
                </a:lnTo>
                <a:lnTo>
                  <a:pt x="506110" y="1099875"/>
                </a:lnTo>
                <a:lnTo>
                  <a:pt x="550980" y="1102913"/>
                </a:lnTo>
                <a:lnTo>
                  <a:pt x="600189" y="1104950"/>
                </a:lnTo>
                <a:lnTo>
                  <a:pt x="654024" y="1106185"/>
                </a:lnTo>
                <a:lnTo>
                  <a:pt x="846182" y="1107086"/>
                </a:lnTo>
                <a:lnTo>
                  <a:pt x="4873134" y="1107086"/>
                </a:lnTo>
                <a:lnTo>
                  <a:pt x="5065295" y="1106185"/>
                </a:lnTo>
                <a:lnTo>
                  <a:pt x="5119130" y="1104950"/>
                </a:lnTo>
                <a:lnTo>
                  <a:pt x="5168338" y="1102913"/>
                </a:lnTo>
                <a:lnTo>
                  <a:pt x="5213209" y="1099875"/>
                </a:lnTo>
                <a:lnTo>
                  <a:pt x="5254030" y="1095636"/>
                </a:lnTo>
                <a:lnTo>
                  <a:pt x="5324686" y="1082750"/>
                </a:lnTo>
                <a:lnTo>
                  <a:pt x="5400213" y="1054992"/>
                </a:lnTo>
                <a:lnTo>
                  <a:pt x="5443174" y="1032567"/>
                </a:lnTo>
                <a:lnTo>
                  <a:pt x="5483787" y="1006622"/>
                </a:lnTo>
                <a:lnTo>
                  <a:pt x="5521857" y="977354"/>
                </a:lnTo>
                <a:lnTo>
                  <a:pt x="5557188" y="944957"/>
                </a:lnTo>
                <a:lnTo>
                  <a:pt x="5589585" y="909626"/>
                </a:lnTo>
                <a:lnTo>
                  <a:pt x="5618853" y="871556"/>
                </a:lnTo>
                <a:lnTo>
                  <a:pt x="5644798" y="830943"/>
                </a:lnTo>
                <a:lnTo>
                  <a:pt x="5667224" y="787981"/>
                </a:lnTo>
                <a:lnTo>
                  <a:pt x="5685936" y="742866"/>
                </a:lnTo>
                <a:lnTo>
                  <a:pt x="5700468" y="696766"/>
                </a:lnTo>
                <a:lnTo>
                  <a:pt x="5710908" y="649665"/>
                </a:lnTo>
                <a:lnTo>
                  <a:pt x="5717207" y="601833"/>
                </a:lnTo>
                <a:lnTo>
                  <a:pt x="5719318" y="553543"/>
                </a:lnTo>
                <a:lnTo>
                  <a:pt x="5717207" y="505253"/>
                </a:lnTo>
                <a:lnTo>
                  <a:pt x="5710908" y="457421"/>
                </a:lnTo>
                <a:lnTo>
                  <a:pt x="5700468" y="410320"/>
                </a:lnTo>
                <a:lnTo>
                  <a:pt x="5685936" y="364220"/>
                </a:lnTo>
                <a:lnTo>
                  <a:pt x="5667224" y="319105"/>
                </a:lnTo>
                <a:lnTo>
                  <a:pt x="5644798" y="276143"/>
                </a:lnTo>
                <a:lnTo>
                  <a:pt x="5618853" y="235530"/>
                </a:lnTo>
                <a:lnTo>
                  <a:pt x="5589585" y="197460"/>
                </a:lnTo>
                <a:lnTo>
                  <a:pt x="5557188" y="162128"/>
                </a:lnTo>
                <a:lnTo>
                  <a:pt x="5521857" y="129731"/>
                </a:lnTo>
                <a:lnTo>
                  <a:pt x="5483787" y="100463"/>
                </a:lnTo>
                <a:lnTo>
                  <a:pt x="5443174" y="74518"/>
                </a:lnTo>
                <a:lnTo>
                  <a:pt x="5400213" y="52093"/>
                </a:lnTo>
                <a:lnTo>
                  <a:pt x="5355098" y="33382"/>
                </a:lnTo>
                <a:lnTo>
                  <a:pt x="5291093" y="17091"/>
                </a:lnTo>
                <a:lnTo>
                  <a:pt x="5213209" y="7210"/>
                </a:lnTo>
                <a:lnTo>
                  <a:pt x="5168338" y="4172"/>
                </a:lnTo>
                <a:lnTo>
                  <a:pt x="5119130" y="2136"/>
                </a:lnTo>
                <a:lnTo>
                  <a:pt x="5065295" y="901"/>
                </a:lnTo>
                <a:lnTo>
                  <a:pt x="48731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471944" y="6225814"/>
            <a:ext cx="7309660" cy="3916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69838" y="6602766"/>
            <a:ext cx="6514465" cy="3121660"/>
          </a:xfrm>
          <a:custGeom>
            <a:avLst/>
            <a:gdLst/>
            <a:ahLst/>
            <a:cxnLst/>
            <a:rect l="l" t="t" r="r" b="b"/>
            <a:pathLst>
              <a:path w="6514465" h="3121659">
                <a:moveTo>
                  <a:pt x="6255736" y="0"/>
                </a:moveTo>
                <a:lnTo>
                  <a:pt x="258149" y="0"/>
                </a:lnTo>
                <a:lnTo>
                  <a:pt x="206778" y="197"/>
                </a:lnTo>
                <a:lnTo>
                  <a:pt x="165352" y="1581"/>
                </a:lnTo>
                <a:lnTo>
                  <a:pt x="106645" y="12650"/>
                </a:lnTo>
                <a:lnTo>
                  <a:pt x="49231" y="49227"/>
                </a:lnTo>
                <a:lnTo>
                  <a:pt x="12659" y="106640"/>
                </a:lnTo>
                <a:lnTo>
                  <a:pt x="1582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862914"/>
                </a:lnTo>
                <a:lnTo>
                  <a:pt x="197" y="2914284"/>
                </a:lnTo>
                <a:lnTo>
                  <a:pt x="1582" y="2955711"/>
                </a:lnTo>
                <a:lnTo>
                  <a:pt x="12659" y="3014420"/>
                </a:lnTo>
                <a:lnTo>
                  <a:pt x="49231" y="3071833"/>
                </a:lnTo>
                <a:lnTo>
                  <a:pt x="106645" y="3108410"/>
                </a:lnTo>
                <a:lnTo>
                  <a:pt x="165352" y="3119478"/>
                </a:lnTo>
                <a:lnTo>
                  <a:pt x="206778" y="3120862"/>
                </a:lnTo>
                <a:lnTo>
                  <a:pt x="258149" y="3121059"/>
                </a:lnTo>
                <a:lnTo>
                  <a:pt x="6255736" y="3121059"/>
                </a:lnTo>
                <a:lnTo>
                  <a:pt x="6307102" y="3120862"/>
                </a:lnTo>
                <a:lnTo>
                  <a:pt x="6348529" y="3119478"/>
                </a:lnTo>
                <a:lnTo>
                  <a:pt x="6407239" y="3108410"/>
                </a:lnTo>
                <a:lnTo>
                  <a:pt x="6464650" y="3071833"/>
                </a:lnTo>
                <a:lnTo>
                  <a:pt x="6501226" y="3014420"/>
                </a:lnTo>
                <a:lnTo>
                  <a:pt x="6512293" y="2955711"/>
                </a:lnTo>
                <a:lnTo>
                  <a:pt x="6513677" y="2914284"/>
                </a:lnTo>
                <a:lnTo>
                  <a:pt x="6513874" y="2862914"/>
                </a:lnTo>
                <a:lnTo>
                  <a:pt x="6513874" y="258146"/>
                </a:lnTo>
                <a:lnTo>
                  <a:pt x="6513677" y="206776"/>
                </a:lnTo>
                <a:lnTo>
                  <a:pt x="6512293" y="165348"/>
                </a:lnTo>
                <a:lnTo>
                  <a:pt x="6501226" y="106640"/>
                </a:lnTo>
                <a:lnTo>
                  <a:pt x="6464650" y="49227"/>
                </a:lnTo>
                <a:lnTo>
                  <a:pt x="6407239" y="12650"/>
                </a:lnTo>
                <a:lnTo>
                  <a:pt x="6348529" y="1581"/>
                </a:lnTo>
                <a:lnTo>
                  <a:pt x="6307102" y="197"/>
                </a:lnTo>
                <a:lnTo>
                  <a:pt x="62557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69838" y="6602766"/>
            <a:ext cx="6514465" cy="3121660"/>
          </a:xfrm>
          <a:custGeom>
            <a:avLst/>
            <a:gdLst/>
            <a:ahLst/>
            <a:cxnLst/>
            <a:rect l="l" t="t" r="r" b="b"/>
            <a:pathLst>
              <a:path w="6514465" h="3121659">
                <a:moveTo>
                  <a:pt x="258145" y="0"/>
                </a:moveTo>
                <a:lnTo>
                  <a:pt x="6255726" y="0"/>
                </a:lnTo>
                <a:lnTo>
                  <a:pt x="6307096" y="197"/>
                </a:lnTo>
                <a:lnTo>
                  <a:pt x="6348523" y="1581"/>
                </a:lnTo>
                <a:lnTo>
                  <a:pt x="6407232" y="12650"/>
                </a:lnTo>
                <a:lnTo>
                  <a:pt x="6464645" y="49226"/>
                </a:lnTo>
                <a:lnTo>
                  <a:pt x="6501221" y="106640"/>
                </a:lnTo>
                <a:lnTo>
                  <a:pt x="6512291" y="165348"/>
                </a:lnTo>
                <a:lnTo>
                  <a:pt x="6513675" y="206775"/>
                </a:lnTo>
                <a:lnTo>
                  <a:pt x="6513872" y="258145"/>
                </a:lnTo>
                <a:lnTo>
                  <a:pt x="6513872" y="2862914"/>
                </a:lnTo>
                <a:lnTo>
                  <a:pt x="6513675" y="2914284"/>
                </a:lnTo>
                <a:lnTo>
                  <a:pt x="6512291" y="2955711"/>
                </a:lnTo>
                <a:lnTo>
                  <a:pt x="6501221" y="3014420"/>
                </a:lnTo>
                <a:lnTo>
                  <a:pt x="6464645" y="3071833"/>
                </a:lnTo>
                <a:lnTo>
                  <a:pt x="6407232" y="3108410"/>
                </a:lnTo>
                <a:lnTo>
                  <a:pt x="6348523" y="3119478"/>
                </a:lnTo>
                <a:lnTo>
                  <a:pt x="6307096" y="3120862"/>
                </a:lnTo>
                <a:lnTo>
                  <a:pt x="6255726" y="3121059"/>
                </a:lnTo>
                <a:lnTo>
                  <a:pt x="258145" y="3121059"/>
                </a:lnTo>
                <a:lnTo>
                  <a:pt x="206775" y="3120862"/>
                </a:lnTo>
                <a:lnTo>
                  <a:pt x="165348" y="3119478"/>
                </a:lnTo>
                <a:lnTo>
                  <a:pt x="106640" y="3108410"/>
                </a:lnTo>
                <a:lnTo>
                  <a:pt x="49226" y="3071833"/>
                </a:lnTo>
                <a:lnTo>
                  <a:pt x="12650" y="3014420"/>
                </a:lnTo>
                <a:lnTo>
                  <a:pt x="1581" y="2955711"/>
                </a:lnTo>
                <a:lnTo>
                  <a:pt x="197" y="2914284"/>
                </a:lnTo>
                <a:lnTo>
                  <a:pt x="0" y="286291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83584" y="1790521"/>
            <a:ext cx="13759235" cy="35925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81478" y="2167473"/>
            <a:ext cx="12963525" cy="2797175"/>
          </a:xfrm>
          <a:custGeom>
            <a:avLst/>
            <a:gdLst/>
            <a:ahLst/>
            <a:cxnLst/>
            <a:rect l="l" t="t" r="r" b="b"/>
            <a:pathLst>
              <a:path w="12963525" h="279717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538644"/>
                </a:lnTo>
                <a:lnTo>
                  <a:pt x="197" y="2590014"/>
                </a:lnTo>
                <a:lnTo>
                  <a:pt x="1581" y="2631441"/>
                </a:lnTo>
                <a:lnTo>
                  <a:pt x="12649" y="2690149"/>
                </a:lnTo>
                <a:lnTo>
                  <a:pt x="49226" y="2747562"/>
                </a:lnTo>
                <a:lnTo>
                  <a:pt x="106640" y="2784139"/>
                </a:lnTo>
                <a:lnTo>
                  <a:pt x="165348" y="2795208"/>
                </a:lnTo>
                <a:lnTo>
                  <a:pt x="206776" y="2796592"/>
                </a:lnTo>
                <a:lnTo>
                  <a:pt x="258146" y="2796790"/>
                </a:lnTo>
                <a:lnTo>
                  <a:pt x="12705299" y="2796790"/>
                </a:lnTo>
                <a:lnTo>
                  <a:pt x="12756671" y="2796592"/>
                </a:lnTo>
                <a:lnTo>
                  <a:pt x="12798099" y="2795208"/>
                </a:lnTo>
                <a:lnTo>
                  <a:pt x="12856802" y="2784139"/>
                </a:lnTo>
                <a:lnTo>
                  <a:pt x="12914218" y="2747562"/>
                </a:lnTo>
                <a:lnTo>
                  <a:pt x="12950799" y="2690149"/>
                </a:lnTo>
                <a:lnTo>
                  <a:pt x="12961867" y="2631441"/>
                </a:lnTo>
                <a:lnTo>
                  <a:pt x="12963250" y="2590014"/>
                </a:lnTo>
                <a:lnTo>
                  <a:pt x="12963448" y="2538644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81478" y="2167473"/>
            <a:ext cx="12963525" cy="2797175"/>
          </a:xfrm>
          <a:custGeom>
            <a:avLst/>
            <a:gdLst/>
            <a:ahLst/>
            <a:cxnLst/>
            <a:rect l="l" t="t" r="r" b="b"/>
            <a:pathLst>
              <a:path w="12963525" h="27971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538644"/>
                </a:lnTo>
                <a:lnTo>
                  <a:pt x="12963250" y="2590014"/>
                </a:lnTo>
                <a:lnTo>
                  <a:pt x="12961867" y="2631441"/>
                </a:lnTo>
                <a:lnTo>
                  <a:pt x="12950799" y="2690149"/>
                </a:lnTo>
                <a:lnTo>
                  <a:pt x="12914218" y="2747562"/>
                </a:lnTo>
                <a:lnTo>
                  <a:pt x="12856802" y="2784139"/>
                </a:lnTo>
                <a:lnTo>
                  <a:pt x="12798099" y="2795208"/>
                </a:lnTo>
                <a:lnTo>
                  <a:pt x="12756671" y="2796592"/>
                </a:lnTo>
                <a:lnTo>
                  <a:pt x="12705299" y="2796790"/>
                </a:lnTo>
                <a:lnTo>
                  <a:pt x="258145" y="2796790"/>
                </a:lnTo>
                <a:lnTo>
                  <a:pt x="206775" y="2796592"/>
                </a:lnTo>
                <a:lnTo>
                  <a:pt x="165348" y="2795208"/>
                </a:lnTo>
                <a:lnTo>
                  <a:pt x="106640" y="2784139"/>
                </a:lnTo>
                <a:lnTo>
                  <a:pt x="49226" y="2747562"/>
                </a:lnTo>
                <a:lnTo>
                  <a:pt x="12650" y="2690149"/>
                </a:lnTo>
                <a:lnTo>
                  <a:pt x="1581" y="2631441"/>
                </a:lnTo>
                <a:lnTo>
                  <a:pt x="197" y="2590014"/>
                </a:lnTo>
                <a:lnTo>
                  <a:pt x="0" y="253864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363026" y="3007157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63026" y="3710801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11778" y="2745889"/>
            <a:ext cx="10706100" cy="143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9900"/>
              </a:lnSpc>
              <a:spcBef>
                <a:spcPts val="100"/>
              </a:spcBef>
            </a:pPr>
            <a:r>
              <a:rPr sz="3300" spc="50" dirty="0">
                <a:solidFill>
                  <a:srgbClr val="ED4643"/>
                </a:solidFill>
                <a:latin typeface="Microsoft JhengHei UI"/>
                <a:cs typeface="Microsoft JhengHei UI"/>
              </a:rPr>
              <a:t>交通⽹络</a:t>
            </a:r>
            <a:r>
              <a:rPr sz="3300" spc="50" dirty="0">
                <a:latin typeface="Microsoft JhengHei UI"/>
                <a:cs typeface="Microsoft JhengHei UI"/>
              </a:rPr>
              <a:t>：⾼速公路⽹络、铁路运输⽹络、航运⽹络等。 </a:t>
            </a:r>
            <a:r>
              <a:rPr sz="3300" spc="50" dirty="0">
                <a:solidFill>
                  <a:srgbClr val="ED4643"/>
                </a:solidFill>
                <a:latin typeface="Microsoft JhengHei UI"/>
                <a:cs typeface="Microsoft JhengHei UI"/>
              </a:rPr>
              <a:t>通信⽹络</a:t>
            </a:r>
            <a:r>
              <a:rPr sz="3300" spc="50" dirty="0">
                <a:latin typeface="Microsoft JhengHei UI"/>
                <a:cs typeface="Microsoft JhengHei UI"/>
              </a:rPr>
              <a:t>：电信⽹络、邮政⽹络等。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430911" y="7180488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745038" y="7942769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745038" y="8705050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879672" y="6860583"/>
            <a:ext cx="5039360" cy="2312670"/>
          </a:xfrm>
          <a:prstGeom prst="rect">
            <a:avLst/>
          </a:prstGeom>
        </p:spPr>
        <p:txBody>
          <a:bodyPr vert="horz" wrap="square" lIns="0" tIns="271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sz="3300" spc="50" dirty="0">
                <a:solidFill>
                  <a:srgbClr val="ED4643"/>
                </a:solidFill>
                <a:latin typeface="Microsoft JhengHei UI"/>
                <a:cs typeface="Microsoft JhengHei UI"/>
              </a:rPr>
              <a:t>⽹络特点：</a:t>
            </a:r>
            <a:endParaRPr sz="3300">
              <a:latin typeface="Microsoft JhengHei UI"/>
              <a:cs typeface="Microsoft JhengHei UI"/>
            </a:endParaRPr>
          </a:p>
          <a:p>
            <a:pPr marL="326390">
              <a:lnSpc>
                <a:spcPct val="100000"/>
              </a:lnSpc>
              <a:spcBef>
                <a:spcPts val="2045"/>
              </a:spcBef>
            </a:pPr>
            <a:r>
              <a:rPr sz="3300" spc="55" dirty="0">
                <a:latin typeface="Microsoft JhengHei UI"/>
                <a:cs typeface="Microsoft JhengHei UI"/>
              </a:rPr>
              <a:t>共同特点：连线和结点；</a:t>
            </a:r>
            <a:endParaRPr sz="3300">
              <a:latin typeface="Microsoft JhengHei UI"/>
              <a:cs typeface="Microsoft JhengHei UI"/>
            </a:endParaRPr>
          </a:p>
          <a:p>
            <a:pPr marL="326390">
              <a:lnSpc>
                <a:spcPct val="100000"/>
              </a:lnSpc>
              <a:spcBef>
                <a:spcPts val="2039"/>
              </a:spcBef>
            </a:pPr>
            <a:r>
              <a:rPr sz="3300" spc="55" dirty="0">
                <a:latin typeface="Microsoft JhengHei UI"/>
                <a:cs typeface="Microsoft JhengHei UI"/>
              </a:rPr>
              <a:t>⽹络作⽤：连通和共享。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77153" y="7288203"/>
            <a:ext cx="204378" cy="426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40171" y="7352047"/>
            <a:ext cx="678341" cy="801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46400" y="8196033"/>
            <a:ext cx="665592" cy="3397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66480" y="8299308"/>
            <a:ext cx="830993" cy="11963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21984" y="7625083"/>
            <a:ext cx="821244" cy="5738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67882" y="7761957"/>
            <a:ext cx="416341" cy="436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733629" y="6538471"/>
            <a:ext cx="1263843" cy="5105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219483" y="7530944"/>
            <a:ext cx="1263904" cy="4360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600022" y="7740606"/>
            <a:ext cx="140006" cy="645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752688" y="7740606"/>
            <a:ext cx="139911" cy="645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906840" y="7740606"/>
            <a:ext cx="139911" cy="645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061390" y="7740606"/>
            <a:ext cx="139911" cy="645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215554" y="7740606"/>
            <a:ext cx="139901" cy="645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600022" y="7663331"/>
            <a:ext cx="140006" cy="6460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752688" y="7663331"/>
            <a:ext cx="139911" cy="6460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906840" y="7663331"/>
            <a:ext cx="139911" cy="6460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061390" y="7663331"/>
            <a:ext cx="139911" cy="6460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215554" y="7663331"/>
            <a:ext cx="139901" cy="6460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242932" y="7979257"/>
            <a:ext cx="1140720" cy="6747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计算机⽹络概述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169077" y="2690343"/>
            <a:ext cx="3754754" cy="74409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什么是⽹络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主机的⽹络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局域⽹络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⽹络的⽹络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615440" lvl="3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3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3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5717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4921885"/>
          </a:xfrm>
          <a:custGeom>
            <a:avLst/>
            <a:gdLst/>
            <a:ahLst/>
            <a:cxnLst/>
            <a:rect l="l" t="t" r="r" b="b"/>
            <a:pathLst>
              <a:path w="12963525" h="492188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663170"/>
                </a:lnTo>
                <a:lnTo>
                  <a:pt x="197" y="4714539"/>
                </a:lnTo>
                <a:lnTo>
                  <a:pt x="1581" y="4755967"/>
                </a:lnTo>
                <a:lnTo>
                  <a:pt x="12649" y="4814675"/>
                </a:lnTo>
                <a:lnTo>
                  <a:pt x="49226" y="4872089"/>
                </a:lnTo>
                <a:lnTo>
                  <a:pt x="106640" y="4908666"/>
                </a:lnTo>
                <a:lnTo>
                  <a:pt x="165348" y="4919734"/>
                </a:lnTo>
                <a:lnTo>
                  <a:pt x="206776" y="4921118"/>
                </a:lnTo>
                <a:lnTo>
                  <a:pt x="258146" y="4921316"/>
                </a:lnTo>
                <a:lnTo>
                  <a:pt x="12705299" y="4921316"/>
                </a:lnTo>
                <a:lnTo>
                  <a:pt x="12756671" y="4921118"/>
                </a:lnTo>
                <a:lnTo>
                  <a:pt x="12798099" y="4919734"/>
                </a:lnTo>
                <a:lnTo>
                  <a:pt x="12856802" y="4908666"/>
                </a:lnTo>
                <a:lnTo>
                  <a:pt x="12914218" y="4872089"/>
                </a:lnTo>
                <a:lnTo>
                  <a:pt x="12950799" y="4814675"/>
                </a:lnTo>
                <a:lnTo>
                  <a:pt x="12961867" y="4755967"/>
                </a:lnTo>
                <a:lnTo>
                  <a:pt x="12963250" y="4714539"/>
                </a:lnTo>
                <a:lnTo>
                  <a:pt x="12963448" y="466317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4921885"/>
          </a:xfrm>
          <a:custGeom>
            <a:avLst/>
            <a:gdLst/>
            <a:ahLst/>
            <a:cxnLst/>
            <a:rect l="l" t="t" r="r" b="b"/>
            <a:pathLst>
              <a:path w="12963525" h="492188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663170"/>
                </a:lnTo>
                <a:lnTo>
                  <a:pt x="12963250" y="4714539"/>
                </a:lnTo>
                <a:lnTo>
                  <a:pt x="12961867" y="4755967"/>
                </a:lnTo>
                <a:lnTo>
                  <a:pt x="12950799" y="4814675"/>
                </a:lnTo>
                <a:lnTo>
                  <a:pt x="12914218" y="4872089"/>
                </a:lnTo>
                <a:lnTo>
                  <a:pt x="12856802" y="4908666"/>
                </a:lnTo>
                <a:lnTo>
                  <a:pt x="12798099" y="4919734"/>
                </a:lnTo>
                <a:lnTo>
                  <a:pt x="12756671" y="4921118"/>
                </a:lnTo>
                <a:lnTo>
                  <a:pt x="12705299" y="4921316"/>
                </a:lnTo>
                <a:lnTo>
                  <a:pt x="258145" y="4921316"/>
                </a:lnTo>
                <a:lnTo>
                  <a:pt x="206775" y="4921118"/>
                </a:lnTo>
                <a:lnTo>
                  <a:pt x="165348" y="4919734"/>
                </a:lnTo>
                <a:lnTo>
                  <a:pt x="106640" y="4908666"/>
                </a:lnTo>
                <a:lnTo>
                  <a:pt x="49226" y="4872089"/>
                </a:lnTo>
                <a:lnTo>
                  <a:pt x="12650" y="4814675"/>
                </a:lnTo>
                <a:lnTo>
                  <a:pt x="1581" y="4755967"/>
                </a:lnTo>
                <a:lnTo>
                  <a:pt x="197" y="4714539"/>
                </a:lnTo>
                <a:lnTo>
                  <a:pt x="0" y="466317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09919" y="288914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09919" y="413251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02577" y="2653993"/>
            <a:ext cx="10866120" cy="188468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不同电信运营商之间为连通各⾃⽹络⽽建⽴的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集中交换平台</a:t>
            </a:r>
            <a:r>
              <a:rPr sz="2850" spc="80" dirty="0">
                <a:latin typeface="Microsoft JhengHei UI"/>
                <a:cs typeface="Microsoft JhengHei UI"/>
              </a:rPr>
              <a:t>，互联</a:t>
            </a:r>
            <a:endParaRPr sz="2850">
              <a:latin typeface="Microsoft JhengHei UI"/>
              <a:cs typeface="Microsoft JhengHei UI"/>
            </a:endParaRPr>
          </a:p>
          <a:p>
            <a:pPr marL="12700" marR="5393055">
              <a:lnSpc>
                <a:spcPts val="4940"/>
              </a:lnSpc>
              <a:spcBef>
                <a:spcPts val="32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⽹交换中⼼在国外简称</a:t>
            </a:r>
            <a:r>
              <a:rPr sz="2850" spc="60" dirty="0">
                <a:latin typeface="Arial"/>
                <a:cs typeface="Arial"/>
              </a:rPr>
              <a:t>IX</a:t>
            </a:r>
            <a:r>
              <a:rPr sz="2850" spc="80" dirty="0">
                <a:latin typeface="Microsoft JhengHei UI"/>
                <a:cs typeface="Microsoft JhengHei UI"/>
              </a:rPr>
              <a:t>或</a:t>
            </a:r>
            <a:r>
              <a:rPr sz="2850" spc="55" dirty="0">
                <a:latin typeface="Arial"/>
                <a:cs typeface="Arial"/>
              </a:rPr>
              <a:t>IXP</a:t>
            </a:r>
            <a:r>
              <a:rPr sz="2850" spc="55" dirty="0">
                <a:latin typeface="Microsoft JhengHei UI"/>
                <a:cs typeface="Microsoft JhengHei UI"/>
              </a:rPr>
              <a:t>；  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特点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24046" y="5363889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24046" y="597957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24046" y="4513046"/>
            <a:ext cx="6399530" cy="18726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5130" marR="5080" indent="-392430">
              <a:lnSpc>
                <a:spcPct val="1418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80" dirty="0">
                <a:latin typeface="Microsoft JhengHei UI"/>
                <a:cs typeface="Microsoft JhengHei UI"/>
              </a:rPr>
              <a:t>不需要通过第三个⽹络来转发分组；  减少了分组转发的迟延时间；</a:t>
            </a:r>
            <a:endParaRPr sz="2850">
              <a:latin typeface="Microsoft JhengHei UI"/>
              <a:cs typeface="Microsoft JhengHei UI"/>
            </a:endParaRPr>
          </a:p>
          <a:p>
            <a:pPr marL="405130">
              <a:lnSpc>
                <a:spcPct val="100000"/>
              </a:lnSpc>
              <a:spcBef>
                <a:spcPts val="143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降低了分组转发的费⽤。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092101" y="706987"/>
            <a:ext cx="1190879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>
                <a:latin typeface="微软雅黑"/>
                <a:cs typeface="微软雅黑"/>
              </a:rPr>
              <a:t>互联⽹交换点</a:t>
            </a:r>
            <a:r>
              <a:rPr spc="75" dirty="0">
                <a:latin typeface="Gill Sans MT"/>
                <a:cs typeface="Gill Sans MT"/>
              </a:rPr>
              <a:t>Internet</a:t>
            </a:r>
            <a:r>
              <a:rPr spc="114" dirty="0">
                <a:latin typeface="Gill Sans MT"/>
                <a:cs typeface="Gill Sans MT"/>
              </a:rPr>
              <a:t> </a:t>
            </a:r>
            <a:r>
              <a:rPr spc="135" dirty="0">
                <a:latin typeface="Gill Sans MT"/>
                <a:cs typeface="Gill Sans MT"/>
              </a:rPr>
              <a:t>eXchange</a:t>
            </a:r>
            <a:r>
              <a:rPr spc="114" dirty="0">
                <a:latin typeface="Gill Sans MT"/>
                <a:cs typeface="Gill Sans MT"/>
              </a:rPr>
              <a:t> </a:t>
            </a:r>
            <a:r>
              <a:rPr spc="175" dirty="0">
                <a:latin typeface="Gill Sans MT"/>
                <a:cs typeface="Gill Sans MT"/>
              </a:rPr>
              <a:t>Point</a:t>
            </a:r>
            <a:r>
              <a:rPr spc="175" dirty="0">
                <a:latin typeface="微软雅黑"/>
                <a:cs typeface="微软雅黑"/>
              </a:rPr>
              <a:t>（</a:t>
            </a:r>
            <a:r>
              <a:rPr spc="175" dirty="0">
                <a:latin typeface="Gill Sans MT"/>
                <a:cs typeface="Gill Sans MT"/>
              </a:rPr>
              <a:t>IXP</a:t>
            </a:r>
            <a:r>
              <a:rPr spc="175" dirty="0">
                <a:latin typeface="微软雅黑"/>
                <a:cs typeface="微软雅黑"/>
              </a:rPr>
              <a:t>）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69077" y="2760119"/>
            <a:ext cx="3754754" cy="4787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12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615440" lvl="2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⾥程碑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31767" y="706987"/>
            <a:ext cx="404114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>
                <a:latin typeface="微软雅黑"/>
                <a:cs typeface="微软雅黑"/>
              </a:rPr>
              <a:t>国内外</a:t>
            </a:r>
            <a:r>
              <a:rPr spc="425" dirty="0">
                <a:latin typeface="Gill Sans MT"/>
                <a:cs typeface="Gill Sans MT"/>
              </a:rPr>
              <a:t>IXP</a:t>
            </a:r>
            <a:r>
              <a:rPr spc="100" dirty="0">
                <a:latin typeface="微软雅黑"/>
                <a:cs typeface="微软雅黑"/>
              </a:rPr>
              <a:t>分布</a:t>
            </a:r>
          </a:p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5809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5013960"/>
          </a:xfrm>
          <a:custGeom>
            <a:avLst/>
            <a:gdLst/>
            <a:ahLst/>
            <a:cxnLst/>
            <a:rect l="l" t="t" r="r" b="b"/>
            <a:pathLst>
              <a:path w="12963525" h="50139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755558"/>
                </a:lnTo>
                <a:lnTo>
                  <a:pt x="197" y="4806928"/>
                </a:lnTo>
                <a:lnTo>
                  <a:pt x="1581" y="4848356"/>
                </a:lnTo>
                <a:lnTo>
                  <a:pt x="12649" y="4907064"/>
                </a:lnTo>
                <a:lnTo>
                  <a:pt x="49226" y="4964478"/>
                </a:lnTo>
                <a:lnTo>
                  <a:pt x="106640" y="5001055"/>
                </a:lnTo>
                <a:lnTo>
                  <a:pt x="165348" y="5012123"/>
                </a:lnTo>
                <a:lnTo>
                  <a:pt x="206776" y="5013507"/>
                </a:lnTo>
                <a:lnTo>
                  <a:pt x="258146" y="5013704"/>
                </a:lnTo>
                <a:lnTo>
                  <a:pt x="12705299" y="5013704"/>
                </a:lnTo>
                <a:lnTo>
                  <a:pt x="12756671" y="5013507"/>
                </a:lnTo>
                <a:lnTo>
                  <a:pt x="12798099" y="5012123"/>
                </a:lnTo>
                <a:lnTo>
                  <a:pt x="12856802" y="5001055"/>
                </a:lnTo>
                <a:lnTo>
                  <a:pt x="12914218" y="4964478"/>
                </a:lnTo>
                <a:lnTo>
                  <a:pt x="12950799" y="4907064"/>
                </a:lnTo>
                <a:lnTo>
                  <a:pt x="12961867" y="4848356"/>
                </a:lnTo>
                <a:lnTo>
                  <a:pt x="12963250" y="4806928"/>
                </a:lnTo>
                <a:lnTo>
                  <a:pt x="12963448" y="475555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013960"/>
          </a:xfrm>
          <a:custGeom>
            <a:avLst/>
            <a:gdLst/>
            <a:ahLst/>
            <a:cxnLst/>
            <a:rect l="l" t="t" r="r" b="b"/>
            <a:pathLst>
              <a:path w="12963525" h="50139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755558"/>
                </a:lnTo>
                <a:lnTo>
                  <a:pt x="12963250" y="4806928"/>
                </a:lnTo>
                <a:lnTo>
                  <a:pt x="12961867" y="4848356"/>
                </a:lnTo>
                <a:lnTo>
                  <a:pt x="12950799" y="4907064"/>
                </a:lnTo>
                <a:lnTo>
                  <a:pt x="12914218" y="4964478"/>
                </a:lnTo>
                <a:lnTo>
                  <a:pt x="12856802" y="5001055"/>
                </a:lnTo>
                <a:lnTo>
                  <a:pt x="12798099" y="5012123"/>
                </a:lnTo>
                <a:lnTo>
                  <a:pt x="12756671" y="5013507"/>
                </a:lnTo>
                <a:lnTo>
                  <a:pt x="12705299" y="5013704"/>
                </a:lnTo>
                <a:lnTo>
                  <a:pt x="258145" y="5013704"/>
                </a:lnTo>
                <a:lnTo>
                  <a:pt x="206775" y="5013507"/>
                </a:lnTo>
                <a:lnTo>
                  <a:pt x="165348" y="5012123"/>
                </a:lnTo>
                <a:lnTo>
                  <a:pt x="106640" y="5001055"/>
                </a:lnTo>
                <a:lnTo>
                  <a:pt x="49226" y="4964478"/>
                </a:lnTo>
                <a:lnTo>
                  <a:pt x="12650" y="4907064"/>
                </a:lnTo>
                <a:lnTo>
                  <a:pt x="1581" y="4848356"/>
                </a:lnTo>
                <a:lnTo>
                  <a:pt x="197" y="4806928"/>
                </a:lnTo>
                <a:lnTo>
                  <a:pt x="0" y="475555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09919" y="288914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02577" y="2829904"/>
            <a:ext cx="332422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60" dirty="0">
                <a:latin typeface="Arial"/>
                <a:cs typeface="Arial"/>
              </a:rPr>
              <a:t>2020</a:t>
            </a:r>
            <a:r>
              <a:rPr sz="2850" spc="80" dirty="0">
                <a:latin typeface="Microsoft JhengHei UI"/>
                <a:cs typeface="Microsoft JhengHei UI"/>
              </a:rPr>
              <a:t>年</a:t>
            </a:r>
            <a:r>
              <a:rPr sz="2850" spc="60" dirty="0">
                <a:latin typeface="Arial"/>
                <a:cs typeface="Arial"/>
              </a:rPr>
              <a:t>8</a:t>
            </a:r>
            <a:r>
              <a:rPr sz="2850" spc="80" dirty="0">
                <a:latin typeface="Microsoft JhengHei UI"/>
                <a:cs typeface="Microsoft JhengHei UI"/>
              </a:rPr>
              <a:t>⽉的统计：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24046" y="414450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24046" y="477218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4046" y="539985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24046" y="3269681"/>
            <a:ext cx="11004550" cy="3164205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405130" indent="-392430">
              <a:lnSpc>
                <a:spcPct val="100000"/>
              </a:lnSpc>
              <a:spcBef>
                <a:spcPts val="1614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80" dirty="0">
                <a:latin typeface="Microsoft JhengHei UI"/>
                <a:cs typeface="Microsoft JhengHei UI"/>
              </a:rPr>
              <a:t>全球已经有</a:t>
            </a:r>
            <a:r>
              <a:rPr sz="2850" spc="60" dirty="0">
                <a:solidFill>
                  <a:srgbClr val="FF2600"/>
                </a:solidFill>
                <a:latin typeface="Arial"/>
                <a:cs typeface="Arial"/>
              </a:rPr>
              <a:t>1064</a:t>
            </a:r>
            <a:r>
              <a:rPr sz="2850" spc="80" dirty="0">
                <a:latin typeface="Microsoft JhengHei UI"/>
                <a:cs typeface="Microsoft JhengHei UI"/>
              </a:rPr>
              <a:t>个</a:t>
            </a:r>
            <a:r>
              <a:rPr sz="2850" spc="55" dirty="0">
                <a:latin typeface="Arial"/>
                <a:cs typeface="Arial"/>
              </a:rPr>
              <a:t>IXP</a:t>
            </a:r>
            <a:r>
              <a:rPr sz="2850" spc="55" dirty="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405130" marR="1685289">
              <a:lnSpc>
                <a:spcPct val="144500"/>
              </a:lnSpc>
            </a:pPr>
            <a:r>
              <a:rPr sz="2850" spc="80" dirty="0">
                <a:latin typeface="Microsoft JhengHei UI"/>
                <a:cs typeface="Microsoft JhengHei UI"/>
              </a:rPr>
              <a:t>北京</a:t>
            </a:r>
            <a:r>
              <a:rPr sz="2850" spc="60" dirty="0">
                <a:latin typeface="Arial"/>
                <a:cs typeface="Arial"/>
              </a:rPr>
              <a:t>6</a:t>
            </a:r>
            <a:r>
              <a:rPr sz="2850" spc="80" dirty="0">
                <a:latin typeface="Microsoft JhengHei UI"/>
                <a:cs typeface="Microsoft JhengHei UI"/>
              </a:rPr>
              <a:t>个，上海</a:t>
            </a:r>
            <a:r>
              <a:rPr sz="2850" spc="60" dirty="0">
                <a:latin typeface="Arial"/>
                <a:cs typeface="Arial"/>
              </a:rPr>
              <a:t>5</a:t>
            </a:r>
            <a:r>
              <a:rPr sz="2850" spc="80" dirty="0">
                <a:latin typeface="Microsoft JhengHei UI"/>
                <a:cs typeface="Microsoft JhengHei UI"/>
              </a:rPr>
              <a:t>个，⼴州</a:t>
            </a:r>
            <a:r>
              <a:rPr sz="2850" spc="60" dirty="0">
                <a:latin typeface="Arial"/>
                <a:cs typeface="Arial"/>
              </a:rPr>
              <a:t>4</a:t>
            </a:r>
            <a:r>
              <a:rPr sz="2850" spc="80" dirty="0">
                <a:latin typeface="Microsoft JhengHei UI"/>
                <a:cs typeface="Microsoft JhengHei UI"/>
              </a:rPr>
              <a:t>个，⾹港</a:t>
            </a:r>
            <a:r>
              <a:rPr sz="2850" spc="60" dirty="0">
                <a:latin typeface="Arial"/>
                <a:cs typeface="Arial"/>
              </a:rPr>
              <a:t>9</a:t>
            </a:r>
            <a:r>
              <a:rPr sz="2850" spc="80" dirty="0">
                <a:latin typeface="Microsoft JhengHei UI"/>
                <a:cs typeface="Microsoft JhengHei UI"/>
              </a:rPr>
              <a:t>个，台湾省</a:t>
            </a:r>
            <a:r>
              <a:rPr sz="2850" spc="60" dirty="0">
                <a:latin typeface="Arial"/>
                <a:cs typeface="Arial"/>
              </a:rPr>
              <a:t>8</a:t>
            </a:r>
            <a:r>
              <a:rPr sz="2850" spc="80" dirty="0">
                <a:latin typeface="Microsoft JhengHei UI"/>
                <a:cs typeface="Microsoft JhengHei UI"/>
              </a:rPr>
              <a:t>个；  较⼤的</a:t>
            </a:r>
            <a:r>
              <a:rPr sz="2850" spc="60" dirty="0">
                <a:latin typeface="Arial"/>
                <a:cs typeface="Arial"/>
              </a:rPr>
              <a:t>IXP</a:t>
            </a:r>
            <a:r>
              <a:rPr sz="2850" spc="80" dirty="0">
                <a:latin typeface="Microsoft JhengHei UI"/>
                <a:cs typeface="Microsoft JhengHei UI"/>
              </a:rPr>
              <a:t>的峰值吞吐量都在</a:t>
            </a:r>
            <a:r>
              <a:rPr sz="2850" spc="55" dirty="0">
                <a:solidFill>
                  <a:srgbClr val="FF2600"/>
                </a:solidFill>
                <a:latin typeface="Arial"/>
                <a:cs typeface="Arial"/>
              </a:rPr>
              <a:t>Tbit/s</a:t>
            </a:r>
            <a:r>
              <a:rPr sz="2850" spc="80" dirty="0">
                <a:latin typeface="Microsoft JhengHei UI"/>
                <a:cs typeface="Microsoft JhengHei UI"/>
              </a:rPr>
              <a:t>的量级；</a:t>
            </a:r>
            <a:endParaRPr sz="2850">
              <a:latin typeface="Microsoft JhengHei UI"/>
              <a:cs typeface="Microsoft JhengHei UI"/>
            </a:endParaRPr>
          </a:p>
          <a:p>
            <a:pPr marL="405130">
              <a:lnSpc>
                <a:spcPct val="100000"/>
              </a:lnSpc>
              <a:spcBef>
                <a:spcPts val="152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互联⽹在欧洲的枢纽：德国的法兰克福的</a:t>
            </a:r>
            <a:r>
              <a:rPr sz="2850" spc="65" dirty="0">
                <a:latin typeface="Arial"/>
                <a:cs typeface="Arial"/>
              </a:rPr>
              <a:t>DE-CIX</a:t>
            </a:r>
            <a:r>
              <a:rPr sz="2850" spc="80" dirty="0">
                <a:latin typeface="Microsoft JhengHei UI"/>
                <a:cs typeface="Microsoft JhengHei UI"/>
              </a:rPr>
              <a:t>的</a:t>
            </a:r>
            <a:r>
              <a:rPr sz="2850" spc="65" dirty="0">
                <a:latin typeface="Arial"/>
                <a:cs typeface="Arial"/>
              </a:rPr>
              <a:t>IXP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65" dirty="0">
                <a:latin typeface="Arial"/>
                <a:cs typeface="Arial"/>
              </a:rPr>
              <a:t>2020</a:t>
            </a:r>
            <a:r>
              <a:rPr sz="2850" spc="30" dirty="0">
                <a:latin typeface="Microsoft JhengHei UI"/>
                <a:cs typeface="Microsoft JhengHei UI"/>
              </a:rPr>
              <a:t>年</a:t>
            </a:r>
            <a:endParaRPr sz="2850">
              <a:latin typeface="Microsoft JhengHei UI"/>
              <a:cs typeface="Microsoft JhengHei UI"/>
            </a:endParaRPr>
          </a:p>
          <a:p>
            <a:pPr marL="405130">
              <a:lnSpc>
                <a:spcPct val="100000"/>
              </a:lnSpc>
              <a:spcBef>
                <a:spcPts val="1525"/>
              </a:spcBef>
            </a:pPr>
            <a:r>
              <a:rPr sz="2850" spc="60" dirty="0">
                <a:latin typeface="Arial"/>
                <a:cs typeface="Arial"/>
              </a:rPr>
              <a:t>8</a:t>
            </a:r>
            <a:r>
              <a:rPr sz="2850" spc="80" dirty="0">
                <a:latin typeface="Microsoft JhengHei UI"/>
                <a:cs typeface="Microsoft JhengHei UI"/>
              </a:rPr>
              <a:t>⽉统计的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峰值吞吐量</a:t>
            </a:r>
            <a:r>
              <a:rPr sz="2850" spc="80" dirty="0">
                <a:latin typeface="Microsoft JhengHei UI"/>
                <a:cs typeface="Microsoft JhengHei UI"/>
              </a:rPr>
              <a:t>就已达到</a:t>
            </a:r>
            <a:r>
              <a:rPr sz="2850" spc="50" dirty="0">
                <a:solidFill>
                  <a:srgbClr val="FF2600"/>
                </a:solidFill>
                <a:latin typeface="Arial"/>
                <a:cs typeface="Arial"/>
              </a:rPr>
              <a:t>7.72</a:t>
            </a:r>
            <a:r>
              <a:rPr sz="2850" spc="6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850" spc="55" dirty="0">
                <a:solidFill>
                  <a:srgbClr val="FF2600"/>
                </a:solidFill>
                <a:latin typeface="Arial"/>
                <a:cs typeface="Arial"/>
              </a:rPr>
              <a:t>Tbit/s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77" y="2760119"/>
            <a:ext cx="3754754" cy="4787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12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615440" lvl="2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⾥程碑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18805" y="706987"/>
            <a:ext cx="786701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>
                <a:latin typeface="微软雅黑"/>
                <a:cs typeface="微软雅黑"/>
              </a:rPr>
              <a:t>互联⽹的规模</a:t>
            </a:r>
            <a:r>
              <a:rPr spc="-155" dirty="0">
                <a:latin typeface="微软雅黑"/>
                <a:cs typeface="微软雅黑"/>
              </a:rPr>
              <a:t>（</a:t>
            </a:r>
            <a:r>
              <a:rPr spc="-155" dirty="0">
                <a:latin typeface="Gill Sans MT"/>
                <a:cs typeface="Gill Sans MT"/>
              </a:rPr>
              <a:t>Web</a:t>
            </a:r>
            <a:r>
              <a:rPr spc="50" dirty="0">
                <a:latin typeface="Gill Sans MT"/>
                <a:cs typeface="Gill Sans MT"/>
              </a:rPr>
              <a:t> </a:t>
            </a:r>
            <a:r>
              <a:rPr spc="100" dirty="0">
                <a:latin typeface="微软雅黑"/>
                <a:cs typeface="微软雅黑"/>
              </a:rPr>
              <a:t>站点数）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9077" y="2760119"/>
            <a:ext cx="3754754" cy="4787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12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615440" lvl="2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⾥程碑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74911" y="3438527"/>
            <a:ext cx="11647727" cy="5015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683" y="6297662"/>
            <a:ext cx="12240067" cy="3789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576" y="6674614"/>
            <a:ext cx="11444605" cy="2994025"/>
          </a:xfrm>
          <a:custGeom>
            <a:avLst/>
            <a:gdLst/>
            <a:ahLst/>
            <a:cxnLst/>
            <a:rect l="l" t="t" r="r" b="b"/>
            <a:pathLst>
              <a:path w="11444605" h="2994025">
                <a:moveTo>
                  <a:pt x="11199340" y="0"/>
                </a:moveTo>
                <a:lnTo>
                  <a:pt x="244937" y="0"/>
                </a:lnTo>
                <a:lnTo>
                  <a:pt x="196196" y="187"/>
                </a:lnTo>
                <a:lnTo>
                  <a:pt x="156888" y="1500"/>
                </a:lnTo>
                <a:lnTo>
                  <a:pt x="101184" y="12002"/>
                </a:lnTo>
                <a:lnTo>
                  <a:pt x="46708" y="46708"/>
                </a:lnTo>
                <a:lnTo>
                  <a:pt x="12002" y="101184"/>
                </a:lnTo>
                <a:lnTo>
                  <a:pt x="1500" y="156888"/>
                </a:lnTo>
                <a:lnTo>
                  <a:pt x="187" y="196195"/>
                </a:lnTo>
                <a:lnTo>
                  <a:pt x="0" y="244937"/>
                </a:lnTo>
                <a:lnTo>
                  <a:pt x="0" y="2748883"/>
                </a:lnTo>
                <a:lnTo>
                  <a:pt x="187" y="2797625"/>
                </a:lnTo>
                <a:lnTo>
                  <a:pt x="1500" y="2836933"/>
                </a:lnTo>
                <a:lnTo>
                  <a:pt x="12002" y="2892637"/>
                </a:lnTo>
                <a:lnTo>
                  <a:pt x="46708" y="2947113"/>
                </a:lnTo>
                <a:lnTo>
                  <a:pt x="101184" y="2981819"/>
                </a:lnTo>
                <a:lnTo>
                  <a:pt x="156888" y="2992321"/>
                </a:lnTo>
                <a:lnTo>
                  <a:pt x="196196" y="2993634"/>
                </a:lnTo>
                <a:lnTo>
                  <a:pt x="244937" y="2993821"/>
                </a:lnTo>
                <a:lnTo>
                  <a:pt x="11199340" y="2993821"/>
                </a:lnTo>
                <a:lnTo>
                  <a:pt x="11248079" y="2993634"/>
                </a:lnTo>
                <a:lnTo>
                  <a:pt x="11287387" y="2992321"/>
                </a:lnTo>
                <a:lnTo>
                  <a:pt x="11343095" y="2981819"/>
                </a:lnTo>
                <a:lnTo>
                  <a:pt x="11397568" y="2947113"/>
                </a:lnTo>
                <a:lnTo>
                  <a:pt x="11432275" y="2892637"/>
                </a:lnTo>
                <a:lnTo>
                  <a:pt x="11442775" y="2836933"/>
                </a:lnTo>
                <a:lnTo>
                  <a:pt x="11444087" y="2797625"/>
                </a:lnTo>
                <a:lnTo>
                  <a:pt x="11444275" y="2748883"/>
                </a:lnTo>
                <a:lnTo>
                  <a:pt x="11444275" y="244937"/>
                </a:lnTo>
                <a:lnTo>
                  <a:pt x="11444087" y="196195"/>
                </a:lnTo>
                <a:lnTo>
                  <a:pt x="11442775" y="156888"/>
                </a:lnTo>
                <a:lnTo>
                  <a:pt x="11432275" y="101184"/>
                </a:lnTo>
                <a:lnTo>
                  <a:pt x="11397568" y="46708"/>
                </a:lnTo>
                <a:lnTo>
                  <a:pt x="11343095" y="12002"/>
                </a:lnTo>
                <a:lnTo>
                  <a:pt x="11287387" y="1500"/>
                </a:lnTo>
                <a:lnTo>
                  <a:pt x="11248079" y="187"/>
                </a:lnTo>
                <a:lnTo>
                  <a:pt x="111993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4576" y="6674614"/>
            <a:ext cx="11444605" cy="2994025"/>
          </a:xfrm>
          <a:custGeom>
            <a:avLst/>
            <a:gdLst/>
            <a:ahLst/>
            <a:cxnLst/>
            <a:rect l="l" t="t" r="r" b="b"/>
            <a:pathLst>
              <a:path w="11444605" h="2994025">
                <a:moveTo>
                  <a:pt x="244937" y="0"/>
                </a:moveTo>
                <a:lnTo>
                  <a:pt x="11199344" y="0"/>
                </a:lnTo>
                <a:lnTo>
                  <a:pt x="11248084" y="187"/>
                </a:lnTo>
                <a:lnTo>
                  <a:pt x="11287390" y="1500"/>
                </a:lnTo>
                <a:lnTo>
                  <a:pt x="11343089" y="12003"/>
                </a:lnTo>
                <a:lnTo>
                  <a:pt x="11397570" y="46708"/>
                </a:lnTo>
                <a:lnTo>
                  <a:pt x="11432269" y="101184"/>
                </a:lnTo>
                <a:lnTo>
                  <a:pt x="11442778" y="156888"/>
                </a:lnTo>
                <a:lnTo>
                  <a:pt x="11444092" y="196196"/>
                </a:lnTo>
                <a:lnTo>
                  <a:pt x="11444279" y="244937"/>
                </a:lnTo>
                <a:lnTo>
                  <a:pt x="11444279" y="2748884"/>
                </a:lnTo>
                <a:lnTo>
                  <a:pt x="11444092" y="2797626"/>
                </a:lnTo>
                <a:lnTo>
                  <a:pt x="11442778" y="2836933"/>
                </a:lnTo>
                <a:lnTo>
                  <a:pt x="11432269" y="2892637"/>
                </a:lnTo>
                <a:lnTo>
                  <a:pt x="11397570" y="2947113"/>
                </a:lnTo>
                <a:lnTo>
                  <a:pt x="11343089" y="2981819"/>
                </a:lnTo>
                <a:lnTo>
                  <a:pt x="11287390" y="2992321"/>
                </a:lnTo>
                <a:lnTo>
                  <a:pt x="11248084" y="2993634"/>
                </a:lnTo>
                <a:lnTo>
                  <a:pt x="11199344" y="2993821"/>
                </a:lnTo>
                <a:lnTo>
                  <a:pt x="244937" y="2993821"/>
                </a:lnTo>
                <a:lnTo>
                  <a:pt x="196196" y="2993634"/>
                </a:lnTo>
                <a:lnTo>
                  <a:pt x="156888" y="2992321"/>
                </a:lnTo>
                <a:lnTo>
                  <a:pt x="101184" y="2981819"/>
                </a:lnTo>
                <a:lnTo>
                  <a:pt x="46708" y="2947113"/>
                </a:lnTo>
                <a:lnTo>
                  <a:pt x="12003" y="2892637"/>
                </a:lnTo>
                <a:lnTo>
                  <a:pt x="1500" y="2836933"/>
                </a:lnTo>
                <a:lnTo>
                  <a:pt x="187" y="2797626"/>
                </a:lnTo>
                <a:lnTo>
                  <a:pt x="0" y="2748884"/>
                </a:lnTo>
                <a:lnTo>
                  <a:pt x="0" y="244937"/>
                </a:lnTo>
                <a:lnTo>
                  <a:pt x="187" y="196196"/>
                </a:lnTo>
                <a:lnTo>
                  <a:pt x="1500" y="156888"/>
                </a:lnTo>
                <a:lnTo>
                  <a:pt x="12003" y="101184"/>
                </a:lnTo>
                <a:lnTo>
                  <a:pt x="46708" y="46708"/>
                </a:lnTo>
                <a:lnTo>
                  <a:pt x="101184" y="12003"/>
                </a:lnTo>
                <a:lnTo>
                  <a:pt x="156888" y="1500"/>
                </a:lnTo>
                <a:lnTo>
                  <a:pt x="196196" y="187"/>
                </a:lnTo>
                <a:lnTo>
                  <a:pt x="244937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43488" y="1995746"/>
            <a:ext cx="7353924" cy="6096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41381" y="2372698"/>
            <a:ext cx="6558280" cy="5300980"/>
          </a:xfrm>
          <a:custGeom>
            <a:avLst/>
            <a:gdLst/>
            <a:ahLst/>
            <a:cxnLst/>
            <a:rect l="l" t="t" r="r" b="b"/>
            <a:pathLst>
              <a:path w="6558280" h="5300980">
                <a:moveTo>
                  <a:pt x="6313200" y="0"/>
                </a:moveTo>
                <a:lnTo>
                  <a:pt x="244945" y="0"/>
                </a:lnTo>
                <a:lnTo>
                  <a:pt x="196201" y="187"/>
                </a:lnTo>
                <a:lnTo>
                  <a:pt x="156894" y="1500"/>
                </a:lnTo>
                <a:lnTo>
                  <a:pt x="101190" y="12002"/>
                </a:lnTo>
                <a:lnTo>
                  <a:pt x="46713" y="46708"/>
                </a:lnTo>
                <a:lnTo>
                  <a:pt x="12010" y="101184"/>
                </a:lnTo>
                <a:lnTo>
                  <a:pt x="1501" y="156888"/>
                </a:lnTo>
                <a:lnTo>
                  <a:pt x="187" y="196196"/>
                </a:lnTo>
                <a:lnTo>
                  <a:pt x="0" y="244938"/>
                </a:lnTo>
                <a:lnTo>
                  <a:pt x="0" y="5055465"/>
                </a:lnTo>
                <a:lnTo>
                  <a:pt x="187" y="5104207"/>
                </a:lnTo>
                <a:lnTo>
                  <a:pt x="1501" y="5143514"/>
                </a:lnTo>
                <a:lnTo>
                  <a:pt x="12010" y="5199219"/>
                </a:lnTo>
                <a:lnTo>
                  <a:pt x="46713" y="5253695"/>
                </a:lnTo>
                <a:lnTo>
                  <a:pt x="101190" y="5288400"/>
                </a:lnTo>
                <a:lnTo>
                  <a:pt x="156894" y="5298902"/>
                </a:lnTo>
                <a:lnTo>
                  <a:pt x="196201" y="5300215"/>
                </a:lnTo>
                <a:lnTo>
                  <a:pt x="244945" y="5300403"/>
                </a:lnTo>
                <a:lnTo>
                  <a:pt x="6313200" y="5300403"/>
                </a:lnTo>
                <a:lnTo>
                  <a:pt x="6361944" y="5300215"/>
                </a:lnTo>
                <a:lnTo>
                  <a:pt x="6401251" y="5298902"/>
                </a:lnTo>
                <a:lnTo>
                  <a:pt x="6456955" y="5288400"/>
                </a:lnTo>
                <a:lnTo>
                  <a:pt x="6511436" y="5253695"/>
                </a:lnTo>
                <a:lnTo>
                  <a:pt x="6546135" y="5199219"/>
                </a:lnTo>
                <a:lnTo>
                  <a:pt x="6556644" y="5143514"/>
                </a:lnTo>
                <a:lnTo>
                  <a:pt x="6557958" y="5104207"/>
                </a:lnTo>
                <a:lnTo>
                  <a:pt x="6558145" y="5055465"/>
                </a:lnTo>
                <a:lnTo>
                  <a:pt x="6558145" y="244938"/>
                </a:lnTo>
                <a:lnTo>
                  <a:pt x="6557958" y="196196"/>
                </a:lnTo>
                <a:lnTo>
                  <a:pt x="6556644" y="156888"/>
                </a:lnTo>
                <a:lnTo>
                  <a:pt x="6546135" y="101184"/>
                </a:lnTo>
                <a:lnTo>
                  <a:pt x="6511436" y="46708"/>
                </a:lnTo>
                <a:lnTo>
                  <a:pt x="6456955" y="12002"/>
                </a:lnTo>
                <a:lnTo>
                  <a:pt x="6401251" y="1500"/>
                </a:lnTo>
                <a:lnTo>
                  <a:pt x="6361944" y="187"/>
                </a:lnTo>
                <a:lnTo>
                  <a:pt x="6313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41381" y="2372698"/>
            <a:ext cx="6558280" cy="5300980"/>
          </a:xfrm>
          <a:custGeom>
            <a:avLst/>
            <a:gdLst/>
            <a:ahLst/>
            <a:cxnLst/>
            <a:rect l="l" t="t" r="r" b="b"/>
            <a:pathLst>
              <a:path w="6558280" h="5300980">
                <a:moveTo>
                  <a:pt x="244937" y="0"/>
                </a:moveTo>
                <a:lnTo>
                  <a:pt x="6313199" y="0"/>
                </a:lnTo>
                <a:lnTo>
                  <a:pt x="6361940" y="187"/>
                </a:lnTo>
                <a:lnTo>
                  <a:pt x="6401248" y="1500"/>
                </a:lnTo>
                <a:lnTo>
                  <a:pt x="6456953" y="12003"/>
                </a:lnTo>
                <a:lnTo>
                  <a:pt x="6511428" y="46708"/>
                </a:lnTo>
                <a:lnTo>
                  <a:pt x="6546133" y="101184"/>
                </a:lnTo>
                <a:lnTo>
                  <a:pt x="6556637" y="156888"/>
                </a:lnTo>
                <a:lnTo>
                  <a:pt x="6557949" y="196196"/>
                </a:lnTo>
                <a:lnTo>
                  <a:pt x="6558137" y="244937"/>
                </a:lnTo>
                <a:lnTo>
                  <a:pt x="6558137" y="5055465"/>
                </a:lnTo>
                <a:lnTo>
                  <a:pt x="6557949" y="5104207"/>
                </a:lnTo>
                <a:lnTo>
                  <a:pt x="6556637" y="5143514"/>
                </a:lnTo>
                <a:lnTo>
                  <a:pt x="6546133" y="5199219"/>
                </a:lnTo>
                <a:lnTo>
                  <a:pt x="6511428" y="5253695"/>
                </a:lnTo>
                <a:lnTo>
                  <a:pt x="6456953" y="5288400"/>
                </a:lnTo>
                <a:lnTo>
                  <a:pt x="6401248" y="5298902"/>
                </a:lnTo>
                <a:lnTo>
                  <a:pt x="6361940" y="5300215"/>
                </a:lnTo>
                <a:lnTo>
                  <a:pt x="6313199" y="5300403"/>
                </a:lnTo>
                <a:lnTo>
                  <a:pt x="244937" y="5300403"/>
                </a:lnTo>
                <a:lnTo>
                  <a:pt x="196196" y="5300215"/>
                </a:lnTo>
                <a:lnTo>
                  <a:pt x="156888" y="5298902"/>
                </a:lnTo>
                <a:lnTo>
                  <a:pt x="101184" y="5288400"/>
                </a:lnTo>
                <a:lnTo>
                  <a:pt x="46708" y="5253695"/>
                </a:lnTo>
                <a:lnTo>
                  <a:pt x="12003" y="5199219"/>
                </a:lnTo>
                <a:lnTo>
                  <a:pt x="1500" y="5143514"/>
                </a:lnTo>
                <a:lnTo>
                  <a:pt x="187" y="5104207"/>
                </a:lnTo>
                <a:lnTo>
                  <a:pt x="0" y="5055465"/>
                </a:lnTo>
                <a:lnTo>
                  <a:pt x="0" y="244937"/>
                </a:lnTo>
                <a:lnTo>
                  <a:pt x="187" y="196196"/>
                </a:lnTo>
                <a:lnTo>
                  <a:pt x="1500" y="156888"/>
                </a:lnTo>
                <a:lnTo>
                  <a:pt x="12003" y="101184"/>
                </a:lnTo>
                <a:lnTo>
                  <a:pt x="46708" y="46708"/>
                </a:lnTo>
                <a:lnTo>
                  <a:pt x="101184" y="12003"/>
                </a:lnTo>
                <a:lnTo>
                  <a:pt x="156888" y="1500"/>
                </a:lnTo>
                <a:lnTo>
                  <a:pt x="196196" y="187"/>
                </a:lnTo>
                <a:lnTo>
                  <a:pt x="244937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76707" y="10122461"/>
            <a:ext cx="13625830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50" dirty="0">
                <a:latin typeface="Arial"/>
                <a:cs typeface="Arial"/>
                <a:hlinkClick r:id="rId4"/>
              </a:rPr>
              <a:t>http://info.cern.ch</a:t>
            </a:r>
            <a:r>
              <a:rPr sz="3100" spc="50" dirty="0">
                <a:latin typeface="Microsoft JhengHei UI"/>
                <a:cs typeface="Microsoft JhengHei UI"/>
              </a:rPr>
              <a:t>，</a:t>
            </a:r>
            <a:r>
              <a:rPr sz="31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由万维⽹之⽗蒂姆</a:t>
            </a:r>
            <a:r>
              <a:rPr sz="3100" spc="50" dirty="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sz="31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伯纳斯</a:t>
            </a:r>
            <a:r>
              <a:rPr sz="3100" spc="50" dirty="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sz="31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李</a:t>
            </a:r>
            <a:r>
              <a:rPr sz="3100" spc="50" dirty="0">
                <a:latin typeface="Microsoft JhengHei UI"/>
                <a:cs typeface="Microsoft JhengHei UI"/>
              </a:rPr>
              <a:t>在</a:t>
            </a:r>
            <a:r>
              <a:rPr sz="3100" spc="50" dirty="0">
                <a:latin typeface="Arial"/>
                <a:cs typeface="Arial"/>
              </a:rPr>
              <a:t>1991</a:t>
            </a:r>
            <a:r>
              <a:rPr sz="3100" spc="50" dirty="0">
                <a:latin typeface="Microsoft JhengHei UI"/>
                <a:cs typeface="Microsoft JhengHei UI"/>
              </a:rPr>
              <a:t>年</a:t>
            </a:r>
            <a:r>
              <a:rPr sz="3100" spc="50" dirty="0">
                <a:latin typeface="Arial"/>
                <a:cs typeface="Arial"/>
              </a:rPr>
              <a:t>8</a:t>
            </a:r>
            <a:r>
              <a:rPr sz="3100" spc="50" dirty="0">
                <a:latin typeface="Microsoft JhengHei UI"/>
                <a:cs typeface="Microsoft JhengHei UI"/>
              </a:rPr>
              <a:t>⽉</a:t>
            </a:r>
            <a:r>
              <a:rPr sz="3100" spc="50" dirty="0">
                <a:latin typeface="Arial"/>
                <a:cs typeface="Arial"/>
              </a:rPr>
              <a:t>6</a:t>
            </a:r>
            <a:r>
              <a:rPr sz="3100" spc="50" dirty="0">
                <a:latin typeface="Microsoft JhengHei UI"/>
                <a:cs typeface="Microsoft JhengHei UI"/>
              </a:rPr>
              <a:t>⽇正式开通。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3689" y="2044271"/>
            <a:ext cx="12226057" cy="40682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1583" y="2421223"/>
            <a:ext cx="11430269" cy="3272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583" y="2421223"/>
            <a:ext cx="11430635" cy="3272790"/>
          </a:xfrm>
          <a:custGeom>
            <a:avLst/>
            <a:gdLst/>
            <a:ahLst/>
            <a:cxnLst/>
            <a:rect l="l" t="t" r="r" b="b"/>
            <a:pathLst>
              <a:path w="11430635" h="3272790">
                <a:moveTo>
                  <a:pt x="0" y="0"/>
                </a:moveTo>
                <a:lnTo>
                  <a:pt x="11430269" y="0"/>
                </a:lnTo>
                <a:lnTo>
                  <a:pt x="11430269" y="3272500"/>
                </a:lnTo>
                <a:lnTo>
                  <a:pt x="0" y="327250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07262" y="711896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7262" y="827170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07262" y="884807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99921" y="6923129"/>
            <a:ext cx="10017125" cy="2331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2700"/>
              </a:lnSpc>
              <a:spcBef>
                <a:spcPts val="90"/>
              </a:spcBef>
            </a:pPr>
            <a:r>
              <a:rPr sz="2850" spc="10" dirty="0">
                <a:solidFill>
                  <a:srgbClr val="FF2600"/>
                </a:solidFill>
                <a:latin typeface="Arial"/>
                <a:cs typeface="Arial"/>
              </a:rPr>
              <a:t>198</a:t>
            </a:r>
            <a:r>
              <a:rPr sz="2850" spc="5" dirty="0">
                <a:solidFill>
                  <a:srgbClr val="FF2600"/>
                </a:solidFill>
                <a:latin typeface="Arial"/>
                <a:cs typeface="Arial"/>
              </a:rPr>
              <a:t>9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年仲夏之夜</a:t>
            </a:r>
            <a:r>
              <a:rPr sz="2850" spc="30" dirty="0">
                <a:latin typeface="Microsoft JhengHei UI"/>
                <a:cs typeface="Microsoft JhengHei UI"/>
              </a:rPr>
              <a:t>，蒂姆成功开发出世界上第⼀个</a:t>
            </a:r>
            <a:r>
              <a:rPr sz="2850" spc="-25" dirty="0">
                <a:latin typeface="Arial"/>
                <a:cs typeface="Arial"/>
              </a:rPr>
              <a:t>W</a:t>
            </a:r>
            <a:r>
              <a:rPr sz="2850" spc="5" dirty="0">
                <a:latin typeface="Arial"/>
                <a:cs typeface="Arial"/>
              </a:rPr>
              <a:t>e</a:t>
            </a:r>
            <a:r>
              <a:rPr sz="2850" spc="10" dirty="0">
                <a:latin typeface="Arial"/>
                <a:cs typeface="Arial"/>
              </a:rPr>
              <a:t>b</a:t>
            </a:r>
            <a:r>
              <a:rPr sz="2850" spc="25" dirty="0">
                <a:latin typeface="Microsoft JhengHei UI"/>
                <a:cs typeface="Microsoft JhengHei UI"/>
              </a:rPr>
              <a:t>服务器和 </a:t>
            </a:r>
            <a:r>
              <a:rPr sz="2850" spc="30" dirty="0">
                <a:latin typeface="Microsoft JhengHei UI"/>
                <a:cs typeface="Microsoft JhengHei UI"/>
              </a:rPr>
              <a:t>第⼀个</a:t>
            </a:r>
            <a:r>
              <a:rPr sz="2850" dirty="0">
                <a:latin typeface="Arial"/>
                <a:cs typeface="Arial"/>
              </a:rPr>
              <a:t>Web</a:t>
            </a:r>
            <a:r>
              <a:rPr sz="2850" spc="30" dirty="0">
                <a:latin typeface="Microsoft JhengHei UI"/>
                <a:cs typeface="Microsoft JhengHei UI"/>
              </a:rPr>
              <a:t>客户机。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2850" spc="10" dirty="0">
                <a:solidFill>
                  <a:srgbClr val="FF2600"/>
                </a:solidFill>
                <a:latin typeface="Arial"/>
                <a:cs typeface="Arial"/>
              </a:rPr>
              <a:t>1989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年</a:t>
            </a:r>
            <a:r>
              <a:rPr sz="2850" spc="10" dirty="0">
                <a:solidFill>
                  <a:srgbClr val="FF2600"/>
                </a:solidFill>
                <a:latin typeface="Arial"/>
                <a:cs typeface="Arial"/>
              </a:rPr>
              <a:t>12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⽉</a:t>
            </a:r>
            <a:r>
              <a:rPr sz="2850" spc="30" dirty="0">
                <a:latin typeface="Microsoft JhengHei UI"/>
                <a:cs typeface="Microsoft JhengHei UI"/>
              </a:rPr>
              <a:t>，蒂姆为他的发明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正式定名为</a:t>
            </a:r>
            <a:r>
              <a:rPr sz="2850" spc="0" dirty="0">
                <a:solidFill>
                  <a:srgbClr val="FF2600"/>
                </a:solidFill>
                <a:latin typeface="Arial"/>
                <a:cs typeface="Arial"/>
              </a:rPr>
              <a:t>World</a:t>
            </a:r>
            <a:r>
              <a:rPr sz="2850" spc="-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850" spc="10" dirty="0">
                <a:solidFill>
                  <a:srgbClr val="FF2600"/>
                </a:solidFill>
                <a:latin typeface="Arial"/>
                <a:cs typeface="Arial"/>
              </a:rPr>
              <a:t>Wide</a:t>
            </a:r>
            <a:r>
              <a:rPr sz="2850" spc="-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850" dirty="0">
                <a:solidFill>
                  <a:srgbClr val="FF2600"/>
                </a:solidFill>
                <a:latin typeface="Arial"/>
                <a:cs typeface="Arial"/>
              </a:rPr>
              <a:t>Web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2850" spc="10" dirty="0">
                <a:latin typeface="Arial"/>
                <a:cs typeface="Arial"/>
              </a:rPr>
              <a:t>1991</a:t>
            </a:r>
            <a:r>
              <a:rPr sz="2850" spc="30" dirty="0">
                <a:latin typeface="Microsoft JhengHei UI"/>
                <a:cs typeface="Microsoft JhengHei UI"/>
              </a:rPr>
              <a:t>年</a:t>
            </a:r>
            <a:r>
              <a:rPr sz="2850" spc="10" dirty="0">
                <a:latin typeface="Arial"/>
                <a:cs typeface="Arial"/>
              </a:rPr>
              <a:t>5</a:t>
            </a:r>
            <a:r>
              <a:rPr sz="2850" spc="30" dirty="0">
                <a:latin typeface="Microsoft JhengHei UI"/>
                <a:cs typeface="Microsoft JhengHei UI"/>
              </a:rPr>
              <a:t>⽉</a:t>
            </a:r>
            <a:r>
              <a:rPr sz="2850" spc="25" dirty="0">
                <a:latin typeface="Arial"/>
                <a:cs typeface="Arial"/>
              </a:rPr>
              <a:t>WWW</a:t>
            </a:r>
            <a:r>
              <a:rPr sz="2850" spc="30" dirty="0">
                <a:latin typeface="Microsoft JhengHei UI"/>
                <a:cs typeface="Microsoft JhengHei UI"/>
              </a:rPr>
              <a:t>在</a:t>
            </a:r>
            <a:r>
              <a:rPr sz="2850" spc="75" dirty="0">
                <a:latin typeface="Microsoft JhengHei UI"/>
                <a:cs typeface="Microsoft JhengHei UI"/>
              </a:rPr>
              <a:t> </a:t>
            </a:r>
            <a:r>
              <a:rPr sz="2850" spc="5" dirty="0">
                <a:latin typeface="Arial"/>
                <a:cs typeface="Arial"/>
              </a:rPr>
              <a:t>Internet</a:t>
            </a:r>
            <a:r>
              <a:rPr sz="2850" spc="30" dirty="0">
                <a:latin typeface="Microsoft JhengHei UI"/>
                <a:cs typeface="Microsoft JhengHei UI"/>
              </a:rPr>
              <a:t>上⾸次露⾯。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124910" y="298783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17568" y="2752676"/>
            <a:ext cx="5156200" cy="43357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sz="2850" spc="25" dirty="0">
                <a:latin typeface="Microsoft JhengHei UI"/>
                <a:cs typeface="Microsoft JhengHei UI"/>
              </a:rPr>
              <a:t>为了使欧洲各国的核物理学家能 通过计算机⽹络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及时沟通</a:t>
            </a:r>
            <a:r>
              <a:rPr sz="2850" spc="25" dirty="0">
                <a:latin typeface="Microsoft JhengHei UI"/>
                <a:cs typeface="Microsoft JhengHei UI"/>
              </a:rPr>
              <a:t>传递信 息进⾏合作研究，委托他开发⼀ 个软件，以便使分布在各国各地 </a:t>
            </a:r>
            <a:r>
              <a:rPr sz="2850" spc="30" dirty="0">
                <a:latin typeface="Microsoft JhengHei UI"/>
                <a:cs typeface="Microsoft JhengHei UI"/>
              </a:rPr>
              <a:t>物理实验室、研究所的最新信 息、数据、图像资料</a:t>
            </a:r>
            <a:r>
              <a:rPr sz="285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可供⼤家共 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享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928307" y="3247270"/>
            <a:ext cx="2095159" cy="23991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60885" y="3379847"/>
            <a:ext cx="1791449" cy="20953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60885" y="3379847"/>
            <a:ext cx="1791970" cy="2095500"/>
          </a:xfrm>
          <a:custGeom>
            <a:avLst/>
            <a:gdLst/>
            <a:ahLst/>
            <a:cxnLst/>
            <a:rect l="l" t="t" r="r" b="b"/>
            <a:pathLst>
              <a:path w="1791970" h="2095500">
                <a:moveTo>
                  <a:pt x="0" y="0"/>
                </a:moveTo>
                <a:lnTo>
                  <a:pt x="0" y="2095485"/>
                </a:lnTo>
                <a:lnTo>
                  <a:pt x="1791503" y="2095485"/>
                </a:lnTo>
                <a:lnTo>
                  <a:pt x="1791503" y="0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492533" y="706985"/>
            <a:ext cx="1311910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互联⽹络发展史</a:t>
            </a:r>
            <a:r>
              <a:rPr spc="425" dirty="0"/>
              <a:t>：</a:t>
            </a:r>
            <a:r>
              <a:rPr spc="425" dirty="0">
                <a:latin typeface="Lucida Sans"/>
                <a:cs typeface="Lucida Sans"/>
              </a:rPr>
              <a:t>“</a:t>
            </a:r>
            <a:r>
              <a:rPr spc="100" dirty="0"/>
              <a:t>⾥程碑</a:t>
            </a:r>
            <a:r>
              <a:rPr spc="565" dirty="0">
                <a:latin typeface="Lucida Sans"/>
                <a:cs typeface="Lucida Sans"/>
              </a:rPr>
              <a:t>WWW”</a:t>
            </a:r>
            <a:r>
              <a:rPr spc="100" dirty="0"/>
              <a:t>世界第⼀个⽹站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28406" y="1934212"/>
            <a:ext cx="9789446" cy="8588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26299" y="2311165"/>
            <a:ext cx="8993659" cy="7793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26299" y="2311165"/>
            <a:ext cx="8994140" cy="7793355"/>
          </a:xfrm>
          <a:custGeom>
            <a:avLst/>
            <a:gdLst/>
            <a:ahLst/>
            <a:cxnLst/>
            <a:rect l="l" t="t" r="r" b="b"/>
            <a:pathLst>
              <a:path w="8994140" h="7793355">
                <a:moveTo>
                  <a:pt x="0" y="0"/>
                </a:moveTo>
                <a:lnTo>
                  <a:pt x="8993659" y="0"/>
                </a:lnTo>
                <a:lnTo>
                  <a:pt x="8993659" y="7793031"/>
                </a:lnTo>
                <a:lnTo>
                  <a:pt x="0" y="7793031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901926" y="706985"/>
            <a:ext cx="830072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互联⽹络发展史：⾥程碑</a:t>
            </a:r>
            <a:r>
              <a:rPr spc="500" dirty="0">
                <a:latin typeface="Lucida Sans"/>
                <a:cs typeface="Lucida Sans"/>
              </a:rPr>
              <a:t>WWW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69077" y="2760119"/>
            <a:ext cx="3754754" cy="4787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12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615440" lvl="2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⾥程碑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90377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8242300"/>
          </a:xfrm>
          <a:custGeom>
            <a:avLst/>
            <a:gdLst/>
            <a:ahLst/>
            <a:cxnLst/>
            <a:rect l="l" t="t" r="r" b="b"/>
            <a:pathLst>
              <a:path w="12963525" h="824230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7983854"/>
                </a:lnTo>
                <a:lnTo>
                  <a:pt x="197" y="8035224"/>
                </a:lnTo>
                <a:lnTo>
                  <a:pt x="1581" y="8076651"/>
                </a:lnTo>
                <a:lnTo>
                  <a:pt x="12649" y="8135359"/>
                </a:lnTo>
                <a:lnTo>
                  <a:pt x="49226" y="8192773"/>
                </a:lnTo>
                <a:lnTo>
                  <a:pt x="106640" y="8229349"/>
                </a:lnTo>
                <a:lnTo>
                  <a:pt x="165348" y="8240418"/>
                </a:lnTo>
                <a:lnTo>
                  <a:pt x="206776" y="8241802"/>
                </a:lnTo>
                <a:lnTo>
                  <a:pt x="258146" y="8241999"/>
                </a:lnTo>
                <a:lnTo>
                  <a:pt x="12705299" y="8241999"/>
                </a:lnTo>
                <a:lnTo>
                  <a:pt x="12756671" y="8241802"/>
                </a:lnTo>
                <a:lnTo>
                  <a:pt x="12798099" y="8240418"/>
                </a:lnTo>
                <a:lnTo>
                  <a:pt x="12856802" y="8229349"/>
                </a:lnTo>
                <a:lnTo>
                  <a:pt x="12914218" y="8192773"/>
                </a:lnTo>
                <a:lnTo>
                  <a:pt x="12950799" y="8135359"/>
                </a:lnTo>
                <a:lnTo>
                  <a:pt x="12961867" y="8076651"/>
                </a:lnTo>
                <a:lnTo>
                  <a:pt x="12963250" y="8035224"/>
                </a:lnTo>
                <a:lnTo>
                  <a:pt x="12963448" y="7983854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8242300"/>
          </a:xfrm>
          <a:custGeom>
            <a:avLst/>
            <a:gdLst/>
            <a:ahLst/>
            <a:cxnLst/>
            <a:rect l="l" t="t" r="r" b="b"/>
            <a:pathLst>
              <a:path w="12963525" h="824230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7983854"/>
                </a:lnTo>
                <a:lnTo>
                  <a:pt x="12963250" y="8035223"/>
                </a:lnTo>
                <a:lnTo>
                  <a:pt x="12961867" y="8076651"/>
                </a:lnTo>
                <a:lnTo>
                  <a:pt x="12950799" y="8135359"/>
                </a:lnTo>
                <a:lnTo>
                  <a:pt x="12914218" y="8192772"/>
                </a:lnTo>
                <a:lnTo>
                  <a:pt x="12856802" y="8229349"/>
                </a:lnTo>
                <a:lnTo>
                  <a:pt x="12798099" y="8240418"/>
                </a:lnTo>
                <a:lnTo>
                  <a:pt x="12756671" y="8241801"/>
                </a:lnTo>
                <a:lnTo>
                  <a:pt x="12705299" y="8241999"/>
                </a:lnTo>
                <a:lnTo>
                  <a:pt x="258145" y="8241999"/>
                </a:lnTo>
                <a:lnTo>
                  <a:pt x="206775" y="8241801"/>
                </a:lnTo>
                <a:lnTo>
                  <a:pt x="165348" y="8240418"/>
                </a:lnTo>
                <a:lnTo>
                  <a:pt x="106640" y="8229349"/>
                </a:lnTo>
                <a:lnTo>
                  <a:pt x="49226" y="8192772"/>
                </a:lnTo>
                <a:lnTo>
                  <a:pt x="12650" y="8135359"/>
                </a:lnTo>
                <a:lnTo>
                  <a:pt x="1581" y="8076651"/>
                </a:lnTo>
                <a:lnTo>
                  <a:pt x="197" y="8035223"/>
                </a:lnTo>
                <a:lnTo>
                  <a:pt x="0" y="798385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09584" y="292040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09584" y="480343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9584" y="667447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09584" y="792983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09584" y="855751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02242" y="2673258"/>
            <a:ext cx="10859135" cy="6918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59715">
              <a:lnSpc>
                <a:spcPct val="144500"/>
              </a:lnSpc>
              <a:spcBef>
                <a:spcPts val="90"/>
              </a:spcBef>
              <a:tabLst>
                <a:tab pos="9409430" algn="l"/>
              </a:tabLst>
            </a:pPr>
            <a:r>
              <a:rPr sz="2850" spc="80" dirty="0">
                <a:latin typeface="Microsoft JhengHei UI"/>
                <a:cs typeface="Microsoft JhengHei UI"/>
              </a:rPr>
              <a:t>互联⽹的迅猛发展始</a:t>
            </a:r>
            <a:r>
              <a:rPr sz="2850" spc="30" dirty="0">
                <a:latin typeface="Microsoft JhengHei UI"/>
                <a:cs typeface="Microsoft JhengHei UI"/>
              </a:rPr>
              <a:t>于</a:t>
            </a:r>
            <a:r>
              <a:rPr sz="2850" spc="210" dirty="0">
                <a:latin typeface="Microsoft JhengHei UI"/>
                <a:cs typeface="Microsoft JhengHei UI"/>
              </a:rPr>
              <a:t> </a:t>
            </a:r>
            <a:r>
              <a:rPr sz="2850" spc="35" dirty="0">
                <a:latin typeface="Arial"/>
                <a:cs typeface="Arial"/>
              </a:rPr>
              <a:t>20</a:t>
            </a:r>
            <a:r>
              <a:rPr sz="2850" spc="135" dirty="0">
                <a:latin typeface="Arial"/>
                <a:cs typeface="Arial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世</a:t>
            </a:r>
            <a:r>
              <a:rPr sz="2850" spc="30" dirty="0">
                <a:latin typeface="Microsoft JhengHei UI"/>
                <a:cs typeface="Microsoft JhengHei UI"/>
              </a:rPr>
              <a:t>纪</a:t>
            </a:r>
            <a:r>
              <a:rPr sz="2850" spc="210" dirty="0">
                <a:latin typeface="Microsoft JhengHei UI"/>
                <a:cs typeface="Microsoft JhengHei UI"/>
              </a:rPr>
              <a:t> </a:t>
            </a:r>
            <a:r>
              <a:rPr sz="2850" spc="35" dirty="0">
                <a:latin typeface="Arial"/>
                <a:cs typeface="Arial"/>
              </a:rPr>
              <a:t>90</a:t>
            </a:r>
            <a:r>
              <a:rPr sz="2850" spc="135" dirty="0">
                <a:latin typeface="Arial"/>
                <a:cs typeface="Arial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年代。万维</a:t>
            </a:r>
            <a:r>
              <a:rPr sz="2850" spc="30" dirty="0">
                <a:latin typeface="Microsoft JhengHei UI"/>
                <a:cs typeface="Microsoft JhengHei UI"/>
              </a:rPr>
              <a:t>⽹</a:t>
            </a:r>
            <a:r>
              <a:rPr sz="2850" spc="210" dirty="0">
                <a:latin typeface="Microsoft JhengHei UI"/>
                <a:cs typeface="Microsoft JhengHei UI"/>
              </a:rPr>
              <a:t> </a:t>
            </a:r>
            <a:r>
              <a:rPr sz="2850" spc="60" dirty="0">
                <a:latin typeface="Arial"/>
                <a:cs typeface="Arial"/>
              </a:rPr>
              <a:t>WWW	</a:t>
            </a:r>
            <a:r>
              <a:rPr sz="2850" spc="50" dirty="0">
                <a:latin typeface="Arial"/>
                <a:cs typeface="Arial"/>
              </a:rPr>
              <a:t>(World  Wide</a:t>
            </a:r>
            <a:r>
              <a:rPr sz="2850" spc="155" dirty="0">
                <a:latin typeface="Arial"/>
                <a:cs typeface="Arial"/>
              </a:rPr>
              <a:t> </a:t>
            </a:r>
            <a:r>
              <a:rPr sz="2850" spc="40" dirty="0">
                <a:latin typeface="Arial"/>
                <a:cs typeface="Arial"/>
              </a:rPr>
              <a:t>Web)</a:t>
            </a:r>
            <a:r>
              <a:rPr sz="2850" spc="155" dirty="0">
                <a:latin typeface="Arial"/>
                <a:cs typeface="Arial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被⼴泛使⽤在互联⽹上，⼤⼤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⽅便了</a:t>
            </a:r>
            <a:r>
              <a:rPr sz="2850" spc="80" dirty="0">
                <a:latin typeface="Microsoft JhengHei UI"/>
                <a:cs typeface="Microsoft JhengHei UI"/>
              </a:rPr>
              <a:t>⼴⼤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⾮⽹络专业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⼈员对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⽹络的使⽤</a:t>
            </a:r>
            <a:r>
              <a:rPr sz="2850" spc="80" dirty="0">
                <a:latin typeface="Microsoft JhengHei UI"/>
                <a:cs typeface="Microsoft JhengHei UI"/>
              </a:rPr>
              <a:t>，成为互联⽹的这种指数级增⻓的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主要驱动⼒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850" spc="60" dirty="0">
                <a:solidFill>
                  <a:srgbClr val="FF2600"/>
                </a:solidFill>
                <a:latin typeface="Arial"/>
                <a:cs typeface="Arial"/>
              </a:rPr>
              <a:t>1989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年</a:t>
            </a:r>
            <a:r>
              <a:rPr sz="2850" spc="80" dirty="0">
                <a:latin typeface="Microsoft JhengHei UI"/>
                <a:cs typeface="Microsoft JhengHei UI"/>
              </a:rPr>
              <a:t>，英国计算机科学家</a:t>
            </a:r>
            <a:r>
              <a:rPr sz="2850" spc="15" dirty="0">
                <a:latin typeface="Arial"/>
                <a:cs typeface="Arial"/>
              </a:rPr>
              <a:t>Tim</a:t>
            </a:r>
            <a:r>
              <a:rPr sz="2850" spc="190" dirty="0">
                <a:latin typeface="Arial"/>
                <a:cs typeface="Arial"/>
              </a:rPr>
              <a:t> </a:t>
            </a:r>
            <a:r>
              <a:rPr sz="2850" spc="55" dirty="0">
                <a:latin typeface="Arial"/>
                <a:cs typeface="Arial"/>
              </a:rPr>
              <a:t>Berners-Lee</a:t>
            </a:r>
            <a:r>
              <a:rPr sz="2850" spc="190" dirty="0">
                <a:latin typeface="Arial"/>
                <a:cs typeface="Arial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提出对</a:t>
            </a:r>
            <a:r>
              <a:rPr sz="2850" spc="75" dirty="0">
                <a:latin typeface="Arial"/>
                <a:cs typeface="Arial"/>
              </a:rPr>
              <a:t>WWW</a:t>
            </a:r>
            <a:r>
              <a:rPr sz="2850" spc="80" dirty="0">
                <a:latin typeface="Microsoft JhengHei UI"/>
                <a:cs typeface="Microsoft JhengHei UI"/>
              </a:rPr>
              <a:t>的设计</a:t>
            </a:r>
            <a:endParaRPr sz="2850">
              <a:latin typeface="Microsoft JhengHei UI"/>
              <a:cs typeface="Microsoft JhengHei UI"/>
            </a:endParaRPr>
          </a:p>
          <a:p>
            <a:pPr marL="12700" marR="93980">
              <a:lnSpc>
                <a:spcPct val="144500"/>
              </a:lnSpc>
            </a:pPr>
            <a:r>
              <a:rPr sz="2850" spc="80" dirty="0">
                <a:latin typeface="Microsoft JhengHei UI"/>
                <a:cs typeface="Microsoft JhengHei UI"/>
              </a:rPr>
              <a:t>⽅案，将浏览器和服务器进⾏连接。</a:t>
            </a:r>
            <a:r>
              <a:rPr sz="2850" spc="60" dirty="0">
                <a:latin typeface="Arial"/>
                <a:cs typeface="Arial"/>
              </a:rPr>
              <a:t>1989</a:t>
            </a:r>
            <a:r>
              <a:rPr sz="2850" spc="80" dirty="0">
                <a:latin typeface="Microsoft JhengHei UI"/>
                <a:cs typeface="Microsoft JhengHei UI"/>
              </a:rPr>
              <a:t>年是</a:t>
            </a:r>
            <a:r>
              <a:rPr sz="2850" spc="60" dirty="0">
                <a:latin typeface="Arial"/>
                <a:cs typeface="Arial"/>
              </a:rPr>
              <a:t>Internet</a:t>
            </a:r>
            <a:r>
              <a:rPr sz="2850" spc="80" dirty="0">
                <a:latin typeface="Microsoft JhengHei UI"/>
                <a:cs typeface="Microsoft JhengHei UI"/>
              </a:rPr>
              <a:t>历史上划时 代的分⽔岭。</a:t>
            </a:r>
            <a:endParaRPr sz="2850">
              <a:latin typeface="Microsoft JhengHei UI"/>
              <a:cs typeface="Microsoft JhengHei UI"/>
            </a:endParaRPr>
          </a:p>
          <a:p>
            <a:pPr marL="12700" marR="269875">
              <a:lnSpc>
                <a:spcPts val="4940"/>
              </a:lnSpc>
              <a:spcBef>
                <a:spcPts val="330"/>
              </a:spcBef>
            </a:pPr>
            <a:r>
              <a:rPr sz="2850" spc="60" dirty="0">
                <a:solidFill>
                  <a:srgbClr val="FF2600"/>
                </a:solidFill>
                <a:latin typeface="Arial"/>
                <a:cs typeface="Arial"/>
              </a:rPr>
              <a:t>1993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年</a:t>
            </a:r>
            <a:r>
              <a:rPr sz="2850" spc="80" dirty="0">
                <a:latin typeface="Microsoft JhengHei UI"/>
                <a:cs typeface="Microsoft JhengHei UI"/>
              </a:rPr>
              <a:t>，世界第⼀款流⾏浏览</a:t>
            </a:r>
            <a:r>
              <a:rPr sz="2850" spc="30" dirty="0">
                <a:latin typeface="Microsoft JhengHei UI"/>
                <a:cs typeface="Microsoft JhengHei UI"/>
              </a:rPr>
              <a:t>器</a:t>
            </a:r>
            <a:r>
              <a:rPr sz="2850" spc="335" dirty="0">
                <a:latin typeface="Microsoft JhengHei UI"/>
                <a:cs typeface="Microsoft JhengHei UI"/>
              </a:rPr>
              <a:t> </a:t>
            </a:r>
            <a:r>
              <a:rPr sz="2850" spc="60" dirty="0">
                <a:latin typeface="Arial"/>
                <a:cs typeface="Arial"/>
              </a:rPr>
              <a:t>Mosaic</a:t>
            </a:r>
            <a:r>
              <a:rPr sz="2850" spc="80" dirty="0">
                <a:latin typeface="Microsoft JhengHei UI"/>
                <a:cs typeface="Microsoft JhengHei UI"/>
              </a:rPr>
              <a:t>问世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65" dirty="0">
                <a:latin typeface="Arial"/>
                <a:cs typeface="Arial"/>
              </a:rPr>
              <a:t>1994</a:t>
            </a:r>
            <a:r>
              <a:rPr sz="2850" spc="80" dirty="0">
                <a:latin typeface="Microsoft JhengHei UI"/>
                <a:cs typeface="Microsoft JhengHei UI"/>
              </a:rPr>
              <a:t>年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65" dirty="0">
                <a:latin typeface="Arial"/>
                <a:cs typeface="Arial"/>
              </a:rPr>
              <a:t>Marc</a:t>
            </a:r>
            <a:r>
              <a:rPr sz="2850" spc="30" dirty="0">
                <a:latin typeface="Microsoft JhengHei UI"/>
                <a:cs typeface="Microsoft JhengHei UI"/>
              </a:rPr>
              <a:t>发 </a:t>
            </a:r>
            <a:r>
              <a:rPr sz="2850" spc="80" dirty="0">
                <a:latin typeface="Microsoft JhengHei UI"/>
                <a:cs typeface="Microsoft JhengHei UI"/>
              </a:rPr>
              <a:t>布</a:t>
            </a:r>
            <a:r>
              <a:rPr sz="2850" spc="55" dirty="0">
                <a:latin typeface="Arial"/>
                <a:cs typeface="Arial"/>
              </a:rPr>
              <a:t>Netscape</a:t>
            </a:r>
            <a:r>
              <a:rPr sz="2850" spc="125" dirty="0">
                <a:latin typeface="Arial"/>
                <a:cs typeface="Arial"/>
              </a:rPr>
              <a:t> </a:t>
            </a:r>
            <a:r>
              <a:rPr sz="2850" spc="60" dirty="0">
                <a:latin typeface="Arial"/>
                <a:cs typeface="Arial"/>
              </a:rPr>
              <a:t>Navigator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850" spc="60" dirty="0">
                <a:solidFill>
                  <a:srgbClr val="FF2600"/>
                </a:solidFill>
                <a:latin typeface="Arial"/>
                <a:cs typeface="Arial"/>
              </a:rPr>
              <a:t>1995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年</a:t>
            </a:r>
            <a:r>
              <a:rPr sz="2850" spc="80" dirty="0">
                <a:latin typeface="Microsoft JhengHei UI"/>
                <a:cs typeface="Microsoft JhengHei UI"/>
              </a:rPr>
              <a:t>，微软发布</a:t>
            </a:r>
            <a:r>
              <a:rPr sz="2850" spc="50" dirty="0">
                <a:latin typeface="Arial"/>
                <a:cs typeface="Arial"/>
              </a:rPr>
              <a:t>Internet</a:t>
            </a:r>
            <a:r>
              <a:rPr sz="2850" spc="125" dirty="0">
                <a:latin typeface="Arial"/>
                <a:cs typeface="Arial"/>
              </a:rPr>
              <a:t> </a:t>
            </a:r>
            <a:r>
              <a:rPr sz="2850" spc="55" dirty="0">
                <a:latin typeface="Arial"/>
                <a:cs typeface="Arial"/>
              </a:rPr>
              <a:t>Explorer</a:t>
            </a:r>
            <a:r>
              <a:rPr sz="2850" spc="114" dirty="0">
                <a:latin typeface="Arial"/>
                <a:cs typeface="Arial"/>
              </a:rPr>
              <a:t> </a:t>
            </a:r>
            <a:r>
              <a:rPr sz="2850" spc="60" dirty="0">
                <a:latin typeface="Arial"/>
                <a:cs typeface="Arial"/>
              </a:rPr>
              <a:t>1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 marR="541020">
              <a:lnSpc>
                <a:spcPct val="144500"/>
              </a:lnSpc>
            </a:pPr>
            <a:r>
              <a:rPr sz="2850" spc="60" dirty="0">
                <a:solidFill>
                  <a:srgbClr val="FF2600"/>
                </a:solidFill>
                <a:latin typeface="Arial"/>
                <a:cs typeface="Arial"/>
              </a:rPr>
              <a:t>1996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年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65" dirty="0">
                <a:latin typeface="Arial"/>
                <a:cs typeface="Arial"/>
              </a:rPr>
              <a:t>Netscape</a:t>
            </a:r>
            <a:r>
              <a:rPr sz="2850" spc="80" dirty="0">
                <a:latin typeface="Microsoft JhengHei UI"/>
                <a:cs typeface="Microsoft JhengHei UI"/>
              </a:rPr>
              <a:t>和</a:t>
            </a:r>
            <a:r>
              <a:rPr sz="2850" spc="60" dirty="0">
                <a:latin typeface="Arial"/>
                <a:cs typeface="Arial"/>
              </a:rPr>
              <a:t>Microsoft</a:t>
            </a:r>
            <a:r>
              <a:rPr sz="2850" spc="80" dirty="0">
                <a:latin typeface="Microsoft JhengHei UI"/>
                <a:cs typeface="Microsoft JhengHei UI"/>
              </a:rPr>
              <a:t>之间爆发</a:t>
            </a:r>
            <a:r>
              <a:rPr sz="2850" spc="75" dirty="0">
                <a:latin typeface="Arial"/>
                <a:cs typeface="Arial"/>
              </a:rPr>
              <a:t>WWW</a:t>
            </a:r>
            <a:r>
              <a:rPr sz="2850" spc="80" dirty="0">
                <a:latin typeface="Microsoft JhengHei UI"/>
                <a:cs typeface="Microsoft JhengHei UI"/>
              </a:rPr>
              <a:t>浏览器之间的战 争。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901926" y="706985"/>
            <a:ext cx="830072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互联⽹络发展史：⾥程碑</a:t>
            </a:r>
            <a:r>
              <a:rPr spc="500" dirty="0">
                <a:latin typeface="Lucida Sans"/>
                <a:cs typeface="Lucida Sans"/>
              </a:rPr>
              <a:t>WWW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69077" y="2760119"/>
            <a:ext cx="3754754" cy="4787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12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615440" lvl="2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⾥程碑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53257" y="2457850"/>
            <a:ext cx="5997585" cy="50461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53257" y="2457850"/>
            <a:ext cx="5998210" cy="5046345"/>
          </a:xfrm>
          <a:custGeom>
            <a:avLst/>
            <a:gdLst/>
            <a:ahLst/>
            <a:cxnLst/>
            <a:rect l="l" t="t" r="r" b="b"/>
            <a:pathLst>
              <a:path w="5998209" h="5046345">
                <a:moveTo>
                  <a:pt x="0" y="0"/>
                </a:moveTo>
                <a:lnTo>
                  <a:pt x="5997585" y="0"/>
                </a:lnTo>
                <a:lnTo>
                  <a:pt x="5997585" y="5046161"/>
                </a:lnTo>
                <a:lnTo>
                  <a:pt x="0" y="5046161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3B6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04274" y="5892869"/>
            <a:ext cx="10085265" cy="49173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02168" y="6269822"/>
            <a:ext cx="9290050" cy="4121785"/>
          </a:xfrm>
          <a:custGeom>
            <a:avLst/>
            <a:gdLst/>
            <a:ahLst/>
            <a:cxnLst/>
            <a:rect l="l" t="t" r="r" b="b"/>
            <a:pathLst>
              <a:path w="9290050" h="4121784">
                <a:moveTo>
                  <a:pt x="9044545" y="0"/>
                </a:moveTo>
                <a:lnTo>
                  <a:pt x="244938" y="0"/>
                </a:lnTo>
                <a:lnTo>
                  <a:pt x="196196" y="187"/>
                </a:lnTo>
                <a:lnTo>
                  <a:pt x="156888" y="1500"/>
                </a:lnTo>
                <a:lnTo>
                  <a:pt x="125667" y="5063"/>
                </a:lnTo>
                <a:lnTo>
                  <a:pt x="101184" y="12002"/>
                </a:lnTo>
                <a:lnTo>
                  <a:pt x="46708" y="46707"/>
                </a:lnTo>
                <a:lnTo>
                  <a:pt x="12002" y="101183"/>
                </a:lnTo>
                <a:lnTo>
                  <a:pt x="1500" y="156888"/>
                </a:lnTo>
                <a:lnTo>
                  <a:pt x="187" y="196195"/>
                </a:lnTo>
                <a:lnTo>
                  <a:pt x="0" y="244937"/>
                </a:lnTo>
                <a:lnTo>
                  <a:pt x="0" y="3876665"/>
                </a:lnTo>
                <a:lnTo>
                  <a:pt x="187" y="3925406"/>
                </a:lnTo>
                <a:lnTo>
                  <a:pt x="1500" y="3964714"/>
                </a:lnTo>
                <a:lnTo>
                  <a:pt x="12002" y="4020419"/>
                </a:lnTo>
                <a:lnTo>
                  <a:pt x="46708" y="4074895"/>
                </a:lnTo>
                <a:lnTo>
                  <a:pt x="101184" y="4109600"/>
                </a:lnTo>
                <a:lnTo>
                  <a:pt x="156888" y="4120103"/>
                </a:lnTo>
                <a:lnTo>
                  <a:pt x="196196" y="4121415"/>
                </a:lnTo>
                <a:lnTo>
                  <a:pt x="244938" y="4121603"/>
                </a:lnTo>
                <a:lnTo>
                  <a:pt x="9044545" y="4121603"/>
                </a:lnTo>
                <a:lnTo>
                  <a:pt x="9093284" y="4121415"/>
                </a:lnTo>
                <a:lnTo>
                  <a:pt x="9132591" y="4120103"/>
                </a:lnTo>
                <a:lnTo>
                  <a:pt x="9188289" y="4109600"/>
                </a:lnTo>
                <a:lnTo>
                  <a:pt x="9242772" y="4074895"/>
                </a:lnTo>
                <a:lnTo>
                  <a:pt x="9277480" y="4020419"/>
                </a:lnTo>
                <a:lnTo>
                  <a:pt x="9287980" y="3964714"/>
                </a:lnTo>
                <a:lnTo>
                  <a:pt x="9289293" y="3925406"/>
                </a:lnTo>
                <a:lnTo>
                  <a:pt x="9289480" y="3876665"/>
                </a:lnTo>
                <a:lnTo>
                  <a:pt x="9289480" y="244937"/>
                </a:lnTo>
                <a:lnTo>
                  <a:pt x="9289293" y="196195"/>
                </a:lnTo>
                <a:lnTo>
                  <a:pt x="9287980" y="156888"/>
                </a:lnTo>
                <a:lnTo>
                  <a:pt x="9277480" y="101183"/>
                </a:lnTo>
                <a:lnTo>
                  <a:pt x="9242772" y="46707"/>
                </a:lnTo>
                <a:lnTo>
                  <a:pt x="9188289" y="12002"/>
                </a:lnTo>
                <a:lnTo>
                  <a:pt x="9132591" y="1500"/>
                </a:lnTo>
                <a:lnTo>
                  <a:pt x="9093284" y="187"/>
                </a:lnTo>
                <a:lnTo>
                  <a:pt x="90445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02168" y="6269822"/>
            <a:ext cx="9290050" cy="4121785"/>
          </a:xfrm>
          <a:custGeom>
            <a:avLst/>
            <a:gdLst/>
            <a:ahLst/>
            <a:cxnLst/>
            <a:rect l="l" t="t" r="r" b="b"/>
            <a:pathLst>
              <a:path w="9290050" h="4121784">
                <a:moveTo>
                  <a:pt x="244937" y="0"/>
                </a:moveTo>
                <a:lnTo>
                  <a:pt x="9044541" y="0"/>
                </a:lnTo>
                <a:lnTo>
                  <a:pt x="9093282" y="187"/>
                </a:lnTo>
                <a:lnTo>
                  <a:pt x="9132590" y="1500"/>
                </a:lnTo>
                <a:lnTo>
                  <a:pt x="9188295" y="12003"/>
                </a:lnTo>
                <a:lnTo>
                  <a:pt x="9242770" y="46708"/>
                </a:lnTo>
                <a:lnTo>
                  <a:pt x="9277475" y="101184"/>
                </a:lnTo>
                <a:lnTo>
                  <a:pt x="9287978" y="156888"/>
                </a:lnTo>
                <a:lnTo>
                  <a:pt x="9289290" y="196196"/>
                </a:lnTo>
                <a:lnTo>
                  <a:pt x="9289478" y="244937"/>
                </a:lnTo>
                <a:lnTo>
                  <a:pt x="9289478" y="3876666"/>
                </a:lnTo>
                <a:lnTo>
                  <a:pt x="9289290" y="3925407"/>
                </a:lnTo>
                <a:lnTo>
                  <a:pt x="9287978" y="3964715"/>
                </a:lnTo>
                <a:lnTo>
                  <a:pt x="9277475" y="4020419"/>
                </a:lnTo>
                <a:lnTo>
                  <a:pt x="9242770" y="4074895"/>
                </a:lnTo>
                <a:lnTo>
                  <a:pt x="9188295" y="4109600"/>
                </a:lnTo>
                <a:lnTo>
                  <a:pt x="9132590" y="4120103"/>
                </a:lnTo>
                <a:lnTo>
                  <a:pt x="9093282" y="4121416"/>
                </a:lnTo>
                <a:lnTo>
                  <a:pt x="9044541" y="4121604"/>
                </a:lnTo>
                <a:lnTo>
                  <a:pt x="244937" y="4121604"/>
                </a:lnTo>
                <a:lnTo>
                  <a:pt x="196196" y="4121416"/>
                </a:lnTo>
                <a:lnTo>
                  <a:pt x="156888" y="4120103"/>
                </a:lnTo>
                <a:lnTo>
                  <a:pt x="101184" y="4109600"/>
                </a:lnTo>
                <a:lnTo>
                  <a:pt x="46708" y="4074895"/>
                </a:lnTo>
                <a:lnTo>
                  <a:pt x="12003" y="4020419"/>
                </a:lnTo>
                <a:lnTo>
                  <a:pt x="1500" y="3964715"/>
                </a:lnTo>
                <a:lnTo>
                  <a:pt x="187" y="3925407"/>
                </a:lnTo>
                <a:lnTo>
                  <a:pt x="0" y="3876666"/>
                </a:lnTo>
                <a:lnTo>
                  <a:pt x="0" y="244937"/>
                </a:lnTo>
                <a:lnTo>
                  <a:pt x="187" y="196196"/>
                </a:lnTo>
                <a:lnTo>
                  <a:pt x="1500" y="156888"/>
                </a:lnTo>
                <a:lnTo>
                  <a:pt x="12003" y="101184"/>
                </a:lnTo>
                <a:lnTo>
                  <a:pt x="46708" y="46708"/>
                </a:lnTo>
                <a:lnTo>
                  <a:pt x="101184" y="12003"/>
                </a:lnTo>
                <a:lnTo>
                  <a:pt x="156888" y="1500"/>
                </a:lnTo>
                <a:lnTo>
                  <a:pt x="196196" y="187"/>
                </a:lnTo>
                <a:lnTo>
                  <a:pt x="244937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59715" y="6887264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52373" y="6640121"/>
            <a:ext cx="6851015" cy="12807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sz="2850" spc="60" dirty="0">
                <a:latin typeface="Arial"/>
                <a:cs typeface="Arial"/>
              </a:rPr>
              <a:t>1993</a:t>
            </a:r>
            <a:r>
              <a:rPr sz="2850" spc="80" dirty="0">
                <a:latin typeface="Microsoft JhengHei UI"/>
                <a:cs typeface="Microsoft JhengHei UI"/>
              </a:rPr>
              <a:t>年，美国伊利诺州的伊利诺⼤学的国 家超级计算机应⽤中⼼</a:t>
            </a:r>
            <a:r>
              <a:rPr sz="2850" spc="75" dirty="0">
                <a:latin typeface="Microsoft JhengHei UI"/>
                <a:cs typeface="Microsoft JhengHei UI"/>
              </a:rPr>
              <a:t>（</a:t>
            </a:r>
            <a:r>
              <a:rPr sz="2850" spc="75" dirty="0">
                <a:latin typeface="Arial"/>
                <a:cs typeface="Arial"/>
              </a:rPr>
              <a:t>NCSA</a:t>
            </a:r>
            <a:r>
              <a:rPr sz="2850" spc="75" dirty="0">
                <a:latin typeface="Microsoft JhengHei UI"/>
                <a:cs typeface="Microsoft JhengHei UI"/>
              </a:rPr>
              <a:t>），</a:t>
            </a:r>
            <a:r>
              <a:rPr sz="2850" spc="80" dirty="0">
                <a:latin typeface="Microsoft JhengHei UI"/>
                <a:cs typeface="Microsoft JhengHei UI"/>
              </a:rPr>
              <a:t>发表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59715" y="877029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52373" y="7895476"/>
            <a:ext cx="6837680" cy="1908810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了⼀个浏览器，命名为</a:t>
            </a:r>
            <a:r>
              <a:rPr sz="2850" spc="60" dirty="0">
                <a:latin typeface="Arial"/>
                <a:cs typeface="Arial"/>
              </a:rPr>
              <a:t>“Mosaic”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4500"/>
              </a:lnSpc>
            </a:pPr>
            <a:r>
              <a:rPr sz="2850" spc="80" dirty="0">
                <a:latin typeface="Microsoft JhengHei UI"/>
                <a:cs typeface="Microsoft JhengHei UI"/>
              </a:rPr>
              <a:t>在当时⼈⽓爆发的⼤受欢迎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65" dirty="0">
                <a:latin typeface="Arial"/>
                <a:cs typeface="Arial"/>
              </a:rPr>
              <a:t>Mosaic</a:t>
            </a:r>
            <a:r>
              <a:rPr sz="2850" spc="80" dirty="0">
                <a:latin typeface="Microsoft JhengHei UI"/>
                <a:cs typeface="Microsoft JhengHei UI"/>
              </a:rPr>
              <a:t>的出 现，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点燃后来因特⽹热潮的⽕种之⼀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766954" y="706985"/>
            <a:ext cx="1257046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互联⽹络发展史：浏览器之争</a:t>
            </a:r>
            <a:r>
              <a:rPr spc="150" dirty="0">
                <a:latin typeface="Lucida Sans"/>
                <a:cs typeface="Lucida Sans"/>
              </a:rPr>
              <a:t>—MOSAIC</a:t>
            </a:r>
            <a:r>
              <a:rPr spc="100" dirty="0"/>
              <a:t>浏览器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69077" y="2760119"/>
            <a:ext cx="3754754" cy="4787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12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615440" lvl="2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⾥程碑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40907" y="9437386"/>
            <a:ext cx="622998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dirty="0">
                <a:latin typeface="Arial"/>
                <a:cs typeface="Arial"/>
              </a:rPr>
              <a:t>Mosaic</a:t>
            </a:r>
            <a:r>
              <a:rPr sz="3700" spc="5" dirty="0">
                <a:latin typeface="Microsoft JhengHei UI"/>
                <a:cs typeface="Microsoft JhengHei UI"/>
              </a:rPr>
              <a:t>浏览演变成⽹景浏览器</a:t>
            </a:r>
            <a:endParaRPr sz="37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72322" y="1978286"/>
            <a:ext cx="10366952" cy="74250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70216" y="2355238"/>
            <a:ext cx="9571165" cy="6629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0216" y="2355238"/>
            <a:ext cx="9571355" cy="6629400"/>
          </a:xfrm>
          <a:custGeom>
            <a:avLst/>
            <a:gdLst/>
            <a:ahLst/>
            <a:cxnLst/>
            <a:rect l="l" t="t" r="r" b="b"/>
            <a:pathLst>
              <a:path w="9571355" h="6629400">
                <a:moveTo>
                  <a:pt x="0" y="0"/>
                </a:moveTo>
                <a:lnTo>
                  <a:pt x="9571165" y="0"/>
                </a:lnTo>
                <a:lnTo>
                  <a:pt x="9571165" y="6629264"/>
                </a:lnTo>
                <a:lnTo>
                  <a:pt x="0" y="66292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27590" y="706985"/>
            <a:ext cx="1444942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互联⽹络发展史：浏览器之争</a:t>
            </a:r>
            <a:r>
              <a:rPr spc="155" dirty="0">
                <a:latin typeface="Lucida Sans"/>
                <a:cs typeface="Lucida Sans"/>
              </a:rPr>
              <a:t>—NETSCAPE</a:t>
            </a:r>
            <a:r>
              <a:rPr spc="100" dirty="0"/>
              <a:t>⽹景浏览器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69077" y="2760119"/>
            <a:ext cx="3754754" cy="4787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12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615440" lvl="2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⾥程碑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5498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4703445"/>
          </a:xfrm>
          <a:custGeom>
            <a:avLst/>
            <a:gdLst/>
            <a:ahLst/>
            <a:cxnLst/>
            <a:rect l="l" t="t" r="r" b="b"/>
            <a:pathLst>
              <a:path w="12963525" h="470344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444695"/>
                </a:lnTo>
                <a:lnTo>
                  <a:pt x="197" y="4496064"/>
                </a:lnTo>
                <a:lnTo>
                  <a:pt x="1581" y="4537491"/>
                </a:lnTo>
                <a:lnTo>
                  <a:pt x="12649" y="4596200"/>
                </a:lnTo>
                <a:lnTo>
                  <a:pt x="49226" y="4653613"/>
                </a:lnTo>
                <a:lnTo>
                  <a:pt x="106640" y="4690190"/>
                </a:lnTo>
                <a:lnTo>
                  <a:pt x="165348" y="4701258"/>
                </a:lnTo>
                <a:lnTo>
                  <a:pt x="206776" y="4702642"/>
                </a:lnTo>
                <a:lnTo>
                  <a:pt x="258146" y="4702840"/>
                </a:lnTo>
                <a:lnTo>
                  <a:pt x="12705299" y="4702840"/>
                </a:lnTo>
                <a:lnTo>
                  <a:pt x="12756671" y="4702642"/>
                </a:lnTo>
                <a:lnTo>
                  <a:pt x="12798099" y="4701258"/>
                </a:lnTo>
                <a:lnTo>
                  <a:pt x="12856802" y="4690190"/>
                </a:lnTo>
                <a:lnTo>
                  <a:pt x="12914218" y="4653613"/>
                </a:lnTo>
                <a:lnTo>
                  <a:pt x="12950799" y="4596200"/>
                </a:lnTo>
                <a:lnTo>
                  <a:pt x="12961867" y="4537491"/>
                </a:lnTo>
                <a:lnTo>
                  <a:pt x="12963250" y="4496064"/>
                </a:lnTo>
                <a:lnTo>
                  <a:pt x="12963448" y="444469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4703445"/>
          </a:xfrm>
          <a:custGeom>
            <a:avLst/>
            <a:gdLst/>
            <a:ahLst/>
            <a:cxnLst/>
            <a:rect l="l" t="t" r="r" b="b"/>
            <a:pathLst>
              <a:path w="12963525" h="470344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444695"/>
                </a:lnTo>
                <a:lnTo>
                  <a:pt x="12963250" y="4496064"/>
                </a:lnTo>
                <a:lnTo>
                  <a:pt x="12961867" y="4537491"/>
                </a:lnTo>
                <a:lnTo>
                  <a:pt x="12950799" y="4596200"/>
                </a:lnTo>
                <a:lnTo>
                  <a:pt x="12914218" y="4653613"/>
                </a:lnTo>
                <a:lnTo>
                  <a:pt x="12856802" y="4690190"/>
                </a:lnTo>
                <a:lnTo>
                  <a:pt x="12798099" y="4701258"/>
                </a:lnTo>
                <a:lnTo>
                  <a:pt x="12756671" y="4702642"/>
                </a:lnTo>
                <a:lnTo>
                  <a:pt x="12705299" y="4702840"/>
                </a:lnTo>
                <a:lnTo>
                  <a:pt x="258145" y="4702840"/>
                </a:lnTo>
                <a:lnTo>
                  <a:pt x="206775" y="4702642"/>
                </a:lnTo>
                <a:lnTo>
                  <a:pt x="165348" y="4701258"/>
                </a:lnTo>
                <a:lnTo>
                  <a:pt x="106640" y="4690190"/>
                </a:lnTo>
                <a:lnTo>
                  <a:pt x="49226" y="4653613"/>
                </a:lnTo>
                <a:lnTo>
                  <a:pt x="12650" y="4596200"/>
                </a:lnTo>
                <a:lnTo>
                  <a:pt x="1581" y="4537491"/>
                </a:lnTo>
                <a:lnTo>
                  <a:pt x="197" y="4496064"/>
                </a:lnTo>
                <a:lnTo>
                  <a:pt x="0" y="444469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25330" y="271746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17988" y="2482311"/>
            <a:ext cx="11240135" cy="1257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⽹景公司多次尝试创做⼀种能够让⽤户通过浏览器操作的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⽹络应⽤系 统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39456" y="4564529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9456" y="5819884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39456" y="3713687"/>
            <a:ext cx="11275695" cy="251269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405130" indent="-392430">
              <a:lnSpc>
                <a:spcPct val="100000"/>
              </a:lnSpc>
              <a:spcBef>
                <a:spcPts val="1520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80" dirty="0">
                <a:latin typeface="Microsoft JhengHei UI"/>
                <a:cs typeface="Microsoft JhengHei UI"/>
              </a:rPr>
              <a:t>微软担⼼⽹景可能威胁到微软的操作系统和应⽤程序市场。</a:t>
            </a:r>
            <a:endParaRPr sz="2850">
              <a:latin typeface="Microsoft JhengHei UI"/>
              <a:cs typeface="Microsoft JhengHei UI"/>
            </a:endParaRPr>
          </a:p>
          <a:p>
            <a:pPr marL="405130" marR="5080">
              <a:lnSpc>
                <a:spcPts val="4940"/>
              </a:lnSpc>
              <a:spcBef>
                <a:spcPts val="32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微软在</a:t>
            </a:r>
            <a:r>
              <a:rPr sz="2850" spc="60" dirty="0">
                <a:latin typeface="Arial"/>
                <a:cs typeface="Arial"/>
              </a:rPr>
              <a:t>1995</a:t>
            </a:r>
            <a:r>
              <a:rPr sz="2850" spc="80" dirty="0">
                <a:latin typeface="Microsoft JhengHei UI"/>
                <a:cs typeface="Microsoft JhengHei UI"/>
              </a:rPr>
              <a:t>年向望远镜娱乐公司</a:t>
            </a:r>
            <a:r>
              <a:rPr sz="2850" spc="55" dirty="0">
                <a:latin typeface="Microsoft JhengHei UI"/>
                <a:cs typeface="Microsoft JhengHei UI"/>
              </a:rPr>
              <a:t>（</a:t>
            </a:r>
            <a:r>
              <a:rPr sz="2850" spc="55" dirty="0">
                <a:latin typeface="Arial"/>
                <a:cs typeface="Arial"/>
              </a:rPr>
              <a:t>Spyglass</a:t>
            </a:r>
            <a:r>
              <a:rPr sz="2850" spc="305" dirty="0">
                <a:latin typeface="Arial"/>
                <a:cs typeface="Arial"/>
              </a:rPr>
              <a:t> </a:t>
            </a:r>
            <a:r>
              <a:rPr sz="2850" spc="60" dirty="0">
                <a:latin typeface="Arial"/>
                <a:cs typeface="Arial"/>
              </a:rPr>
              <a:t>Entertainment</a:t>
            </a:r>
            <a:r>
              <a:rPr sz="2850" spc="60" dirty="0">
                <a:latin typeface="Microsoft JhengHei UI"/>
                <a:cs typeface="Microsoft JhengHei UI"/>
              </a:rPr>
              <a:t>）</a:t>
            </a:r>
            <a:r>
              <a:rPr sz="2850" spc="80" dirty="0">
                <a:latin typeface="Microsoft JhengHei UI"/>
                <a:cs typeface="Microsoft JhengHei UI"/>
              </a:rPr>
              <a:t>买下 </a:t>
            </a:r>
            <a:r>
              <a:rPr sz="2850" spc="60" dirty="0">
                <a:latin typeface="Arial"/>
                <a:cs typeface="Arial"/>
              </a:rPr>
              <a:t>Mosaic</a:t>
            </a:r>
            <a:r>
              <a:rPr sz="2850" spc="80" dirty="0">
                <a:latin typeface="Microsoft JhengHei UI"/>
                <a:cs typeface="Microsoft JhengHei UI"/>
              </a:rPr>
              <a:t>的授权，以此为基础开发了</a:t>
            </a:r>
            <a:r>
              <a:rPr sz="2850" spc="50" dirty="0">
                <a:latin typeface="Arial"/>
                <a:cs typeface="Arial"/>
              </a:rPr>
              <a:t>Internet</a:t>
            </a:r>
            <a:r>
              <a:rPr sz="2850" spc="125" dirty="0">
                <a:latin typeface="Arial"/>
                <a:cs typeface="Arial"/>
              </a:rPr>
              <a:t> </a:t>
            </a:r>
            <a:r>
              <a:rPr sz="2850" spc="60" dirty="0">
                <a:latin typeface="Arial"/>
                <a:cs typeface="Arial"/>
              </a:rPr>
              <a:t>Explorer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405130">
              <a:lnSpc>
                <a:spcPct val="100000"/>
              </a:lnSpc>
              <a:spcBef>
                <a:spcPts val="110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双⽅激烈竞争就此展开。后来被称为</a:t>
            </a:r>
            <a:r>
              <a:rPr sz="2850" spc="55" dirty="0">
                <a:latin typeface="Arial"/>
                <a:cs typeface="Arial"/>
              </a:rPr>
              <a:t>“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浏览器⼤战</a:t>
            </a:r>
            <a:r>
              <a:rPr sz="2850" spc="55" dirty="0">
                <a:solidFill>
                  <a:srgbClr val="FF2600"/>
                </a:solidFill>
                <a:latin typeface="Arial"/>
                <a:cs typeface="Arial"/>
              </a:rPr>
              <a:t>”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696219" y="8061007"/>
            <a:ext cx="1618749" cy="161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449623" y="7863823"/>
            <a:ext cx="1944490" cy="2024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692538" y="706985"/>
            <a:ext cx="1071943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互联⽹络发展史：浏览器之争</a:t>
            </a:r>
            <a:r>
              <a:rPr spc="130" dirty="0">
                <a:latin typeface="Lucida Sans"/>
                <a:cs typeface="Lucida Sans"/>
              </a:rPr>
              <a:t>—IE</a:t>
            </a:r>
            <a:r>
              <a:rPr spc="100" dirty="0"/>
              <a:t>浏览器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69077" y="2760119"/>
            <a:ext cx="3754754" cy="4787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12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615440" lvl="2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⾥程碑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7769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6974205"/>
          </a:xfrm>
          <a:custGeom>
            <a:avLst/>
            <a:gdLst/>
            <a:ahLst/>
            <a:cxnLst/>
            <a:rect l="l" t="t" r="r" b="b"/>
            <a:pathLst>
              <a:path w="12963525" h="697420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715463"/>
                </a:lnTo>
                <a:lnTo>
                  <a:pt x="197" y="6766833"/>
                </a:lnTo>
                <a:lnTo>
                  <a:pt x="1581" y="6808260"/>
                </a:lnTo>
                <a:lnTo>
                  <a:pt x="12649" y="6866968"/>
                </a:lnTo>
                <a:lnTo>
                  <a:pt x="49226" y="6924383"/>
                </a:lnTo>
                <a:lnTo>
                  <a:pt x="106640" y="6960959"/>
                </a:lnTo>
                <a:lnTo>
                  <a:pt x="165348" y="6972028"/>
                </a:lnTo>
                <a:lnTo>
                  <a:pt x="206776" y="6973412"/>
                </a:lnTo>
                <a:lnTo>
                  <a:pt x="258146" y="6973609"/>
                </a:lnTo>
                <a:lnTo>
                  <a:pt x="12705299" y="6973609"/>
                </a:lnTo>
                <a:lnTo>
                  <a:pt x="12756671" y="6973412"/>
                </a:lnTo>
                <a:lnTo>
                  <a:pt x="12798099" y="6972028"/>
                </a:lnTo>
                <a:lnTo>
                  <a:pt x="12856802" y="6960959"/>
                </a:lnTo>
                <a:lnTo>
                  <a:pt x="12914218" y="6924383"/>
                </a:lnTo>
                <a:lnTo>
                  <a:pt x="12950799" y="6866968"/>
                </a:lnTo>
                <a:lnTo>
                  <a:pt x="12961867" y="6808260"/>
                </a:lnTo>
                <a:lnTo>
                  <a:pt x="12963250" y="6766833"/>
                </a:lnTo>
                <a:lnTo>
                  <a:pt x="12963448" y="671546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6974205"/>
          </a:xfrm>
          <a:custGeom>
            <a:avLst/>
            <a:gdLst/>
            <a:ahLst/>
            <a:cxnLst/>
            <a:rect l="l" t="t" r="r" b="b"/>
            <a:pathLst>
              <a:path w="12963525" h="697420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715463"/>
                </a:lnTo>
                <a:lnTo>
                  <a:pt x="12963250" y="6766833"/>
                </a:lnTo>
                <a:lnTo>
                  <a:pt x="12961867" y="6808260"/>
                </a:lnTo>
                <a:lnTo>
                  <a:pt x="12950799" y="6866968"/>
                </a:lnTo>
                <a:lnTo>
                  <a:pt x="12914218" y="6924383"/>
                </a:lnTo>
                <a:lnTo>
                  <a:pt x="12856802" y="6960959"/>
                </a:lnTo>
                <a:lnTo>
                  <a:pt x="12798099" y="6972028"/>
                </a:lnTo>
                <a:lnTo>
                  <a:pt x="12756671" y="6973411"/>
                </a:lnTo>
                <a:lnTo>
                  <a:pt x="12705299" y="6973609"/>
                </a:lnTo>
                <a:lnTo>
                  <a:pt x="258145" y="6973609"/>
                </a:lnTo>
                <a:lnTo>
                  <a:pt x="206775" y="6973411"/>
                </a:lnTo>
                <a:lnTo>
                  <a:pt x="165348" y="6972028"/>
                </a:lnTo>
                <a:lnTo>
                  <a:pt x="106640" y="6960959"/>
                </a:lnTo>
                <a:lnTo>
                  <a:pt x="49226" y="6924383"/>
                </a:lnTo>
                <a:lnTo>
                  <a:pt x="12650" y="6866968"/>
                </a:lnTo>
                <a:lnTo>
                  <a:pt x="1581" y="6808260"/>
                </a:lnTo>
                <a:lnTo>
                  <a:pt x="197" y="6766833"/>
                </a:lnTo>
                <a:lnTo>
                  <a:pt x="0" y="671546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61053" y="286283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61053" y="349051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75180" y="410619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75180" y="473387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75180" y="536155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61053" y="5989231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61053" y="661690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75180" y="723259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75180" y="786027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09805" y="2615689"/>
            <a:ext cx="9309100" cy="56508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985895">
              <a:lnSpc>
                <a:spcPct val="144500"/>
              </a:lnSpc>
              <a:spcBef>
                <a:spcPts val="90"/>
              </a:spcBef>
            </a:pPr>
            <a:r>
              <a:rPr sz="2850" spc="55" dirty="0">
                <a:latin typeface="Arial"/>
                <a:cs typeface="Arial"/>
              </a:rPr>
              <a:t>internet</a:t>
            </a:r>
            <a:r>
              <a:rPr sz="2850" spc="80" dirty="0">
                <a:latin typeface="Microsoft JhengHei UI"/>
                <a:cs typeface="Microsoft JhengHei UI"/>
              </a:rPr>
              <a:t>与</a:t>
            </a:r>
            <a:r>
              <a:rPr sz="2850" spc="65" dirty="0">
                <a:latin typeface="Arial"/>
                <a:cs typeface="Arial"/>
              </a:rPr>
              <a:t>Internet</a:t>
            </a:r>
            <a:r>
              <a:rPr sz="2850" spc="65" dirty="0">
                <a:latin typeface="Microsoft JhengHei UI"/>
                <a:cs typeface="Microsoft JhengHei UI"/>
              </a:rPr>
              <a:t>（</a:t>
            </a:r>
            <a:r>
              <a:rPr sz="2850" spc="65" dirty="0">
                <a:latin typeface="Arial"/>
                <a:cs typeface="Arial"/>
              </a:rPr>
              <a:t>TCP/IP</a:t>
            </a:r>
            <a:r>
              <a:rPr sz="2850" spc="65" dirty="0">
                <a:latin typeface="Microsoft JhengHei UI"/>
                <a:cs typeface="Microsoft JhengHei UI"/>
              </a:rPr>
              <a:t>）；  </a:t>
            </a:r>
            <a:r>
              <a:rPr sz="2850" spc="80" dirty="0">
                <a:latin typeface="Microsoft JhengHei UI"/>
                <a:cs typeface="Microsoft JhengHei UI"/>
              </a:rPr>
              <a:t>互联⽹发展的三个阶段：</a:t>
            </a:r>
            <a:endParaRPr sz="2850">
              <a:latin typeface="Microsoft JhengHei UI"/>
              <a:cs typeface="Microsoft JhengHei UI"/>
            </a:endParaRPr>
          </a:p>
          <a:p>
            <a:pPr marL="326390">
              <a:lnSpc>
                <a:spcPct val="100000"/>
              </a:lnSpc>
              <a:spcBef>
                <a:spcPts val="1430"/>
              </a:spcBef>
            </a:pPr>
            <a:r>
              <a:rPr sz="2850" spc="35" dirty="0">
                <a:latin typeface="Arial"/>
                <a:cs typeface="Arial"/>
              </a:rPr>
              <a:t>ARPAnet</a:t>
            </a:r>
            <a:r>
              <a:rPr sz="2850" spc="80" dirty="0">
                <a:latin typeface="Microsoft JhengHei UI"/>
                <a:cs typeface="Microsoft JhengHei UI"/>
              </a:rPr>
              <a:t>采⽤</a:t>
            </a:r>
            <a:r>
              <a:rPr sz="2850" spc="60" dirty="0">
                <a:latin typeface="Arial"/>
                <a:cs typeface="Arial"/>
              </a:rPr>
              <a:t>TCP/IP</a:t>
            </a:r>
            <a:r>
              <a:rPr sz="2850" spc="80" dirty="0">
                <a:latin typeface="Microsoft JhengHei UI"/>
                <a:cs typeface="Microsoft JhengHei UI"/>
              </a:rPr>
              <a:t>协议；</a:t>
            </a:r>
            <a:endParaRPr sz="2850">
              <a:latin typeface="Microsoft JhengHei UI"/>
              <a:cs typeface="Microsoft JhengHei UI"/>
            </a:endParaRPr>
          </a:p>
          <a:p>
            <a:pPr marL="326390" marR="3141345">
              <a:lnSpc>
                <a:spcPct val="144500"/>
              </a:lnSpc>
            </a:pPr>
            <a:r>
              <a:rPr sz="2850" spc="65" dirty="0">
                <a:latin typeface="Arial"/>
                <a:cs typeface="Arial"/>
              </a:rPr>
              <a:t>NSFNet</a:t>
            </a:r>
            <a:r>
              <a:rPr sz="2850" spc="65" dirty="0">
                <a:latin typeface="Microsoft JhengHei UI"/>
                <a:cs typeface="Microsoft JhengHei UI"/>
              </a:rPr>
              <a:t>：</a:t>
            </a:r>
            <a:r>
              <a:rPr sz="2850" spc="80" dirty="0">
                <a:latin typeface="Microsoft JhengHei UI"/>
                <a:cs typeface="Microsoft JhengHei UI"/>
              </a:rPr>
              <a:t>三级结构，向社会开放；  多级</a:t>
            </a:r>
            <a:r>
              <a:rPr sz="2850" spc="60" dirty="0">
                <a:latin typeface="Arial"/>
                <a:cs typeface="Arial"/>
              </a:rPr>
              <a:t>ISP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4500"/>
              </a:lnSpc>
            </a:pPr>
            <a:r>
              <a:rPr sz="2850" spc="75" dirty="0">
                <a:solidFill>
                  <a:srgbClr val="FF2600"/>
                </a:solidFill>
                <a:latin typeface="Arial"/>
                <a:cs typeface="Arial"/>
              </a:rPr>
              <a:t>WWW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及浏览器</a:t>
            </a:r>
            <a:r>
              <a:rPr sz="2850" spc="80" dirty="0">
                <a:latin typeface="Microsoft JhengHei UI"/>
                <a:cs typeface="Microsoft JhengHei UI"/>
              </a:rPr>
              <a:t>的问世，极⼤促进互联⽹的应⽤与发展。 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重要⼈物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  <a:p>
            <a:pPr marL="326390" marR="6139180">
              <a:lnSpc>
                <a:spcPts val="4940"/>
              </a:lnSpc>
              <a:spcBef>
                <a:spcPts val="325"/>
              </a:spcBef>
            </a:pPr>
            <a:r>
              <a:rPr sz="2850" spc="85" dirty="0">
                <a:latin typeface="Microsoft JhengHei UI"/>
                <a:cs typeface="Microsoft JhengHei UI"/>
              </a:rPr>
              <a:t>蒂姆</a:t>
            </a:r>
            <a:r>
              <a:rPr sz="2850" spc="55" dirty="0">
                <a:latin typeface="Arial"/>
                <a:cs typeface="Arial"/>
              </a:rPr>
              <a:t>.</a:t>
            </a:r>
            <a:r>
              <a:rPr sz="2850" spc="85" dirty="0">
                <a:latin typeface="Microsoft JhengHei UI"/>
                <a:cs typeface="Microsoft JhengHei UI"/>
              </a:rPr>
              <a:t>伯纳斯</a:t>
            </a:r>
            <a:r>
              <a:rPr sz="2850" spc="55" dirty="0">
                <a:latin typeface="Arial"/>
                <a:cs typeface="Arial"/>
              </a:rPr>
              <a:t>.</a:t>
            </a:r>
            <a:r>
              <a:rPr sz="2850" spc="75" dirty="0">
                <a:latin typeface="Microsoft JhengHei UI"/>
                <a:cs typeface="Microsoft JhengHei UI"/>
              </a:rPr>
              <a:t>李； </a:t>
            </a:r>
            <a:r>
              <a:rPr sz="2850" spc="80" dirty="0">
                <a:latin typeface="Microsoft JhengHei UI"/>
                <a:cs typeface="Microsoft JhengHei UI"/>
              </a:rPr>
              <a:t>卡恩、瑟夫。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9417" y="534015"/>
            <a:ext cx="19685264" cy="11413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441253" y="706985"/>
            <a:ext cx="122174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⼩结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69077" y="2760119"/>
            <a:ext cx="3754754" cy="4787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12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615440" lvl="2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  <a:p>
            <a:pPr marL="1249045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⾥程碑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4122" y="2130622"/>
            <a:ext cx="10188334" cy="6287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2015" y="2507572"/>
            <a:ext cx="9392920" cy="5492115"/>
          </a:xfrm>
          <a:custGeom>
            <a:avLst/>
            <a:gdLst/>
            <a:ahLst/>
            <a:cxnLst/>
            <a:rect l="l" t="t" r="r" b="b"/>
            <a:pathLst>
              <a:path w="9392920" h="5492115">
                <a:moveTo>
                  <a:pt x="9134401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06639" y="12650"/>
                </a:lnTo>
                <a:lnTo>
                  <a:pt x="49226" y="49227"/>
                </a:lnTo>
                <a:lnTo>
                  <a:pt x="12650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233776"/>
                </a:lnTo>
                <a:lnTo>
                  <a:pt x="197" y="5285146"/>
                </a:lnTo>
                <a:lnTo>
                  <a:pt x="1581" y="5326573"/>
                </a:lnTo>
                <a:lnTo>
                  <a:pt x="12650" y="5385282"/>
                </a:lnTo>
                <a:lnTo>
                  <a:pt x="49226" y="5442695"/>
                </a:lnTo>
                <a:lnTo>
                  <a:pt x="106639" y="5479271"/>
                </a:lnTo>
                <a:lnTo>
                  <a:pt x="165348" y="5490341"/>
                </a:lnTo>
                <a:lnTo>
                  <a:pt x="206775" y="5491725"/>
                </a:lnTo>
                <a:lnTo>
                  <a:pt x="258145" y="5491922"/>
                </a:lnTo>
                <a:lnTo>
                  <a:pt x="9134401" y="5491922"/>
                </a:lnTo>
                <a:lnTo>
                  <a:pt x="9185771" y="5491725"/>
                </a:lnTo>
                <a:lnTo>
                  <a:pt x="9227198" y="5490341"/>
                </a:lnTo>
                <a:lnTo>
                  <a:pt x="9285907" y="5479271"/>
                </a:lnTo>
                <a:lnTo>
                  <a:pt x="9343321" y="5442695"/>
                </a:lnTo>
                <a:lnTo>
                  <a:pt x="9379897" y="5385282"/>
                </a:lnTo>
                <a:lnTo>
                  <a:pt x="9390966" y="5326573"/>
                </a:lnTo>
                <a:lnTo>
                  <a:pt x="9392350" y="5285146"/>
                </a:lnTo>
                <a:lnTo>
                  <a:pt x="9392547" y="5233776"/>
                </a:lnTo>
                <a:lnTo>
                  <a:pt x="9392547" y="258146"/>
                </a:lnTo>
                <a:lnTo>
                  <a:pt x="9392350" y="206776"/>
                </a:lnTo>
                <a:lnTo>
                  <a:pt x="9390966" y="165348"/>
                </a:lnTo>
                <a:lnTo>
                  <a:pt x="9379897" y="106640"/>
                </a:lnTo>
                <a:lnTo>
                  <a:pt x="9343321" y="49227"/>
                </a:lnTo>
                <a:lnTo>
                  <a:pt x="9285907" y="12650"/>
                </a:lnTo>
                <a:lnTo>
                  <a:pt x="9227198" y="1581"/>
                </a:lnTo>
                <a:lnTo>
                  <a:pt x="9185771" y="197"/>
                </a:lnTo>
                <a:lnTo>
                  <a:pt x="91344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2015" y="2507572"/>
            <a:ext cx="9392920" cy="5492115"/>
          </a:xfrm>
          <a:custGeom>
            <a:avLst/>
            <a:gdLst/>
            <a:ahLst/>
            <a:cxnLst/>
            <a:rect l="l" t="t" r="r" b="b"/>
            <a:pathLst>
              <a:path w="9392920" h="5492115">
                <a:moveTo>
                  <a:pt x="258145" y="0"/>
                </a:moveTo>
                <a:lnTo>
                  <a:pt x="9134402" y="0"/>
                </a:lnTo>
                <a:lnTo>
                  <a:pt x="9185772" y="197"/>
                </a:lnTo>
                <a:lnTo>
                  <a:pt x="9227199" y="1581"/>
                </a:lnTo>
                <a:lnTo>
                  <a:pt x="9285907" y="12650"/>
                </a:lnTo>
                <a:lnTo>
                  <a:pt x="9343321" y="49226"/>
                </a:lnTo>
                <a:lnTo>
                  <a:pt x="9379897" y="106640"/>
                </a:lnTo>
                <a:lnTo>
                  <a:pt x="9390966" y="165348"/>
                </a:lnTo>
                <a:lnTo>
                  <a:pt x="9392349" y="206775"/>
                </a:lnTo>
                <a:lnTo>
                  <a:pt x="9392547" y="258145"/>
                </a:lnTo>
                <a:lnTo>
                  <a:pt x="9392547" y="5233776"/>
                </a:lnTo>
                <a:lnTo>
                  <a:pt x="9392349" y="5285145"/>
                </a:lnTo>
                <a:lnTo>
                  <a:pt x="9390966" y="5326573"/>
                </a:lnTo>
                <a:lnTo>
                  <a:pt x="9379897" y="5385281"/>
                </a:lnTo>
                <a:lnTo>
                  <a:pt x="9343321" y="5442695"/>
                </a:lnTo>
                <a:lnTo>
                  <a:pt x="9285907" y="5479271"/>
                </a:lnTo>
                <a:lnTo>
                  <a:pt x="9227199" y="5490340"/>
                </a:lnTo>
                <a:lnTo>
                  <a:pt x="9185772" y="5491724"/>
                </a:lnTo>
                <a:lnTo>
                  <a:pt x="9134402" y="5491921"/>
                </a:lnTo>
                <a:lnTo>
                  <a:pt x="258145" y="5491921"/>
                </a:lnTo>
                <a:lnTo>
                  <a:pt x="206775" y="5491724"/>
                </a:lnTo>
                <a:lnTo>
                  <a:pt x="165348" y="5490340"/>
                </a:lnTo>
                <a:lnTo>
                  <a:pt x="106640" y="5479271"/>
                </a:lnTo>
                <a:lnTo>
                  <a:pt x="49226" y="5442695"/>
                </a:lnTo>
                <a:lnTo>
                  <a:pt x="12650" y="5385281"/>
                </a:lnTo>
                <a:lnTo>
                  <a:pt x="1581" y="5326573"/>
                </a:lnTo>
                <a:lnTo>
                  <a:pt x="197" y="5285145"/>
                </a:lnTo>
                <a:lnTo>
                  <a:pt x="0" y="523377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40716" y="3342505"/>
            <a:ext cx="13017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dirty="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4843" y="4021470"/>
            <a:ext cx="13017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dirty="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54843" y="5353367"/>
            <a:ext cx="13017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dirty="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67031" y="3079085"/>
            <a:ext cx="7645400" cy="404749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326390" marR="5080" indent="-314325">
              <a:lnSpc>
                <a:spcPct val="142300"/>
              </a:lnSpc>
              <a:spcBef>
                <a:spcPts val="145"/>
              </a:spcBef>
            </a:pPr>
            <a:r>
              <a:rPr sz="310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以主机为中⼼（或</a:t>
            </a:r>
            <a:r>
              <a:rPr sz="3100" spc="60" dirty="0">
                <a:solidFill>
                  <a:srgbClr val="FF2600"/>
                </a:solidFill>
                <a:latin typeface="Arial"/>
                <a:cs typeface="Arial"/>
              </a:rPr>
              <a:t>“</a:t>
            </a:r>
            <a:r>
              <a:rPr sz="310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主机</a:t>
            </a:r>
            <a:r>
              <a:rPr sz="3100" spc="60" dirty="0">
                <a:solidFill>
                  <a:srgbClr val="FF2600"/>
                </a:solidFill>
                <a:latin typeface="Arial"/>
                <a:cs typeface="Arial"/>
              </a:rPr>
              <a:t>-</a:t>
            </a:r>
            <a:r>
              <a:rPr sz="310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终端</a:t>
            </a:r>
            <a:r>
              <a:rPr sz="3100" spc="75" dirty="0">
                <a:solidFill>
                  <a:srgbClr val="FF2600"/>
                </a:solidFill>
                <a:latin typeface="Arial"/>
                <a:cs typeface="Arial"/>
              </a:rPr>
              <a:t>”</a:t>
            </a:r>
            <a:r>
              <a:rPr sz="3100" spc="75" dirty="0">
                <a:solidFill>
                  <a:srgbClr val="FF2600"/>
                </a:solidFill>
                <a:latin typeface="Microsoft JhengHei UI"/>
                <a:cs typeface="Microsoft JhengHei UI"/>
              </a:rPr>
              <a:t>）</a:t>
            </a:r>
            <a:r>
              <a:rPr sz="310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的⽹络</a:t>
            </a:r>
            <a:r>
              <a:rPr sz="3100" spc="25" dirty="0">
                <a:latin typeface="Microsoft JhengHei UI"/>
                <a:cs typeface="Microsoft JhengHei UI"/>
              </a:rPr>
              <a:t>：  </a:t>
            </a:r>
            <a:r>
              <a:rPr sz="3100" spc="80" dirty="0">
                <a:latin typeface="Microsoft JhengHei UI"/>
                <a:cs typeface="Microsoft JhengHei UI"/>
              </a:rPr>
              <a:t>随计算机技术的发展⽽产⽣。早期的计算 机均为⼤型机、中型机或⼩型机；</a:t>
            </a:r>
            <a:endParaRPr sz="3100">
              <a:latin typeface="Microsoft JhengHei UI"/>
              <a:cs typeface="Microsoft JhengHei UI"/>
            </a:endParaRPr>
          </a:p>
          <a:p>
            <a:pPr marL="326390" marR="5080" algn="just">
              <a:lnSpc>
                <a:spcPts val="5240"/>
              </a:lnSpc>
              <a:spcBef>
                <a:spcPts val="430"/>
              </a:spcBef>
            </a:pPr>
            <a:r>
              <a:rPr sz="3100" spc="80" dirty="0">
                <a:latin typeface="Microsoft JhengHei UI"/>
                <a:cs typeface="Microsoft JhengHei UI"/>
              </a:rPr>
              <a:t>⽤户</a:t>
            </a:r>
            <a:r>
              <a:rPr sz="310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通过终端连接到⼤型机上</a:t>
            </a:r>
            <a:r>
              <a:rPr sz="3100" spc="80" dirty="0">
                <a:latin typeface="Microsoft JhengHei UI"/>
                <a:cs typeface="Microsoft JhengHei UI"/>
              </a:rPr>
              <a:t>（主机），  通过批处理⽅式，共享⼤型机上的软硬件 资源。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2878" y="8652720"/>
            <a:ext cx="9851390" cy="1315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299"/>
              </a:lnSpc>
              <a:spcBef>
                <a:spcPts val="95"/>
              </a:spcBef>
            </a:pPr>
            <a:r>
              <a:rPr sz="3300" spc="50" dirty="0">
                <a:solidFill>
                  <a:srgbClr val="ED4643"/>
                </a:solidFill>
                <a:latin typeface="Microsoft JhengHei UI"/>
                <a:cs typeface="Microsoft JhengHei UI"/>
              </a:rPr>
              <a:t>特征</a:t>
            </a:r>
            <a:r>
              <a:rPr sz="3300" spc="50" dirty="0">
                <a:solidFill>
                  <a:srgbClr val="5B5854"/>
                </a:solidFill>
                <a:latin typeface="Microsoft JhengHei UI"/>
                <a:cs typeface="Microsoft JhengHei UI"/>
              </a:rPr>
              <a:t>：</a:t>
            </a:r>
            <a:r>
              <a:rPr sz="3300" spc="50" dirty="0">
                <a:latin typeface="Microsoft JhengHei UI"/>
                <a:cs typeface="Microsoft JhengHei UI"/>
              </a:rPr>
              <a:t>以单处理机为中⼼的联机⽹络；集中式控制。 </a:t>
            </a:r>
            <a:r>
              <a:rPr sz="3300" spc="50" dirty="0">
                <a:solidFill>
                  <a:srgbClr val="ED4643"/>
                </a:solidFill>
                <a:latin typeface="Microsoft JhengHei UI"/>
                <a:cs typeface="Microsoft JhengHei UI"/>
              </a:rPr>
              <a:t>缺点</a:t>
            </a:r>
            <a:r>
              <a:rPr sz="3300" spc="50" dirty="0">
                <a:solidFill>
                  <a:srgbClr val="5B5854"/>
                </a:solidFill>
                <a:latin typeface="Microsoft JhengHei UI"/>
                <a:cs typeface="Microsoft JhengHei UI"/>
              </a:rPr>
              <a:t>：</a:t>
            </a:r>
            <a:r>
              <a:rPr sz="3300" spc="50" dirty="0">
                <a:latin typeface="Microsoft JhengHei UI"/>
                <a:cs typeface="Microsoft JhengHei UI"/>
              </a:rPr>
              <a:t>主机负荷重；可靠性差。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85425" y="4619609"/>
            <a:ext cx="1309907" cy="1528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085789" y="4942443"/>
            <a:ext cx="863040" cy="8823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444366" y="5028613"/>
            <a:ext cx="360680" cy="720725"/>
          </a:xfrm>
          <a:custGeom>
            <a:avLst/>
            <a:gdLst/>
            <a:ahLst/>
            <a:cxnLst/>
            <a:rect l="l" t="t" r="r" b="b"/>
            <a:pathLst>
              <a:path w="360680" h="720725">
                <a:moveTo>
                  <a:pt x="0" y="0"/>
                </a:moveTo>
                <a:lnTo>
                  <a:pt x="360343" y="360343"/>
                </a:lnTo>
                <a:lnTo>
                  <a:pt x="130" y="720555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972643" y="5010749"/>
            <a:ext cx="412115" cy="226695"/>
          </a:xfrm>
          <a:custGeom>
            <a:avLst/>
            <a:gdLst/>
            <a:ahLst/>
            <a:cxnLst/>
            <a:rect l="l" t="t" r="r" b="b"/>
            <a:pathLst>
              <a:path w="412115" h="226695">
                <a:moveTo>
                  <a:pt x="0" y="0"/>
                </a:moveTo>
                <a:lnTo>
                  <a:pt x="411777" y="0"/>
                </a:lnTo>
                <a:lnTo>
                  <a:pt x="411777" y="226385"/>
                </a:lnTo>
                <a:lnTo>
                  <a:pt x="0" y="226385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972643" y="5275698"/>
            <a:ext cx="412115" cy="226695"/>
          </a:xfrm>
          <a:custGeom>
            <a:avLst/>
            <a:gdLst/>
            <a:ahLst/>
            <a:cxnLst/>
            <a:rect l="l" t="t" r="r" b="b"/>
            <a:pathLst>
              <a:path w="412115" h="226695">
                <a:moveTo>
                  <a:pt x="0" y="0"/>
                </a:moveTo>
                <a:lnTo>
                  <a:pt x="411777" y="0"/>
                </a:lnTo>
                <a:lnTo>
                  <a:pt x="411777" y="226385"/>
                </a:lnTo>
                <a:lnTo>
                  <a:pt x="0" y="226385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72643" y="5540648"/>
            <a:ext cx="412115" cy="226695"/>
          </a:xfrm>
          <a:custGeom>
            <a:avLst/>
            <a:gdLst/>
            <a:ahLst/>
            <a:cxnLst/>
            <a:rect l="l" t="t" r="r" b="b"/>
            <a:pathLst>
              <a:path w="412115" h="226695">
                <a:moveTo>
                  <a:pt x="0" y="0"/>
                </a:moveTo>
                <a:lnTo>
                  <a:pt x="411777" y="0"/>
                </a:lnTo>
                <a:lnTo>
                  <a:pt x="411777" y="226385"/>
                </a:lnTo>
                <a:lnTo>
                  <a:pt x="0" y="226385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45700" y="5385005"/>
            <a:ext cx="1016635" cy="3810"/>
          </a:xfrm>
          <a:custGeom>
            <a:avLst/>
            <a:gdLst/>
            <a:ahLst/>
            <a:cxnLst/>
            <a:rect l="l" t="t" r="r" b="b"/>
            <a:pathLst>
              <a:path w="1016634" h="3810">
                <a:moveTo>
                  <a:pt x="0" y="0"/>
                </a:moveTo>
                <a:lnTo>
                  <a:pt x="1016478" y="3203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441799" y="3571447"/>
            <a:ext cx="863040" cy="8823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44074" y="6219857"/>
            <a:ext cx="863040" cy="882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243355" y="4327749"/>
            <a:ext cx="789940" cy="673100"/>
          </a:xfrm>
          <a:custGeom>
            <a:avLst/>
            <a:gdLst/>
            <a:ahLst/>
            <a:cxnLst/>
            <a:rect l="l" t="t" r="r" b="b"/>
            <a:pathLst>
              <a:path w="789940" h="673100">
                <a:moveTo>
                  <a:pt x="0" y="0"/>
                </a:moveTo>
                <a:lnTo>
                  <a:pt x="789929" y="672528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200026" y="5777551"/>
            <a:ext cx="806450" cy="579120"/>
          </a:xfrm>
          <a:custGeom>
            <a:avLst/>
            <a:gdLst/>
            <a:ahLst/>
            <a:cxnLst/>
            <a:rect l="l" t="t" r="r" b="b"/>
            <a:pathLst>
              <a:path w="806450" h="579120">
                <a:moveTo>
                  <a:pt x="0" y="578773"/>
                </a:moveTo>
                <a:lnTo>
                  <a:pt x="80619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008790" y="3308950"/>
            <a:ext cx="863040" cy="882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79685" y="4942442"/>
            <a:ext cx="863031" cy="882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095269" y="5383655"/>
            <a:ext cx="916940" cy="0"/>
          </a:xfrm>
          <a:custGeom>
            <a:avLst/>
            <a:gdLst/>
            <a:ahLst/>
            <a:cxnLst/>
            <a:rect l="l" t="t" r="r" b="b"/>
            <a:pathLst>
              <a:path w="916940">
                <a:moveTo>
                  <a:pt x="0" y="0"/>
                </a:moveTo>
                <a:lnTo>
                  <a:pt x="91662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15046" y="5385373"/>
            <a:ext cx="970915" cy="3175"/>
          </a:xfrm>
          <a:custGeom>
            <a:avLst/>
            <a:gdLst/>
            <a:ahLst/>
            <a:cxnLst/>
            <a:rect l="l" t="t" r="r" b="b"/>
            <a:pathLst>
              <a:path w="970915" h="3175">
                <a:moveTo>
                  <a:pt x="0" y="2545"/>
                </a:moveTo>
                <a:lnTo>
                  <a:pt x="97037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440274" y="4189093"/>
            <a:ext cx="635" cy="430530"/>
          </a:xfrm>
          <a:custGeom>
            <a:avLst/>
            <a:gdLst/>
            <a:ahLst/>
            <a:cxnLst/>
            <a:rect l="l" t="t" r="r" b="b"/>
            <a:pathLst>
              <a:path w="634" h="430529">
                <a:moveTo>
                  <a:pt x="23" y="430514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4363301" y="5748538"/>
            <a:ext cx="40449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35" dirty="0">
                <a:latin typeface="Lucida Sans Unicode"/>
                <a:cs typeface="Lucida Sans Unicode"/>
              </a:rPr>
              <a:t>TS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974803" y="6188315"/>
            <a:ext cx="93154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0" dirty="0">
                <a:latin typeface="Lucida Sans Unicode"/>
                <a:cs typeface="Lucida Sans Unicode"/>
              </a:rPr>
              <a:t>HOST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352425" y="3468236"/>
            <a:ext cx="21780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30" dirty="0">
                <a:latin typeface="Lucida Sans Unicode"/>
                <a:cs typeface="Lucida Sans Unicode"/>
              </a:rPr>
              <a:t>T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698169" y="6373124"/>
            <a:ext cx="21780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30" dirty="0">
                <a:latin typeface="Lucida Sans Unicode"/>
                <a:cs typeface="Lucida Sans Unicode"/>
              </a:rPr>
              <a:t>T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429423" y="5091376"/>
            <a:ext cx="21780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30" dirty="0">
                <a:latin typeface="Lucida Sans Unicode"/>
                <a:cs typeface="Lucida Sans Unicode"/>
              </a:rPr>
              <a:t>T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785434" y="3720262"/>
            <a:ext cx="21780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30" dirty="0">
                <a:latin typeface="Lucida Sans Unicode"/>
                <a:cs typeface="Lucida Sans Unicode"/>
              </a:rPr>
              <a:t>T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212838" y="5091257"/>
            <a:ext cx="21780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30" dirty="0">
                <a:latin typeface="Lucida Sans Unicode"/>
                <a:cs typeface="Lucida Sans Unicode"/>
              </a:rPr>
              <a:t>T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7946010" y="706985"/>
            <a:ext cx="421259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主机</a:t>
            </a:r>
            <a:r>
              <a:rPr spc="100" dirty="0">
                <a:latin typeface="Lucida Sans"/>
                <a:cs typeface="Lucida Sans"/>
              </a:rPr>
              <a:t>—</a:t>
            </a:r>
            <a:r>
              <a:rPr spc="100" dirty="0"/>
              <a:t>终端⽹络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69077" y="2690343"/>
            <a:ext cx="3754754" cy="32740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ED4643"/>
                </a:solidFill>
                <a:latin typeface="Microsoft JhengHei UI"/>
                <a:cs typeface="Microsoft JhengHei UI"/>
              </a:rPr>
              <a:t>互联⽹的应⽤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⽹络带来挑战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我国⽹络现状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3339" y="1789160"/>
            <a:ext cx="13759235" cy="7262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81233" y="2166112"/>
            <a:ext cx="12963525" cy="6467475"/>
          </a:xfrm>
          <a:custGeom>
            <a:avLst/>
            <a:gdLst/>
            <a:ahLst/>
            <a:cxnLst/>
            <a:rect l="l" t="t" r="r" b="b"/>
            <a:pathLst>
              <a:path w="12963525" h="6467475">
                <a:moveTo>
                  <a:pt x="12705303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39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6208754"/>
                </a:lnTo>
                <a:lnTo>
                  <a:pt x="197" y="6260124"/>
                </a:lnTo>
                <a:lnTo>
                  <a:pt x="1581" y="6301551"/>
                </a:lnTo>
                <a:lnTo>
                  <a:pt x="12649" y="6360259"/>
                </a:lnTo>
                <a:lnTo>
                  <a:pt x="49226" y="6417673"/>
                </a:lnTo>
                <a:lnTo>
                  <a:pt x="106639" y="6454249"/>
                </a:lnTo>
                <a:lnTo>
                  <a:pt x="165348" y="6465318"/>
                </a:lnTo>
                <a:lnTo>
                  <a:pt x="206775" y="6466701"/>
                </a:lnTo>
                <a:lnTo>
                  <a:pt x="258145" y="6466899"/>
                </a:lnTo>
                <a:lnTo>
                  <a:pt x="12705303" y="6466899"/>
                </a:lnTo>
                <a:lnTo>
                  <a:pt x="12756669" y="6466701"/>
                </a:lnTo>
                <a:lnTo>
                  <a:pt x="12798096" y="6465318"/>
                </a:lnTo>
                <a:lnTo>
                  <a:pt x="12856806" y="6454249"/>
                </a:lnTo>
                <a:lnTo>
                  <a:pt x="12914220" y="6417673"/>
                </a:lnTo>
                <a:lnTo>
                  <a:pt x="12950793" y="6360259"/>
                </a:lnTo>
                <a:lnTo>
                  <a:pt x="12961860" y="6301551"/>
                </a:lnTo>
                <a:lnTo>
                  <a:pt x="12963244" y="6260124"/>
                </a:lnTo>
                <a:lnTo>
                  <a:pt x="12963441" y="6208754"/>
                </a:lnTo>
                <a:lnTo>
                  <a:pt x="12963441" y="258145"/>
                </a:lnTo>
                <a:lnTo>
                  <a:pt x="12963244" y="206775"/>
                </a:lnTo>
                <a:lnTo>
                  <a:pt x="12961860" y="165348"/>
                </a:lnTo>
                <a:lnTo>
                  <a:pt x="12950793" y="106640"/>
                </a:lnTo>
                <a:lnTo>
                  <a:pt x="12914220" y="49226"/>
                </a:lnTo>
                <a:lnTo>
                  <a:pt x="12856806" y="12649"/>
                </a:lnTo>
                <a:lnTo>
                  <a:pt x="12798096" y="1581"/>
                </a:lnTo>
                <a:lnTo>
                  <a:pt x="12756669" y="197"/>
                </a:lnTo>
                <a:lnTo>
                  <a:pt x="127053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81233" y="2166112"/>
            <a:ext cx="12963525" cy="6467475"/>
          </a:xfrm>
          <a:custGeom>
            <a:avLst/>
            <a:gdLst/>
            <a:ahLst/>
            <a:cxnLst/>
            <a:rect l="l" t="t" r="r" b="b"/>
            <a:pathLst>
              <a:path w="12963525" h="64674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208754"/>
                </a:lnTo>
                <a:lnTo>
                  <a:pt x="12963250" y="6260124"/>
                </a:lnTo>
                <a:lnTo>
                  <a:pt x="12961867" y="6301551"/>
                </a:lnTo>
                <a:lnTo>
                  <a:pt x="12950799" y="6360259"/>
                </a:lnTo>
                <a:lnTo>
                  <a:pt x="12914218" y="6417673"/>
                </a:lnTo>
                <a:lnTo>
                  <a:pt x="12856802" y="6454249"/>
                </a:lnTo>
                <a:lnTo>
                  <a:pt x="12798099" y="6465318"/>
                </a:lnTo>
                <a:lnTo>
                  <a:pt x="12756671" y="6466701"/>
                </a:lnTo>
                <a:lnTo>
                  <a:pt x="12705299" y="6466899"/>
                </a:lnTo>
                <a:lnTo>
                  <a:pt x="258145" y="6466899"/>
                </a:lnTo>
                <a:lnTo>
                  <a:pt x="206775" y="6466701"/>
                </a:lnTo>
                <a:lnTo>
                  <a:pt x="165348" y="6465318"/>
                </a:lnTo>
                <a:lnTo>
                  <a:pt x="106640" y="6454249"/>
                </a:lnTo>
                <a:lnTo>
                  <a:pt x="49226" y="6417673"/>
                </a:lnTo>
                <a:lnTo>
                  <a:pt x="12650" y="6360259"/>
                </a:lnTo>
                <a:lnTo>
                  <a:pt x="1581" y="6301551"/>
                </a:lnTo>
                <a:lnTo>
                  <a:pt x="197" y="6260124"/>
                </a:lnTo>
                <a:lnTo>
                  <a:pt x="0" y="620875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44937" y="2627306"/>
            <a:ext cx="856170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50" dirty="0">
                <a:latin typeface="Microsoft JhengHei UI"/>
                <a:cs typeface="Microsoft JhengHei UI"/>
              </a:rPr>
              <a:t>绝⼤多数⼈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通过使⽤互联⽹⽽认识了互联⽹</a:t>
            </a:r>
            <a:r>
              <a:rPr sz="3300" spc="-5" dirty="0">
                <a:latin typeface="Microsoft JhengHei UI"/>
                <a:cs typeface="Microsoft JhengHei UI"/>
              </a:rPr>
              <a:t>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互联⽹络的应⽤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298838" y="3352378"/>
            <a:ext cx="4885055" cy="4706620"/>
          </a:xfrm>
          <a:prstGeom prst="rect">
            <a:avLst/>
          </a:prstGeom>
        </p:spPr>
        <p:txBody>
          <a:bodyPr vert="horz" wrap="square" lIns="0" tIns="244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⽹络学习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ts val="5250"/>
              </a:lnSpc>
              <a:spcBef>
                <a:spcPts val="48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⽹络娱乐（听⾳乐、看视频）  社交活动（微信、</a:t>
            </a:r>
            <a:r>
              <a:rPr sz="2850" spc="55" dirty="0">
                <a:latin typeface="Arial"/>
                <a:cs typeface="Arial"/>
              </a:rPr>
              <a:t>QQ</a:t>
            </a:r>
            <a:r>
              <a:rPr sz="2850" spc="55" dirty="0">
                <a:latin typeface="Microsoft JhengHei UI"/>
                <a:cs typeface="Microsoft JhengHei UI"/>
              </a:rPr>
              <a:t>）</a:t>
            </a:r>
            <a:endParaRPr sz="2850">
              <a:latin typeface="Microsoft JhengHei UI"/>
              <a:cs typeface="Microsoft JhengHei UI"/>
            </a:endParaRPr>
          </a:p>
          <a:p>
            <a:pPr marL="12700" marR="1499870">
              <a:lnSpc>
                <a:spcPts val="5250"/>
              </a:lnSpc>
              <a:spcBef>
                <a:spcPts val="10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信息搜索、资料查询 收发电⼦邮件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850" spc="85" dirty="0">
                <a:latin typeface="Microsoft JhengHei UI"/>
                <a:cs typeface="Microsoft JhengHei UI"/>
              </a:rPr>
              <a:t>⽹络办公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835"/>
              </a:spcBef>
            </a:pPr>
            <a:r>
              <a:rPr sz="2850" spc="85" dirty="0">
                <a:latin typeface="Microsoft JhengHei UI"/>
                <a:cs typeface="Microsoft JhengHei UI"/>
              </a:rPr>
              <a:t>⽹络订餐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485163" y="3364692"/>
            <a:ext cx="1894839" cy="4635500"/>
          </a:xfrm>
          <a:prstGeom prst="rect">
            <a:avLst/>
          </a:prstGeom>
        </p:spPr>
        <p:txBody>
          <a:bodyPr vert="horz" wrap="square" lIns="0" tIns="244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850" spc="85" dirty="0">
                <a:latin typeface="Microsoft JhengHei UI"/>
                <a:cs typeface="Microsoft JhengHei UI"/>
              </a:rPr>
              <a:t>⽹络购物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sz="2850" spc="85" dirty="0">
                <a:latin typeface="Microsoft JhengHei UI"/>
                <a:cs typeface="Microsoft JhengHei UI"/>
              </a:rPr>
              <a:t>⽹络订票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⽹络订酒店</a:t>
            </a:r>
            <a:endParaRPr sz="2850">
              <a:latin typeface="Microsoft JhengHei UI"/>
              <a:cs typeface="Microsoft JhengHei UI"/>
            </a:endParaRPr>
          </a:p>
          <a:p>
            <a:pPr marL="12700" marR="378460">
              <a:lnSpc>
                <a:spcPts val="5250"/>
              </a:lnSpc>
              <a:spcBef>
                <a:spcPts val="484"/>
              </a:spcBef>
            </a:pPr>
            <a:r>
              <a:rPr sz="2850" spc="80" dirty="0">
                <a:latin typeface="Microsoft JhengHei UI"/>
                <a:cs typeface="Microsoft JhengHei UI"/>
              </a:rPr>
              <a:t>⽹上银⾏ 股票交易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850" spc="85" dirty="0">
                <a:latin typeface="Microsoft JhengHei UI"/>
                <a:cs typeface="Microsoft JhengHei UI"/>
              </a:rPr>
              <a:t>⽹络阅读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850" spc="80" dirty="0">
                <a:latin typeface="Arial"/>
                <a:cs typeface="Arial"/>
              </a:rPr>
              <a:t>……</a:t>
            </a:r>
            <a:endParaRPr sz="2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55145" y="8830021"/>
            <a:ext cx="8563610" cy="1649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9200"/>
              </a:lnSpc>
              <a:spcBef>
                <a:spcPts val="95"/>
              </a:spcBef>
            </a:pPr>
            <a:r>
              <a:rPr sz="2750" spc="65" dirty="0">
                <a:latin typeface="Microsoft JhengHei UI"/>
                <a:cs typeface="Microsoft JhengHei UI"/>
              </a:rPr>
              <a:t>互联⽹络，给⼈们的社会⽣活带来了</a:t>
            </a:r>
            <a:r>
              <a:rPr sz="2750" spc="65" dirty="0">
                <a:solidFill>
                  <a:srgbClr val="F0483B"/>
                </a:solidFill>
                <a:latin typeface="Microsoft JhengHei UI"/>
                <a:cs typeface="Microsoft JhengHei UI"/>
              </a:rPr>
              <a:t>巨⼤的改变</a:t>
            </a:r>
            <a:r>
              <a:rPr sz="2750" spc="15" dirty="0">
                <a:latin typeface="Microsoft JhengHei UI"/>
                <a:cs typeface="Microsoft JhengHei UI"/>
              </a:rPr>
              <a:t>；  </a:t>
            </a:r>
            <a:r>
              <a:rPr sz="2750" spc="65" dirty="0">
                <a:latin typeface="Microsoft JhengHei UI"/>
                <a:cs typeface="Microsoft JhengHei UI"/>
              </a:rPr>
              <a:t>互联⽹络，已经成为现代社会最为重要的</a:t>
            </a:r>
            <a:r>
              <a:rPr sz="2750" spc="65" dirty="0">
                <a:solidFill>
                  <a:srgbClr val="F0483B"/>
                </a:solidFill>
                <a:latin typeface="Microsoft JhengHei UI"/>
                <a:cs typeface="Microsoft JhengHei UI"/>
              </a:rPr>
              <a:t>基础设施</a:t>
            </a:r>
            <a:r>
              <a:rPr sz="2750" spc="15" dirty="0">
                <a:latin typeface="Microsoft JhengHei UI"/>
                <a:cs typeface="Microsoft JhengHei UI"/>
              </a:rPr>
              <a:t>；  </a:t>
            </a:r>
            <a:r>
              <a:rPr sz="2750" spc="65" dirty="0">
                <a:latin typeface="Microsoft JhengHei UI"/>
                <a:cs typeface="Microsoft JhengHei UI"/>
              </a:rPr>
              <a:t>截⽌到</a:t>
            </a:r>
            <a:r>
              <a:rPr sz="2750" spc="55" dirty="0">
                <a:latin typeface="Arial"/>
                <a:cs typeface="Arial"/>
              </a:rPr>
              <a:t>2019</a:t>
            </a:r>
            <a:r>
              <a:rPr sz="2750" spc="65" dirty="0">
                <a:latin typeface="Microsoft JhengHei UI"/>
                <a:cs typeface="Microsoft JhengHei UI"/>
              </a:rPr>
              <a:t>年</a:t>
            </a:r>
            <a:r>
              <a:rPr sz="2750" spc="55" dirty="0">
                <a:latin typeface="Arial"/>
                <a:cs typeface="Arial"/>
              </a:rPr>
              <a:t>3</a:t>
            </a:r>
            <a:r>
              <a:rPr sz="2750" spc="65" dirty="0">
                <a:latin typeface="Microsoft JhengHei UI"/>
                <a:cs typeface="Microsoft JhengHei UI"/>
              </a:rPr>
              <a:t>⽉底，</a:t>
            </a:r>
            <a:r>
              <a:rPr sz="2750" spc="65" dirty="0">
                <a:solidFill>
                  <a:srgbClr val="F0483B"/>
                </a:solidFill>
                <a:latin typeface="Microsoft JhengHei UI"/>
                <a:cs typeface="Microsoft JhengHei UI"/>
              </a:rPr>
              <a:t>互联⽹的⽤户数已超过了</a:t>
            </a:r>
            <a:r>
              <a:rPr sz="2750" spc="50" dirty="0">
                <a:solidFill>
                  <a:srgbClr val="F0483B"/>
                </a:solidFill>
                <a:latin typeface="Arial"/>
                <a:cs typeface="Arial"/>
              </a:rPr>
              <a:t>43.8</a:t>
            </a:r>
            <a:r>
              <a:rPr sz="2750" spc="15" dirty="0">
                <a:solidFill>
                  <a:srgbClr val="F0483B"/>
                </a:solidFill>
                <a:latin typeface="Microsoft JhengHei UI"/>
                <a:cs typeface="Microsoft JhengHei UI"/>
              </a:rPr>
              <a:t>亿</a:t>
            </a:r>
            <a:endParaRPr sz="27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69077" y="2690343"/>
            <a:ext cx="3754754" cy="32740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ED4643"/>
                </a:solidFill>
                <a:latin typeface="Microsoft JhengHei UI"/>
                <a:cs typeface="Microsoft JhengHei UI"/>
              </a:rPr>
              <a:t>互联⽹的应⽤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⽹络带来挑战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我国⽹络现状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3339" y="1789241"/>
            <a:ext cx="13759235" cy="5719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81233" y="2166193"/>
            <a:ext cx="12963525" cy="4924425"/>
          </a:xfrm>
          <a:custGeom>
            <a:avLst/>
            <a:gdLst/>
            <a:ahLst/>
            <a:cxnLst/>
            <a:rect l="l" t="t" r="r" b="b"/>
            <a:pathLst>
              <a:path w="12963525" h="4924425">
                <a:moveTo>
                  <a:pt x="12705303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39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665729"/>
                </a:lnTo>
                <a:lnTo>
                  <a:pt x="197" y="4717098"/>
                </a:lnTo>
                <a:lnTo>
                  <a:pt x="1581" y="4758526"/>
                </a:lnTo>
                <a:lnTo>
                  <a:pt x="12649" y="4817234"/>
                </a:lnTo>
                <a:lnTo>
                  <a:pt x="49226" y="4874648"/>
                </a:lnTo>
                <a:lnTo>
                  <a:pt x="106639" y="4911225"/>
                </a:lnTo>
                <a:lnTo>
                  <a:pt x="165348" y="4922293"/>
                </a:lnTo>
                <a:lnTo>
                  <a:pt x="206775" y="4923677"/>
                </a:lnTo>
                <a:lnTo>
                  <a:pt x="258145" y="4923875"/>
                </a:lnTo>
                <a:lnTo>
                  <a:pt x="12705303" y="4923875"/>
                </a:lnTo>
                <a:lnTo>
                  <a:pt x="12756669" y="4923677"/>
                </a:lnTo>
                <a:lnTo>
                  <a:pt x="12798096" y="4922293"/>
                </a:lnTo>
                <a:lnTo>
                  <a:pt x="12856806" y="4911225"/>
                </a:lnTo>
                <a:lnTo>
                  <a:pt x="12914220" y="4874648"/>
                </a:lnTo>
                <a:lnTo>
                  <a:pt x="12950793" y="4817234"/>
                </a:lnTo>
                <a:lnTo>
                  <a:pt x="12961860" y="4758526"/>
                </a:lnTo>
                <a:lnTo>
                  <a:pt x="12963244" y="4717098"/>
                </a:lnTo>
                <a:lnTo>
                  <a:pt x="12963441" y="4665729"/>
                </a:lnTo>
                <a:lnTo>
                  <a:pt x="12963441" y="258146"/>
                </a:lnTo>
                <a:lnTo>
                  <a:pt x="12963244" y="206776"/>
                </a:lnTo>
                <a:lnTo>
                  <a:pt x="12961860" y="165348"/>
                </a:lnTo>
                <a:lnTo>
                  <a:pt x="12950793" y="106640"/>
                </a:lnTo>
                <a:lnTo>
                  <a:pt x="12914220" y="49226"/>
                </a:lnTo>
                <a:lnTo>
                  <a:pt x="12856806" y="12649"/>
                </a:lnTo>
                <a:lnTo>
                  <a:pt x="12798096" y="1581"/>
                </a:lnTo>
                <a:lnTo>
                  <a:pt x="12756669" y="197"/>
                </a:lnTo>
                <a:lnTo>
                  <a:pt x="127053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81233" y="2166193"/>
            <a:ext cx="12963525" cy="4924425"/>
          </a:xfrm>
          <a:custGeom>
            <a:avLst/>
            <a:gdLst/>
            <a:ahLst/>
            <a:cxnLst/>
            <a:rect l="l" t="t" r="r" b="b"/>
            <a:pathLst>
              <a:path w="12963525" h="49244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665729"/>
                </a:lnTo>
                <a:lnTo>
                  <a:pt x="12963250" y="4717098"/>
                </a:lnTo>
                <a:lnTo>
                  <a:pt x="12961867" y="4758526"/>
                </a:lnTo>
                <a:lnTo>
                  <a:pt x="12950799" y="4817234"/>
                </a:lnTo>
                <a:lnTo>
                  <a:pt x="12914218" y="4874648"/>
                </a:lnTo>
                <a:lnTo>
                  <a:pt x="12856802" y="4911224"/>
                </a:lnTo>
                <a:lnTo>
                  <a:pt x="12798099" y="4922293"/>
                </a:lnTo>
                <a:lnTo>
                  <a:pt x="12756671" y="4923677"/>
                </a:lnTo>
                <a:lnTo>
                  <a:pt x="12705299" y="4923875"/>
                </a:lnTo>
                <a:lnTo>
                  <a:pt x="258145" y="4923875"/>
                </a:lnTo>
                <a:lnTo>
                  <a:pt x="206775" y="4923677"/>
                </a:lnTo>
                <a:lnTo>
                  <a:pt x="165348" y="4922293"/>
                </a:lnTo>
                <a:lnTo>
                  <a:pt x="106640" y="4911224"/>
                </a:lnTo>
                <a:lnTo>
                  <a:pt x="49226" y="4874648"/>
                </a:lnTo>
                <a:lnTo>
                  <a:pt x="12650" y="4817234"/>
                </a:lnTo>
                <a:lnTo>
                  <a:pt x="1581" y="4758526"/>
                </a:lnTo>
                <a:lnTo>
                  <a:pt x="197" y="4717098"/>
                </a:lnTo>
                <a:lnTo>
                  <a:pt x="0" y="466572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互联⽹络的应⽤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417900" y="288891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10558" y="2829673"/>
            <a:ext cx="173482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80" dirty="0">
                <a:solidFill>
                  <a:srgbClr val="F0483B"/>
                </a:solidFill>
                <a:latin typeface="Microsoft JhengHei UI"/>
                <a:cs typeface="Microsoft JhengHei UI"/>
              </a:rPr>
              <a:t>互联⽹</a:t>
            </a:r>
            <a:r>
              <a:rPr sz="2850" spc="50" dirty="0">
                <a:solidFill>
                  <a:srgbClr val="F0483B"/>
                </a:solidFill>
                <a:latin typeface="Arial"/>
                <a:cs typeface="Arial"/>
              </a:rPr>
              <a:t>+</a:t>
            </a:r>
            <a:r>
              <a:rPr sz="2850" spc="5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2027" y="4144271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32027" y="537564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32027" y="3269451"/>
            <a:ext cx="10680065" cy="3128010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405130" indent="-392430">
              <a:lnSpc>
                <a:spcPct val="100000"/>
              </a:lnSpc>
              <a:spcBef>
                <a:spcPts val="1614"/>
              </a:spcBef>
              <a:buClr>
                <a:srgbClr val="000000"/>
              </a:buClr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80" dirty="0">
                <a:solidFill>
                  <a:srgbClr val="F0483B"/>
                </a:solidFill>
                <a:latin typeface="Microsoft JhengHei UI"/>
                <a:cs typeface="Microsoft JhengHei UI"/>
              </a:rPr>
              <a:t>指</a:t>
            </a:r>
            <a:r>
              <a:rPr sz="2850" spc="55" dirty="0">
                <a:solidFill>
                  <a:srgbClr val="F0483B"/>
                </a:solidFill>
                <a:latin typeface="Arial"/>
                <a:cs typeface="Arial"/>
              </a:rPr>
              <a:t>“</a:t>
            </a:r>
            <a:r>
              <a:rPr sz="2850" spc="80" dirty="0">
                <a:solidFill>
                  <a:srgbClr val="F0483B"/>
                </a:solidFill>
                <a:latin typeface="Microsoft JhengHei UI"/>
                <a:cs typeface="Microsoft JhengHei UI"/>
              </a:rPr>
              <a:t>互联</a:t>
            </a:r>
            <a:r>
              <a:rPr sz="2850" spc="30" dirty="0">
                <a:solidFill>
                  <a:srgbClr val="F0483B"/>
                </a:solidFill>
                <a:latin typeface="Microsoft JhengHei UI"/>
                <a:cs typeface="Microsoft JhengHei UI"/>
              </a:rPr>
              <a:t>⽹</a:t>
            </a:r>
            <a:r>
              <a:rPr sz="2850" spc="190" dirty="0">
                <a:solidFill>
                  <a:srgbClr val="F0483B"/>
                </a:solidFill>
                <a:latin typeface="Microsoft JhengHei UI"/>
                <a:cs typeface="Microsoft JhengHei UI"/>
              </a:rPr>
              <a:t> </a:t>
            </a:r>
            <a:r>
              <a:rPr sz="2850" spc="15" dirty="0">
                <a:solidFill>
                  <a:srgbClr val="F0483B"/>
                </a:solidFill>
                <a:latin typeface="Arial"/>
                <a:cs typeface="Arial"/>
              </a:rPr>
              <a:t>+</a:t>
            </a:r>
            <a:r>
              <a:rPr sz="2850" spc="114" dirty="0">
                <a:solidFill>
                  <a:srgbClr val="F0483B"/>
                </a:solidFill>
                <a:latin typeface="Arial"/>
                <a:cs typeface="Arial"/>
              </a:rPr>
              <a:t> </a:t>
            </a:r>
            <a:r>
              <a:rPr sz="2850" spc="80" dirty="0">
                <a:solidFill>
                  <a:srgbClr val="F0483B"/>
                </a:solidFill>
                <a:latin typeface="Microsoft JhengHei UI"/>
                <a:cs typeface="Microsoft JhengHei UI"/>
              </a:rPr>
              <a:t>各个传统⾏业</a:t>
            </a:r>
            <a:r>
              <a:rPr sz="2850" spc="40" dirty="0">
                <a:solidFill>
                  <a:srgbClr val="F0483B"/>
                </a:solidFill>
                <a:latin typeface="Arial"/>
                <a:cs typeface="Arial"/>
              </a:rPr>
              <a:t>”</a:t>
            </a:r>
            <a:r>
              <a:rPr sz="2850" spc="40" dirty="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405130" marR="5080">
              <a:lnSpc>
                <a:spcPct val="141800"/>
              </a:lnSpc>
              <a:spcBef>
                <a:spcPts val="90"/>
              </a:spcBef>
            </a:pPr>
            <a:r>
              <a:rPr sz="2850" spc="25" dirty="0">
                <a:latin typeface="Microsoft JhengHei UI"/>
                <a:cs typeface="Microsoft JhengHei UI"/>
              </a:rPr>
              <a:t>利⽤信息通信技术以及互联⽹平台，让互联⽹与传统⾏业进⾏深 </a:t>
            </a:r>
            <a:r>
              <a:rPr sz="2850" spc="30" dirty="0">
                <a:latin typeface="Microsoft JhengHei UI"/>
                <a:cs typeface="Microsoft JhengHei UI"/>
              </a:rPr>
              <a:t>度融合，创造新的发展⽣态；</a:t>
            </a:r>
            <a:endParaRPr sz="2850">
              <a:latin typeface="Microsoft JhengHei UI"/>
              <a:cs typeface="Microsoft JhengHei UI"/>
            </a:endParaRPr>
          </a:p>
          <a:p>
            <a:pPr marL="405130">
              <a:lnSpc>
                <a:spcPct val="100000"/>
              </a:lnSpc>
              <a:spcBef>
                <a:spcPts val="1430"/>
              </a:spcBef>
            </a:pPr>
            <a:r>
              <a:rPr sz="2850" spc="30" dirty="0">
                <a:latin typeface="Microsoft JhengHei UI"/>
                <a:cs typeface="Microsoft JhengHei UI"/>
              </a:rPr>
              <a:t>特点：把互联⽹的创新成果深度融合于经济社会各领域之中，从</a:t>
            </a:r>
            <a:endParaRPr sz="2850">
              <a:latin typeface="Microsoft JhengHei UI"/>
              <a:cs typeface="Microsoft JhengHei UI"/>
            </a:endParaRPr>
          </a:p>
          <a:p>
            <a:pPr marL="405130">
              <a:lnSpc>
                <a:spcPct val="100000"/>
              </a:lnSpc>
              <a:spcBef>
                <a:spcPts val="142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⽽⼤⼤地提升了实体经济的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创新⼒和⽣产⼒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339" y="1789160"/>
            <a:ext cx="13759235" cy="7772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233" y="2166112"/>
            <a:ext cx="12963525" cy="6976745"/>
          </a:xfrm>
          <a:custGeom>
            <a:avLst/>
            <a:gdLst/>
            <a:ahLst/>
            <a:cxnLst/>
            <a:rect l="l" t="t" r="r" b="b"/>
            <a:pathLst>
              <a:path w="12963525" h="6976745">
                <a:moveTo>
                  <a:pt x="12705303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39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6718187"/>
                </a:lnTo>
                <a:lnTo>
                  <a:pt x="197" y="6769556"/>
                </a:lnTo>
                <a:lnTo>
                  <a:pt x="1581" y="6810983"/>
                </a:lnTo>
                <a:lnTo>
                  <a:pt x="12649" y="6869691"/>
                </a:lnTo>
                <a:lnTo>
                  <a:pt x="49226" y="6927105"/>
                </a:lnTo>
                <a:lnTo>
                  <a:pt x="106639" y="6963682"/>
                </a:lnTo>
                <a:lnTo>
                  <a:pt x="165348" y="6974750"/>
                </a:lnTo>
                <a:lnTo>
                  <a:pt x="206775" y="6976134"/>
                </a:lnTo>
                <a:lnTo>
                  <a:pt x="258145" y="6976332"/>
                </a:lnTo>
                <a:lnTo>
                  <a:pt x="12705303" y="6976332"/>
                </a:lnTo>
                <a:lnTo>
                  <a:pt x="12756669" y="6976134"/>
                </a:lnTo>
                <a:lnTo>
                  <a:pt x="12798096" y="6974750"/>
                </a:lnTo>
                <a:lnTo>
                  <a:pt x="12856806" y="6963682"/>
                </a:lnTo>
                <a:lnTo>
                  <a:pt x="12914220" y="6927105"/>
                </a:lnTo>
                <a:lnTo>
                  <a:pt x="12950793" y="6869691"/>
                </a:lnTo>
                <a:lnTo>
                  <a:pt x="12961860" y="6810983"/>
                </a:lnTo>
                <a:lnTo>
                  <a:pt x="12963244" y="6769556"/>
                </a:lnTo>
                <a:lnTo>
                  <a:pt x="12963441" y="6718187"/>
                </a:lnTo>
                <a:lnTo>
                  <a:pt x="12963441" y="258145"/>
                </a:lnTo>
                <a:lnTo>
                  <a:pt x="12963244" y="206775"/>
                </a:lnTo>
                <a:lnTo>
                  <a:pt x="12961860" y="165348"/>
                </a:lnTo>
                <a:lnTo>
                  <a:pt x="12950793" y="106640"/>
                </a:lnTo>
                <a:lnTo>
                  <a:pt x="12914220" y="49226"/>
                </a:lnTo>
                <a:lnTo>
                  <a:pt x="12856806" y="12649"/>
                </a:lnTo>
                <a:lnTo>
                  <a:pt x="12798096" y="1581"/>
                </a:lnTo>
                <a:lnTo>
                  <a:pt x="12756669" y="197"/>
                </a:lnTo>
                <a:lnTo>
                  <a:pt x="127053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233" y="2166112"/>
            <a:ext cx="12963525" cy="6976745"/>
          </a:xfrm>
          <a:custGeom>
            <a:avLst/>
            <a:gdLst/>
            <a:ahLst/>
            <a:cxnLst/>
            <a:rect l="l" t="t" r="r" b="b"/>
            <a:pathLst>
              <a:path w="12963525" h="697674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718187"/>
                </a:lnTo>
                <a:lnTo>
                  <a:pt x="12963250" y="6769556"/>
                </a:lnTo>
                <a:lnTo>
                  <a:pt x="12961867" y="6810983"/>
                </a:lnTo>
                <a:lnTo>
                  <a:pt x="12950799" y="6869691"/>
                </a:lnTo>
                <a:lnTo>
                  <a:pt x="12914218" y="6927105"/>
                </a:lnTo>
                <a:lnTo>
                  <a:pt x="12856802" y="6963682"/>
                </a:lnTo>
                <a:lnTo>
                  <a:pt x="12798099" y="6974750"/>
                </a:lnTo>
                <a:lnTo>
                  <a:pt x="12756671" y="6976134"/>
                </a:lnTo>
                <a:lnTo>
                  <a:pt x="12705299" y="6976332"/>
                </a:lnTo>
                <a:lnTo>
                  <a:pt x="258145" y="6976332"/>
                </a:lnTo>
                <a:lnTo>
                  <a:pt x="206775" y="6976134"/>
                </a:lnTo>
                <a:lnTo>
                  <a:pt x="165348" y="6974750"/>
                </a:lnTo>
                <a:lnTo>
                  <a:pt x="106640" y="6963682"/>
                </a:lnTo>
                <a:lnTo>
                  <a:pt x="49226" y="6927105"/>
                </a:lnTo>
                <a:lnTo>
                  <a:pt x="12650" y="6869691"/>
                </a:lnTo>
                <a:lnTo>
                  <a:pt x="1581" y="6810983"/>
                </a:lnTo>
                <a:lnTo>
                  <a:pt x="197" y="6769556"/>
                </a:lnTo>
                <a:lnTo>
                  <a:pt x="0" y="671818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69077" y="2690343"/>
            <a:ext cx="3754754" cy="32740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ED4643"/>
                </a:solidFill>
                <a:latin typeface="Microsoft JhengHei UI"/>
                <a:cs typeface="Microsoft JhengHei UI"/>
              </a:rPr>
              <a:t>互联⽹的应⽤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⽹络带来挑战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我国⽹络现状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互联⽹络的应⽤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430375" y="3035438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30375" y="3739083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44502" y="5850013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44502" y="6553657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44502" y="7257301"/>
            <a:ext cx="135890" cy="1042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95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9129" y="2774171"/>
            <a:ext cx="10496550" cy="5579745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3300" spc="50" dirty="0">
                <a:solidFill>
                  <a:srgbClr val="F0483B"/>
                </a:solidFill>
                <a:latin typeface="Microsoft JhengHei UI"/>
                <a:cs typeface="Microsoft JhengHei UI"/>
              </a:rPr>
              <a:t>物联⽹</a:t>
            </a:r>
            <a:r>
              <a:rPr sz="3300" spc="-5" dirty="0">
                <a:latin typeface="Microsoft JhengHei UI"/>
                <a:cs typeface="Microsoft JhengHei UI"/>
              </a:rPr>
              <a:t>：</a:t>
            </a:r>
            <a:endParaRPr sz="3300">
              <a:latin typeface="Microsoft JhengHei UI"/>
              <a:cs typeface="Microsoft JhengHei UI"/>
            </a:endParaRPr>
          </a:p>
          <a:p>
            <a:pPr marL="12700" marR="5080" algn="just">
              <a:lnSpc>
                <a:spcPct val="139900"/>
              </a:lnSpc>
            </a:pPr>
            <a:r>
              <a:rPr sz="3300" spc="-5" dirty="0">
                <a:latin typeface="Microsoft JhengHei UI"/>
                <a:cs typeface="Microsoft JhengHei UI"/>
              </a:rPr>
              <a:t>将可感知设备、可独⽴寻址的物体进⾏互通互联的⽹络。 和以前互联⽹⼀样，</a:t>
            </a: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接⼊的设备必须是可以寻址的</a:t>
            </a:r>
            <a:r>
              <a:rPr sz="3300" spc="-5" dirty="0">
                <a:latin typeface="Microsoft JhengHei UI"/>
                <a:cs typeface="Microsoft JhengHei UI"/>
              </a:rPr>
              <a:t>，才能 具备唯⼀的身份，发起与其它设备的对话：</a:t>
            </a:r>
            <a:endParaRPr sz="3300">
              <a:latin typeface="Microsoft JhengHei UI"/>
              <a:cs typeface="Microsoft JhengHei UI"/>
            </a:endParaRPr>
          </a:p>
          <a:p>
            <a:pPr marL="326390" marR="8486140" algn="just">
              <a:lnSpc>
                <a:spcPct val="139900"/>
              </a:lnSpc>
            </a:pPr>
            <a:r>
              <a:rPr sz="3300" spc="-5" dirty="0">
                <a:latin typeface="Microsoft JhengHei UI"/>
                <a:cs typeface="Microsoft JhengHei UI"/>
              </a:rPr>
              <a:t>⾃动驾驶 智慧安防 智能家居</a:t>
            </a:r>
            <a:endParaRPr sz="3300">
              <a:latin typeface="Microsoft JhengHei UI"/>
              <a:cs typeface="Microsoft JhengHei UI"/>
            </a:endParaRPr>
          </a:p>
          <a:p>
            <a:pPr marL="326390" algn="just">
              <a:lnSpc>
                <a:spcPct val="100000"/>
              </a:lnSpc>
              <a:spcBef>
                <a:spcPts val="990"/>
              </a:spcBef>
            </a:pPr>
            <a:r>
              <a:rPr sz="3300" spc="-5" dirty="0">
                <a:latin typeface="Arial"/>
                <a:cs typeface="Arial"/>
              </a:rPr>
              <a:t>……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69077" y="2690343"/>
            <a:ext cx="3754754" cy="32740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互联⽹的应⽤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ED4643"/>
                </a:solidFill>
                <a:latin typeface="Microsoft JhengHei UI"/>
                <a:cs typeface="Microsoft JhengHei UI"/>
              </a:rPr>
              <a:t>⽹络带来挑战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我国⽹络现状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53777" y="715916"/>
            <a:ext cx="540829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互联⽹络带来的挑战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77036" y="3517604"/>
            <a:ext cx="6433820" cy="5579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9900"/>
              </a:lnSpc>
              <a:spcBef>
                <a:spcPts val="100"/>
              </a:spcBef>
            </a:pP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⽹络安全</a:t>
            </a:r>
            <a:r>
              <a:rPr sz="3300" spc="50" dirty="0">
                <a:latin typeface="Microsoft JhengHei UI"/>
                <a:cs typeface="Microsoft JhengHei UI"/>
              </a:rPr>
              <a:t>：⽹络攻击、⽹络病毒；  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信息安全</a:t>
            </a:r>
            <a:r>
              <a:rPr sz="3300" spc="50" dirty="0">
                <a:latin typeface="Microsoft JhengHei UI"/>
                <a:cs typeface="Microsoft JhengHei UI"/>
              </a:rPr>
              <a:t>：窃取机密、危害安全；  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电信诈骗</a:t>
            </a:r>
            <a:r>
              <a:rPr sz="3300" spc="50" dirty="0">
                <a:latin typeface="Microsoft JhengHei UI"/>
                <a:cs typeface="Microsoft JhengHei UI"/>
              </a:rPr>
              <a:t>：诈骗钱财、害国害⺠；  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流⾔蜚语</a:t>
            </a:r>
            <a:r>
              <a:rPr sz="3300" spc="50" dirty="0">
                <a:latin typeface="Microsoft JhengHei UI"/>
                <a:cs typeface="Microsoft JhengHei UI"/>
              </a:rPr>
              <a:t>：散布谣⾔、蛊惑⼈⼼；</a:t>
            </a:r>
            <a:endParaRPr sz="3300">
              <a:latin typeface="Microsoft JhengHei UI"/>
              <a:cs typeface="Microsoft JhengHei UI"/>
            </a:endParaRPr>
          </a:p>
          <a:p>
            <a:pPr marL="12700" marR="5080" algn="just">
              <a:lnSpc>
                <a:spcPct val="139900"/>
              </a:lnSpc>
            </a:pP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⽹络游戏</a:t>
            </a:r>
            <a:r>
              <a:rPr sz="3300" spc="50" dirty="0">
                <a:latin typeface="Microsoft JhengHei UI"/>
                <a:cs typeface="Microsoft JhengHei UI"/>
              </a:rPr>
              <a:t>：沉迷游戏、不思进取；  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社交活动</a:t>
            </a:r>
            <a:r>
              <a:rPr sz="3300" spc="50" dirty="0">
                <a:latin typeface="Microsoft JhengHei UI"/>
                <a:cs typeface="Microsoft JhengHei UI"/>
              </a:rPr>
              <a:t>：缺乏沟通、关系疏远；  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不良信息</a:t>
            </a:r>
            <a:r>
              <a:rPr sz="3300" spc="50" dirty="0">
                <a:latin typeface="Microsoft JhengHei UI"/>
                <a:cs typeface="Microsoft JhengHei UI"/>
              </a:rPr>
              <a:t>：⻩⾊暴⼒、害⼈不浅。</a:t>
            </a:r>
            <a:endParaRPr sz="3300">
              <a:latin typeface="Microsoft JhengHei UI"/>
              <a:cs typeface="Microsoft JhengHei UI"/>
            </a:endParaRPr>
          </a:p>
          <a:p>
            <a:pPr marL="12700" algn="just">
              <a:lnSpc>
                <a:spcPct val="100000"/>
              </a:lnSpc>
              <a:spcBef>
                <a:spcPts val="990"/>
              </a:spcBef>
            </a:pPr>
            <a:r>
              <a:rPr sz="3300" spc="50" dirty="0">
                <a:latin typeface="Arial"/>
                <a:cs typeface="Arial"/>
              </a:rPr>
              <a:t>……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339" y="1790521"/>
            <a:ext cx="13759235" cy="8701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233" y="2167473"/>
            <a:ext cx="12963525" cy="7906384"/>
          </a:xfrm>
          <a:custGeom>
            <a:avLst/>
            <a:gdLst/>
            <a:ahLst/>
            <a:cxnLst/>
            <a:rect l="l" t="t" r="r" b="b"/>
            <a:pathLst>
              <a:path w="12963525" h="7906384">
                <a:moveTo>
                  <a:pt x="12705303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39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7647753"/>
                </a:lnTo>
                <a:lnTo>
                  <a:pt x="197" y="7699123"/>
                </a:lnTo>
                <a:lnTo>
                  <a:pt x="1581" y="7740550"/>
                </a:lnTo>
                <a:lnTo>
                  <a:pt x="12649" y="7799258"/>
                </a:lnTo>
                <a:lnTo>
                  <a:pt x="49226" y="7856672"/>
                </a:lnTo>
                <a:lnTo>
                  <a:pt x="106639" y="7893248"/>
                </a:lnTo>
                <a:lnTo>
                  <a:pt x="165348" y="7904318"/>
                </a:lnTo>
                <a:lnTo>
                  <a:pt x="206775" y="7905701"/>
                </a:lnTo>
                <a:lnTo>
                  <a:pt x="258145" y="7905899"/>
                </a:lnTo>
                <a:lnTo>
                  <a:pt x="12705303" y="7905899"/>
                </a:lnTo>
                <a:lnTo>
                  <a:pt x="12756669" y="7905701"/>
                </a:lnTo>
                <a:lnTo>
                  <a:pt x="12798096" y="7904318"/>
                </a:lnTo>
                <a:lnTo>
                  <a:pt x="12856806" y="7893248"/>
                </a:lnTo>
                <a:lnTo>
                  <a:pt x="12914220" y="7856672"/>
                </a:lnTo>
                <a:lnTo>
                  <a:pt x="12950793" y="7799258"/>
                </a:lnTo>
                <a:lnTo>
                  <a:pt x="12961860" y="7740550"/>
                </a:lnTo>
                <a:lnTo>
                  <a:pt x="12963244" y="7699123"/>
                </a:lnTo>
                <a:lnTo>
                  <a:pt x="12963441" y="7647753"/>
                </a:lnTo>
                <a:lnTo>
                  <a:pt x="12963441" y="258146"/>
                </a:lnTo>
                <a:lnTo>
                  <a:pt x="12963244" y="206776"/>
                </a:lnTo>
                <a:lnTo>
                  <a:pt x="12961860" y="165348"/>
                </a:lnTo>
                <a:lnTo>
                  <a:pt x="12950793" y="106640"/>
                </a:lnTo>
                <a:lnTo>
                  <a:pt x="12914220" y="49226"/>
                </a:lnTo>
                <a:lnTo>
                  <a:pt x="12856806" y="12649"/>
                </a:lnTo>
                <a:lnTo>
                  <a:pt x="12798096" y="1581"/>
                </a:lnTo>
                <a:lnTo>
                  <a:pt x="12756669" y="197"/>
                </a:lnTo>
                <a:lnTo>
                  <a:pt x="127053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233" y="2167473"/>
            <a:ext cx="12963525" cy="7906384"/>
          </a:xfrm>
          <a:custGeom>
            <a:avLst/>
            <a:gdLst/>
            <a:ahLst/>
            <a:cxnLst/>
            <a:rect l="l" t="t" r="r" b="b"/>
            <a:pathLst>
              <a:path w="12963525" h="790638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7647753"/>
                </a:lnTo>
                <a:lnTo>
                  <a:pt x="12963250" y="7699123"/>
                </a:lnTo>
                <a:lnTo>
                  <a:pt x="12961867" y="7740550"/>
                </a:lnTo>
                <a:lnTo>
                  <a:pt x="12950799" y="7799258"/>
                </a:lnTo>
                <a:lnTo>
                  <a:pt x="12914218" y="7856672"/>
                </a:lnTo>
                <a:lnTo>
                  <a:pt x="12856802" y="7893248"/>
                </a:lnTo>
                <a:lnTo>
                  <a:pt x="12798099" y="7904318"/>
                </a:lnTo>
                <a:lnTo>
                  <a:pt x="12756671" y="7905701"/>
                </a:lnTo>
                <a:lnTo>
                  <a:pt x="12705299" y="7905899"/>
                </a:lnTo>
                <a:lnTo>
                  <a:pt x="258145" y="7905899"/>
                </a:lnTo>
                <a:lnTo>
                  <a:pt x="206775" y="7905701"/>
                </a:lnTo>
                <a:lnTo>
                  <a:pt x="165348" y="7904318"/>
                </a:lnTo>
                <a:lnTo>
                  <a:pt x="106640" y="7893248"/>
                </a:lnTo>
                <a:lnTo>
                  <a:pt x="49226" y="7856672"/>
                </a:lnTo>
                <a:lnTo>
                  <a:pt x="12650" y="7799258"/>
                </a:lnTo>
                <a:lnTo>
                  <a:pt x="1581" y="7740550"/>
                </a:lnTo>
                <a:lnTo>
                  <a:pt x="197" y="7699123"/>
                </a:lnTo>
                <a:lnTo>
                  <a:pt x="0" y="764775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69077" y="2690343"/>
            <a:ext cx="3754754" cy="15513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互联⽹的应⽤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35558" y="4413065"/>
            <a:ext cx="3293745" cy="15513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⽹络带来挑战</a:t>
            </a:r>
            <a:endParaRPr sz="3600">
              <a:latin typeface="Microsoft JhengHei UI"/>
              <a:cs typeface="Microsoft JhengHei UI"/>
            </a:endParaRPr>
          </a:p>
          <a:p>
            <a:pPr marL="51625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solidFill>
                  <a:srgbClr val="ED4643"/>
                </a:solidFill>
                <a:latin typeface="Microsoft JhengHei UI"/>
                <a:cs typeface="Microsoft JhengHei UI"/>
              </a:rPr>
              <a:t>我国⽹络现状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353777" y="715916"/>
            <a:ext cx="540829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我国互联⽹发展现状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429149" y="312585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solidFill>
                  <a:srgbClr val="9A958E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29149" y="499689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solidFill>
                  <a:srgbClr val="9A958E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21807" y="2878710"/>
            <a:ext cx="10621645" cy="2524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sz="2850" spc="60" dirty="0">
                <a:solidFill>
                  <a:srgbClr val="FF2600"/>
                </a:solidFill>
                <a:latin typeface="Arial"/>
                <a:cs typeface="Arial"/>
              </a:rPr>
              <a:t>1994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年</a:t>
            </a:r>
            <a:r>
              <a:rPr sz="2850" spc="60" dirty="0">
                <a:solidFill>
                  <a:srgbClr val="FF2600"/>
                </a:solidFill>
                <a:latin typeface="Arial"/>
                <a:cs typeface="Arial"/>
              </a:rPr>
              <a:t>4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⽉</a:t>
            </a:r>
            <a:r>
              <a:rPr sz="2850" spc="60" dirty="0">
                <a:solidFill>
                  <a:srgbClr val="FF2600"/>
                </a:solidFill>
                <a:latin typeface="Arial"/>
                <a:cs typeface="Arial"/>
              </a:rPr>
              <a:t>20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⽇</a:t>
            </a:r>
            <a:r>
              <a:rPr sz="2850" spc="80" dirty="0">
                <a:latin typeface="Microsoft JhengHei UI"/>
                <a:cs typeface="Microsoft JhengHei UI"/>
              </a:rPr>
              <a:t>：我国⽤</a:t>
            </a:r>
            <a:r>
              <a:rPr sz="2850" spc="35" dirty="0">
                <a:latin typeface="Arial"/>
                <a:cs typeface="Arial"/>
              </a:rPr>
              <a:t>64</a:t>
            </a:r>
            <a:r>
              <a:rPr sz="2850" spc="254" dirty="0">
                <a:latin typeface="Arial"/>
                <a:cs typeface="Arial"/>
              </a:rPr>
              <a:t> </a:t>
            </a:r>
            <a:r>
              <a:rPr sz="2850" spc="55" dirty="0">
                <a:latin typeface="Arial"/>
                <a:cs typeface="Arial"/>
              </a:rPr>
              <a:t>kbit/s</a:t>
            </a:r>
            <a:r>
              <a:rPr sz="2850" spc="80" dirty="0">
                <a:latin typeface="Microsoft JhengHei UI"/>
                <a:cs typeface="Microsoft JhengHei UI"/>
              </a:rPr>
              <a:t>专线正式连⼊互联⽹</a:t>
            </a:r>
            <a:r>
              <a:rPr sz="2850" spc="75" dirty="0">
                <a:latin typeface="Microsoft JhengHei UI"/>
                <a:cs typeface="Microsoft JhengHei UI"/>
              </a:rPr>
              <a:t>，</a:t>
            </a:r>
            <a:r>
              <a:rPr sz="2850" spc="75" dirty="0">
                <a:latin typeface="Arial"/>
                <a:cs typeface="Arial"/>
              </a:rPr>
              <a:t>5</a:t>
            </a:r>
            <a:r>
              <a:rPr sz="2850" spc="80" dirty="0">
                <a:latin typeface="Microsoft JhengHei UI"/>
                <a:cs typeface="Microsoft JhengHei UI"/>
              </a:rPr>
              <a:t>⽉开通 第⼀个万维⽹服务器</a:t>
            </a:r>
            <a:r>
              <a:rPr sz="2850" spc="75" dirty="0">
                <a:latin typeface="Microsoft JhengHei UI"/>
                <a:cs typeface="Microsoft JhengHei UI"/>
              </a:rPr>
              <a:t>，</a:t>
            </a:r>
            <a:r>
              <a:rPr sz="2850" spc="75" dirty="0">
                <a:latin typeface="Arial"/>
                <a:cs typeface="Arial"/>
              </a:rPr>
              <a:t>9</a:t>
            </a:r>
            <a:r>
              <a:rPr sz="2850" spc="80" dirty="0">
                <a:latin typeface="Microsoft JhengHei UI"/>
                <a:cs typeface="Microsoft JhengHei UI"/>
              </a:rPr>
              <a:t>⽉中国公⽤计算机互联⽹</a:t>
            </a:r>
            <a:r>
              <a:rPr sz="2850" spc="65" dirty="0">
                <a:latin typeface="Arial"/>
                <a:cs typeface="Arial"/>
              </a:rPr>
              <a:t>CHINANET</a:t>
            </a:r>
            <a:r>
              <a:rPr sz="2850" spc="30" dirty="0">
                <a:latin typeface="Microsoft JhengHei UI"/>
                <a:cs typeface="Microsoft JhengHei UI"/>
              </a:rPr>
              <a:t>正 </a:t>
            </a:r>
            <a:r>
              <a:rPr sz="2850" spc="80" dirty="0">
                <a:latin typeface="Microsoft JhengHei UI"/>
                <a:cs typeface="Microsoft JhengHei UI"/>
              </a:rPr>
              <a:t>式启动。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五⼤公⽤计算机⽹络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43276" y="685595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solidFill>
                  <a:srgbClr val="9A958E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43276" y="748362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solidFill>
                  <a:srgbClr val="9A958E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43276" y="8111304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solidFill>
                  <a:srgbClr val="9A958E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43276" y="873898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solidFill>
                  <a:srgbClr val="9A958E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43276" y="5365439"/>
            <a:ext cx="10574020" cy="37795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5130" marR="5080" indent="-392430">
              <a:lnSpc>
                <a:spcPct val="144500"/>
              </a:lnSpc>
              <a:spcBef>
                <a:spcPts val="90"/>
              </a:spcBef>
              <a:buClr>
                <a:srgbClr val="9A958E"/>
              </a:buClr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80" dirty="0">
                <a:latin typeface="Microsoft JhengHei UI"/>
                <a:cs typeface="Microsoft JhengHei UI"/>
              </a:rPr>
              <a:t>中国电信互联⽹</a:t>
            </a:r>
            <a:r>
              <a:rPr sz="2850" spc="65" dirty="0">
                <a:latin typeface="Arial"/>
                <a:cs typeface="Arial"/>
              </a:rPr>
              <a:t>CHINANET</a:t>
            </a:r>
            <a:r>
              <a:rPr sz="2850" spc="65" dirty="0">
                <a:latin typeface="Microsoft JhengHei UI"/>
                <a:cs typeface="Microsoft JhengHei UI"/>
              </a:rPr>
              <a:t>（</a:t>
            </a:r>
            <a:r>
              <a:rPr sz="2850" spc="80" dirty="0">
                <a:latin typeface="Microsoft JhengHei UI"/>
                <a:cs typeface="Microsoft JhengHei UI"/>
              </a:rPr>
              <a:t>也就是原来的中国公⽤计算机互 联⽹）；</a:t>
            </a:r>
            <a:endParaRPr sz="2850">
              <a:latin typeface="Microsoft JhengHei UI"/>
              <a:cs typeface="Microsoft JhengHei UI"/>
            </a:endParaRPr>
          </a:p>
          <a:p>
            <a:pPr marL="405130" marR="5768975">
              <a:lnSpc>
                <a:spcPts val="4940"/>
              </a:lnSpc>
              <a:spcBef>
                <a:spcPts val="33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中国联通互联⽹</a:t>
            </a:r>
            <a:r>
              <a:rPr sz="2850" spc="60" dirty="0">
                <a:latin typeface="Arial"/>
                <a:cs typeface="Arial"/>
              </a:rPr>
              <a:t>UNINET</a:t>
            </a:r>
            <a:r>
              <a:rPr sz="2850" spc="60" dirty="0">
                <a:latin typeface="Microsoft JhengHei UI"/>
                <a:cs typeface="Microsoft JhengHei UI"/>
              </a:rPr>
              <a:t>；  </a:t>
            </a:r>
            <a:r>
              <a:rPr sz="2850" spc="80" dirty="0">
                <a:latin typeface="Microsoft JhengHei UI"/>
                <a:cs typeface="Microsoft JhengHei UI"/>
              </a:rPr>
              <a:t>中国移动互联⽹</a:t>
            </a:r>
            <a:r>
              <a:rPr sz="2850" spc="60" dirty="0">
                <a:latin typeface="Arial"/>
                <a:cs typeface="Arial"/>
              </a:rPr>
              <a:t>CMNET</a:t>
            </a:r>
            <a:r>
              <a:rPr sz="2850" spc="60" dirty="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405130" marR="4131310">
              <a:lnSpc>
                <a:spcPts val="4940"/>
              </a:lnSpc>
            </a:pPr>
            <a:r>
              <a:rPr sz="2850" spc="80" dirty="0">
                <a:latin typeface="Microsoft JhengHei UI"/>
                <a:cs typeface="Microsoft JhengHei UI"/>
              </a:rPr>
              <a:t>中国教育和科研计算机⽹</a:t>
            </a:r>
            <a:r>
              <a:rPr sz="2850" spc="60" dirty="0">
                <a:latin typeface="Arial"/>
                <a:cs typeface="Arial"/>
              </a:rPr>
              <a:t>CERNET</a:t>
            </a:r>
            <a:r>
              <a:rPr sz="2850" spc="60" dirty="0">
                <a:latin typeface="Microsoft JhengHei UI"/>
                <a:cs typeface="Microsoft JhengHei UI"/>
              </a:rPr>
              <a:t>；  </a:t>
            </a:r>
            <a:r>
              <a:rPr sz="2850" spc="80" dirty="0">
                <a:latin typeface="Microsoft JhengHei UI"/>
                <a:cs typeface="Microsoft JhengHei UI"/>
              </a:rPr>
              <a:t>中国科学技术⽹</a:t>
            </a:r>
            <a:r>
              <a:rPr sz="2850" spc="65" dirty="0">
                <a:latin typeface="Arial"/>
                <a:cs typeface="Arial"/>
              </a:rPr>
              <a:t>CSTNET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339" y="1790521"/>
            <a:ext cx="13759235" cy="6729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233" y="2167473"/>
            <a:ext cx="12963525" cy="5934075"/>
          </a:xfrm>
          <a:custGeom>
            <a:avLst/>
            <a:gdLst/>
            <a:ahLst/>
            <a:cxnLst/>
            <a:rect l="l" t="t" r="r" b="b"/>
            <a:pathLst>
              <a:path w="12963525" h="5934075">
                <a:moveTo>
                  <a:pt x="12705303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39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675579"/>
                </a:lnTo>
                <a:lnTo>
                  <a:pt x="197" y="5726948"/>
                </a:lnTo>
                <a:lnTo>
                  <a:pt x="1581" y="5768376"/>
                </a:lnTo>
                <a:lnTo>
                  <a:pt x="12649" y="5827084"/>
                </a:lnTo>
                <a:lnTo>
                  <a:pt x="49226" y="5884498"/>
                </a:lnTo>
                <a:lnTo>
                  <a:pt x="106639" y="5921074"/>
                </a:lnTo>
                <a:lnTo>
                  <a:pt x="165348" y="5932143"/>
                </a:lnTo>
                <a:lnTo>
                  <a:pt x="206775" y="5933527"/>
                </a:lnTo>
                <a:lnTo>
                  <a:pt x="258145" y="5933725"/>
                </a:lnTo>
                <a:lnTo>
                  <a:pt x="12705303" y="5933725"/>
                </a:lnTo>
                <a:lnTo>
                  <a:pt x="12756669" y="5933527"/>
                </a:lnTo>
                <a:lnTo>
                  <a:pt x="12798096" y="5932143"/>
                </a:lnTo>
                <a:lnTo>
                  <a:pt x="12856806" y="5921074"/>
                </a:lnTo>
                <a:lnTo>
                  <a:pt x="12914220" y="5884498"/>
                </a:lnTo>
                <a:lnTo>
                  <a:pt x="12950793" y="5827084"/>
                </a:lnTo>
                <a:lnTo>
                  <a:pt x="12961860" y="5768376"/>
                </a:lnTo>
                <a:lnTo>
                  <a:pt x="12963244" y="5726948"/>
                </a:lnTo>
                <a:lnTo>
                  <a:pt x="12963441" y="5675579"/>
                </a:lnTo>
                <a:lnTo>
                  <a:pt x="12963441" y="258146"/>
                </a:lnTo>
                <a:lnTo>
                  <a:pt x="12963244" y="206776"/>
                </a:lnTo>
                <a:lnTo>
                  <a:pt x="12961860" y="165348"/>
                </a:lnTo>
                <a:lnTo>
                  <a:pt x="12950793" y="106640"/>
                </a:lnTo>
                <a:lnTo>
                  <a:pt x="12914220" y="49226"/>
                </a:lnTo>
                <a:lnTo>
                  <a:pt x="12856806" y="12649"/>
                </a:lnTo>
                <a:lnTo>
                  <a:pt x="12798096" y="1581"/>
                </a:lnTo>
                <a:lnTo>
                  <a:pt x="12756669" y="197"/>
                </a:lnTo>
                <a:lnTo>
                  <a:pt x="127053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233" y="2167473"/>
            <a:ext cx="12963525" cy="5934075"/>
          </a:xfrm>
          <a:custGeom>
            <a:avLst/>
            <a:gdLst/>
            <a:ahLst/>
            <a:cxnLst/>
            <a:rect l="l" t="t" r="r" b="b"/>
            <a:pathLst>
              <a:path w="12963525" h="59340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675579"/>
                </a:lnTo>
                <a:lnTo>
                  <a:pt x="12963250" y="5726948"/>
                </a:lnTo>
                <a:lnTo>
                  <a:pt x="12961867" y="5768376"/>
                </a:lnTo>
                <a:lnTo>
                  <a:pt x="12950799" y="5827084"/>
                </a:lnTo>
                <a:lnTo>
                  <a:pt x="12914218" y="5884498"/>
                </a:lnTo>
                <a:lnTo>
                  <a:pt x="12856802" y="5921074"/>
                </a:lnTo>
                <a:lnTo>
                  <a:pt x="12798099" y="5932143"/>
                </a:lnTo>
                <a:lnTo>
                  <a:pt x="12756671" y="5933527"/>
                </a:lnTo>
                <a:lnTo>
                  <a:pt x="12705299" y="5933725"/>
                </a:lnTo>
                <a:lnTo>
                  <a:pt x="258145" y="5933725"/>
                </a:lnTo>
                <a:lnTo>
                  <a:pt x="206775" y="5933527"/>
                </a:lnTo>
                <a:lnTo>
                  <a:pt x="165348" y="5932143"/>
                </a:lnTo>
                <a:lnTo>
                  <a:pt x="106640" y="5921074"/>
                </a:lnTo>
                <a:lnTo>
                  <a:pt x="49226" y="5884498"/>
                </a:lnTo>
                <a:lnTo>
                  <a:pt x="12650" y="5827084"/>
                </a:lnTo>
                <a:lnTo>
                  <a:pt x="1581" y="5768376"/>
                </a:lnTo>
                <a:lnTo>
                  <a:pt x="197" y="5726948"/>
                </a:lnTo>
                <a:lnTo>
                  <a:pt x="0" y="567557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69077" y="2690343"/>
            <a:ext cx="3754754" cy="41351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互联⽹的应⽤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⽹络带来挑战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ED4643"/>
                </a:solidFill>
                <a:latin typeface="Microsoft JhengHei UI"/>
                <a:cs typeface="Microsoft JhengHei UI"/>
              </a:rPr>
              <a:t>我国⽹络现状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互联⽹标准化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353777" y="715916"/>
            <a:ext cx="540829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我国互联⽹发展现状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429149" y="280257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solidFill>
                  <a:srgbClr val="9A958E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29149" y="343025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solidFill>
                  <a:srgbClr val="9A958E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29149" y="405792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solidFill>
                  <a:srgbClr val="9A958E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29149" y="468560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solidFill>
                  <a:srgbClr val="9A958E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9149" y="531328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solidFill>
                  <a:srgbClr val="9A958E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29149" y="594096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solidFill>
                  <a:srgbClr val="9A958E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29149" y="656863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solidFill>
                  <a:srgbClr val="9A958E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29149" y="7143201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solidFill>
                  <a:srgbClr val="9A958E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21807" y="2555429"/>
            <a:ext cx="9648190" cy="4987925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sz="2850" spc="60" dirty="0">
                <a:solidFill>
                  <a:srgbClr val="FF2600"/>
                </a:solidFill>
                <a:latin typeface="Arial"/>
                <a:cs typeface="Arial"/>
              </a:rPr>
              <a:t>1996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年</a:t>
            </a:r>
            <a:r>
              <a:rPr sz="2850" spc="80" dirty="0">
                <a:latin typeface="Microsoft JhengHei UI"/>
                <a:cs typeface="Microsoft JhengHei UI"/>
              </a:rPr>
              <a:t>，张朝阳创⽴搜狐⽹站</a:t>
            </a:r>
            <a:r>
              <a:rPr sz="2850" spc="60" dirty="0">
                <a:latin typeface="Arial"/>
                <a:cs typeface="Arial"/>
              </a:rPr>
              <a:t>(Sohu.com)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850" spc="60" dirty="0">
                <a:solidFill>
                  <a:srgbClr val="FF2600"/>
                </a:solidFill>
                <a:latin typeface="Arial"/>
                <a:cs typeface="Arial"/>
              </a:rPr>
              <a:t>1997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年</a:t>
            </a:r>
            <a:r>
              <a:rPr sz="2850" spc="80" dirty="0">
                <a:latin typeface="Microsoft JhengHei UI"/>
                <a:cs typeface="Microsoft JhengHei UI"/>
              </a:rPr>
              <a:t>，丁磊创⽴了⽹易公司</a:t>
            </a:r>
            <a:r>
              <a:rPr sz="2850" spc="60" dirty="0">
                <a:latin typeface="Arial"/>
                <a:cs typeface="Arial"/>
              </a:rPr>
              <a:t>(NetEase)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850" spc="60" dirty="0">
                <a:solidFill>
                  <a:srgbClr val="FF2600"/>
                </a:solidFill>
                <a:latin typeface="Arial"/>
                <a:cs typeface="Arial"/>
              </a:rPr>
              <a:t>1997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年</a:t>
            </a:r>
            <a:r>
              <a:rPr sz="2850" spc="80" dirty="0">
                <a:latin typeface="Microsoft JhengHei UI"/>
                <a:cs typeface="Microsoft JhengHei UI"/>
              </a:rPr>
              <a:t>，⻢化腾、张志东创⽴了腾讯公司</a:t>
            </a:r>
            <a:r>
              <a:rPr sz="2850" spc="25" dirty="0">
                <a:latin typeface="Arial"/>
                <a:cs typeface="Arial"/>
              </a:rPr>
              <a:t>(Tencent)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850" spc="60" dirty="0">
                <a:solidFill>
                  <a:srgbClr val="FF2600"/>
                </a:solidFill>
                <a:latin typeface="Arial"/>
                <a:cs typeface="Arial"/>
              </a:rPr>
              <a:t>1998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年</a:t>
            </a:r>
            <a:r>
              <a:rPr sz="2850" spc="80" dirty="0">
                <a:latin typeface="Microsoft JhengHei UI"/>
                <a:cs typeface="Microsoft JhengHei UI"/>
              </a:rPr>
              <a:t>，王志东创⽴新浪⽹站</a:t>
            </a:r>
            <a:r>
              <a:rPr sz="2850" spc="60" dirty="0">
                <a:latin typeface="Arial"/>
                <a:cs typeface="Arial"/>
              </a:rPr>
              <a:t>(Sina.com)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850" spc="60" dirty="0">
                <a:solidFill>
                  <a:srgbClr val="FF2600"/>
                </a:solidFill>
                <a:latin typeface="Arial"/>
                <a:cs typeface="Arial"/>
              </a:rPr>
              <a:t>1999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年</a:t>
            </a:r>
            <a:r>
              <a:rPr sz="2850" spc="80" dirty="0">
                <a:latin typeface="Microsoft JhengHei UI"/>
                <a:cs typeface="Microsoft JhengHei UI"/>
              </a:rPr>
              <a:t>，⻢云创建了阿⾥巴巴⽹站</a:t>
            </a:r>
            <a:r>
              <a:rPr sz="2850" spc="60" dirty="0">
                <a:latin typeface="Arial"/>
                <a:cs typeface="Arial"/>
              </a:rPr>
              <a:t>(Alibaba.com)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850" spc="60" dirty="0">
                <a:solidFill>
                  <a:srgbClr val="FF2600"/>
                </a:solidFill>
                <a:latin typeface="Arial"/>
                <a:cs typeface="Arial"/>
              </a:rPr>
              <a:t>2000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年</a:t>
            </a:r>
            <a:r>
              <a:rPr sz="2850" spc="80" dirty="0">
                <a:latin typeface="Microsoft JhengHei UI"/>
                <a:cs typeface="Microsoft JhengHei UI"/>
              </a:rPr>
              <a:t>，李彦宏和徐勇创建了百度⽹站</a:t>
            </a:r>
            <a:r>
              <a:rPr sz="2850" spc="60" dirty="0">
                <a:latin typeface="Arial"/>
                <a:cs typeface="Arial"/>
              </a:rPr>
              <a:t>(baidu.com)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850" spc="60" dirty="0">
                <a:solidFill>
                  <a:srgbClr val="FF2600"/>
                </a:solidFill>
                <a:latin typeface="Arial"/>
                <a:cs typeface="Arial"/>
              </a:rPr>
              <a:t>2004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年</a:t>
            </a:r>
            <a:r>
              <a:rPr sz="2850" spc="80" dirty="0">
                <a:latin typeface="Microsoft JhengHei UI"/>
                <a:cs typeface="Microsoft JhengHei UI"/>
              </a:rPr>
              <a:t>，阿⾥巴巴集团创⽴了第三⽅⽀付平台</a:t>
            </a:r>
            <a:r>
              <a:rPr sz="2850" spc="35" dirty="0">
                <a:latin typeface="Arial"/>
                <a:cs typeface="Arial"/>
              </a:rPr>
              <a:t>(</a:t>
            </a:r>
            <a:r>
              <a:rPr sz="2850" u="heavy" spc="35" dirty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alipay.com</a:t>
            </a:r>
            <a:r>
              <a:rPr sz="2850" spc="35" dirty="0">
                <a:latin typeface="Arial"/>
                <a:cs typeface="Arial"/>
              </a:rPr>
              <a:t>)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850" spc="80" dirty="0">
                <a:latin typeface="Arial"/>
                <a:cs typeface="Arial"/>
              </a:rPr>
              <a:t>……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339" y="1790521"/>
            <a:ext cx="13759235" cy="7921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233" y="2167473"/>
            <a:ext cx="12963525" cy="7125970"/>
          </a:xfrm>
          <a:custGeom>
            <a:avLst/>
            <a:gdLst/>
            <a:ahLst/>
            <a:cxnLst/>
            <a:rect l="l" t="t" r="r" b="b"/>
            <a:pathLst>
              <a:path w="12963525" h="7125970">
                <a:moveTo>
                  <a:pt x="12705303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39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867782"/>
                </a:lnTo>
                <a:lnTo>
                  <a:pt x="197" y="6919152"/>
                </a:lnTo>
                <a:lnTo>
                  <a:pt x="1581" y="6960579"/>
                </a:lnTo>
                <a:lnTo>
                  <a:pt x="12649" y="7019287"/>
                </a:lnTo>
                <a:lnTo>
                  <a:pt x="49226" y="7076701"/>
                </a:lnTo>
                <a:lnTo>
                  <a:pt x="106639" y="7113277"/>
                </a:lnTo>
                <a:lnTo>
                  <a:pt x="165348" y="7124347"/>
                </a:lnTo>
                <a:lnTo>
                  <a:pt x="206775" y="7125730"/>
                </a:lnTo>
                <a:lnTo>
                  <a:pt x="258145" y="7125928"/>
                </a:lnTo>
                <a:lnTo>
                  <a:pt x="12705303" y="7125928"/>
                </a:lnTo>
                <a:lnTo>
                  <a:pt x="12756669" y="7125730"/>
                </a:lnTo>
                <a:lnTo>
                  <a:pt x="12798096" y="7124347"/>
                </a:lnTo>
                <a:lnTo>
                  <a:pt x="12856806" y="7113277"/>
                </a:lnTo>
                <a:lnTo>
                  <a:pt x="12914220" y="7076701"/>
                </a:lnTo>
                <a:lnTo>
                  <a:pt x="12950793" y="7019287"/>
                </a:lnTo>
                <a:lnTo>
                  <a:pt x="12961860" y="6960579"/>
                </a:lnTo>
                <a:lnTo>
                  <a:pt x="12963244" y="6919152"/>
                </a:lnTo>
                <a:lnTo>
                  <a:pt x="12963441" y="6867782"/>
                </a:lnTo>
                <a:lnTo>
                  <a:pt x="12963441" y="258146"/>
                </a:lnTo>
                <a:lnTo>
                  <a:pt x="12963244" y="206776"/>
                </a:lnTo>
                <a:lnTo>
                  <a:pt x="12961860" y="165348"/>
                </a:lnTo>
                <a:lnTo>
                  <a:pt x="12950793" y="106640"/>
                </a:lnTo>
                <a:lnTo>
                  <a:pt x="12914220" y="49226"/>
                </a:lnTo>
                <a:lnTo>
                  <a:pt x="12856806" y="12649"/>
                </a:lnTo>
                <a:lnTo>
                  <a:pt x="12798096" y="1581"/>
                </a:lnTo>
                <a:lnTo>
                  <a:pt x="12756669" y="197"/>
                </a:lnTo>
                <a:lnTo>
                  <a:pt x="127053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233" y="2167473"/>
            <a:ext cx="12963525" cy="7125970"/>
          </a:xfrm>
          <a:custGeom>
            <a:avLst/>
            <a:gdLst/>
            <a:ahLst/>
            <a:cxnLst/>
            <a:rect l="l" t="t" r="r" b="b"/>
            <a:pathLst>
              <a:path w="12963525" h="712597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867782"/>
                </a:lnTo>
                <a:lnTo>
                  <a:pt x="12963250" y="6919152"/>
                </a:lnTo>
                <a:lnTo>
                  <a:pt x="12961867" y="6960579"/>
                </a:lnTo>
                <a:lnTo>
                  <a:pt x="12950799" y="7019287"/>
                </a:lnTo>
                <a:lnTo>
                  <a:pt x="12914218" y="7076701"/>
                </a:lnTo>
                <a:lnTo>
                  <a:pt x="12856802" y="7113277"/>
                </a:lnTo>
                <a:lnTo>
                  <a:pt x="12798099" y="7124347"/>
                </a:lnTo>
                <a:lnTo>
                  <a:pt x="12756671" y="7125730"/>
                </a:lnTo>
                <a:lnTo>
                  <a:pt x="12705299" y="7125928"/>
                </a:lnTo>
                <a:lnTo>
                  <a:pt x="258145" y="7125928"/>
                </a:lnTo>
                <a:lnTo>
                  <a:pt x="206775" y="7125730"/>
                </a:lnTo>
                <a:lnTo>
                  <a:pt x="165348" y="7124347"/>
                </a:lnTo>
                <a:lnTo>
                  <a:pt x="106640" y="7113277"/>
                </a:lnTo>
                <a:lnTo>
                  <a:pt x="49226" y="7076701"/>
                </a:lnTo>
                <a:lnTo>
                  <a:pt x="12650" y="7019287"/>
                </a:lnTo>
                <a:lnTo>
                  <a:pt x="1581" y="6960579"/>
                </a:lnTo>
                <a:lnTo>
                  <a:pt x="197" y="6919152"/>
                </a:lnTo>
                <a:lnTo>
                  <a:pt x="0" y="686778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69077" y="2690343"/>
            <a:ext cx="3754754" cy="41351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互联⽹的应⽤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⽹络带来挑战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ED4643"/>
                </a:solidFill>
                <a:latin typeface="Microsoft JhengHei UI"/>
                <a:cs typeface="Microsoft JhengHei UI"/>
              </a:rPr>
              <a:t>我国⽹络现状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互联⽹标准化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353777" y="715916"/>
            <a:ext cx="540829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我国互联⽹发展现状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429149" y="3077083"/>
            <a:ext cx="10620375" cy="520446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850" spc="80" dirty="0">
                <a:solidFill>
                  <a:srgbClr val="FF1C1A"/>
                </a:solidFill>
                <a:latin typeface="Microsoft JhengHei UI"/>
                <a:cs typeface="Microsoft JhengHei UI"/>
              </a:rPr>
              <a:t>⽹站数量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  <a:p>
            <a:pPr marL="12700" marR="2910840" indent="436245">
              <a:lnSpc>
                <a:spcPts val="4130"/>
              </a:lnSpc>
              <a:spcBef>
                <a:spcPts val="165"/>
              </a:spcBef>
            </a:pPr>
            <a:r>
              <a:rPr sz="2850" spc="10" dirty="0">
                <a:latin typeface="Arial"/>
                <a:cs typeface="Arial"/>
              </a:rPr>
              <a:t>2011</a:t>
            </a:r>
            <a:r>
              <a:rPr sz="2850" spc="80" dirty="0">
                <a:latin typeface="Microsoft JhengHei UI"/>
                <a:cs typeface="Microsoft JhengHei UI"/>
              </a:rPr>
              <a:t>年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65" dirty="0">
                <a:latin typeface="Arial"/>
                <a:cs typeface="Arial"/>
              </a:rPr>
              <a:t>230</a:t>
            </a:r>
            <a:r>
              <a:rPr sz="2850" spc="80" dirty="0">
                <a:latin typeface="Microsoft JhengHei UI"/>
                <a:cs typeface="Microsoft JhengHei UI"/>
              </a:rPr>
              <a:t>万个</a:t>
            </a:r>
            <a:r>
              <a:rPr sz="2850" spc="65" dirty="0">
                <a:latin typeface="Microsoft JhengHei UI"/>
                <a:cs typeface="Microsoft JhengHei UI"/>
              </a:rPr>
              <a:t>；</a:t>
            </a:r>
            <a:r>
              <a:rPr sz="2850" spc="65" dirty="0">
                <a:latin typeface="Arial"/>
                <a:cs typeface="Arial"/>
              </a:rPr>
              <a:t>2020</a:t>
            </a:r>
            <a:r>
              <a:rPr sz="2850" spc="80" dirty="0">
                <a:latin typeface="Microsoft JhengHei UI"/>
                <a:cs typeface="Microsoft JhengHei UI"/>
              </a:rPr>
              <a:t>年</a:t>
            </a:r>
            <a:r>
              <a:rPr sz="2850" spc="60" dirty="0">
                <a:latin typeface="Arial"/>
                <a:cs typeface="Arial"/>
              </a:rPr>
              <a:t>6</a:t>
            </a:r>
            <a:r>
              <a:rPr sz="2850" spc="80" dirty="0">
                <a:latin typeface="Microsoft JhengHei UI"/>
                <a:cs typeface="Microsoft JhengHei UI"/>
              </a:rPr>
              <a:t>⽉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65" dirty="0">
                <a:latin typeface="Arial"/>
                <a:cs typeface="Arial"/>
              </a:rPr>
              <a:t>566</a:t>
            </a:r>
            <a:r>
              <a:rPr sz="2850" spc="80" dirty="0">
                <a:latin typeface="Microsoft JhengHei UI"/>
                <a:cs typeface="Microsoft JhengHei UI"/>
              </a:rPr>
              <a:t>万个。 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移动互联⽹接⼊流量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  <a:p>
            <a:pPr marL="448945">
              <a:lnSpc>
                <a:spcPct val="100000"/>
              </a:lnSpc>
              <a:spcBef>
                <a:spcPts val="370"/>
              </a:spcBef>
            </a:pPr>
            <a:r>
              <a:rPr sz="2850" spc="10" dirty="0">
                <a:latin typeface="Arial"/>
                <a:cs typeface="Arial"/>
              </a:rPr>
              <a:t>2011</a:t>
            </a:r>
            <a:r>
              <a:rPr sz="2850" spc="80" dirty="0">
                <a:latin typeface="Microsoft JhengHei UI"/>
                <a:cs typeface="Microsoft JhengHei UI"/>
              </a:rPr>
              <a:t>年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65" dirty="0">
                <a:latin typeface="Arial"/>
                <a:cs typeface="Arial"/>
              </a:rPr>
              <a:t>5.4</a:t>
            </a:r>
            <a:r>
              <a:rPr sz="2850" spc="80" dirty="0">
                <a:latin typeface="Microsoft JhengHei UI"/>
                <a:cs typeface="Microsoft JhengHei UI"/>
              </a:rPr>
              <a:t>亿</a:t>
            </a:r>
            <a:r>
              <a:rPr sz="2850" spc="65" dirty="0">
                <a:latin typeface="Arial"/>
                <a:cs typeface="Arial"/>
              </a:rPr>
              <a:t>GB</a:t>
            </a:r>
            <a:r>
              <a:rPr sz="2850" spc="65" dirty="0">
                <a:latin typeface="Microsoft JhengHei UI"/>
                <a:cs typeface="Microsoft JhengHei UI"/>
              </a:rPr>
              <a:t>；</a:t>
            </a:r>
            <a:r>
              <a:rPr sz="2850" spc="65" dirty="0">
                <a:latin typeface="Arial"/>
                <a:cs typeface="Arial"/>
              </a:rPr>
              <a:t>2020</a:t>
            </a:r>
            <a:r>
              <a:rPr sz="2850" spc="80" dirty="0">
                <a:latin typeface="Microsoft JhengHei UI"/>
                <a:cs typeface="Microsoft JhengHei UI"/>
              </a:rPr>
              <a:t>年</a:t>
            </a:r>
            <a:r>
              <a:rPr sz="2850" spc="60" dirty="0">
                <a:latin typeface="Arial"/>
                <a:cs typeface="Arial"/>
              </a:rPr>
              <a:t>6</a:t>
            </a:r>
            <a:r>
              <a:rPr sz="2850" spc="80" dirty="0">
                <a:latin typeface="Microsoft JhengHei UI"/>
                <a:cs typeface="Microsoft JhengHei UI"/>
              </a:rPr>
              <a:t>⽉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65" dirty="0">
                <a:latin typeface="Arial"/>
                <a:cs typeface="Arial"/>
              </a:rPr>
              <a:t>745.0</a:t>
            </a:r>
            <a:r>
              <a:rPr sz="2850" spc="80" dirty="0">
                <a:latin typeface="Microsoft JhengHei UI"/>
                <a:cs typeface="Microsoft JhengHei UI"/>
              </a:rPr>
              <a:t>亿</a:t>
            </a:r>
            <a:r>
              <a:rPr sz="2850" spc="75" dirty="0">
                <a:latin typeface="Arial"/>
                <a:cs typeface="Arial"/>
              </a:rPr>
              <a:t>GB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⽹⺠⼈数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  <a:p>
            <a:pPr marL="12700" marR="3488690" indent="436245">
              <a:lnSpc>
                <a:spcPts val="4130"/>
              </a:lnSpc>
              <a:spcBef>
                <a:spcPts val="165"/>
              </a:spcBef>
            </a:pPr>
            <a:r>
              <a:rPr sz="2850" spc="10" dirty="0">
                <a:latin typeface="Arial"/>
                <a:cs typeface="Arial"/>
              </a:rPr>
              <a:t>2011</a:t>
            </a:r>
            <a:r>
              <a:rPr sz="2850" spc="80" dirty="0">
                <a:latin typeface="Microsoft JhengHei UI"/>
                <a:cs typeface="Microsoft JhengHei UI"/>
              </a:rPr>
              <a:t>年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65" dirty="0">
                <a:latin typeface="Arial"/>
                <a:cs typeface="Arial"/>
              </a:rPr>
              <a:t>5.1</a:t>
            </a:r>
            <a:r>
              <a:rPr sz="2850" spc="80" dirty="0">
                <a:latin typeface="Microsoft JhengHei UI"/>
                <a:cs typeface="Microsoft JhengHei UI"/>
              </a:rPr>
              <a:t>亿⼈</a:t>
            </a:r>
            <a:r>
              <a:rPr sz="2850" spc="65" dirty="0">
                <a:latin typeface="Microsoft JhengHei UI"/>
                <a:cs typeface="Microsoft JhengHei UI"/>
              </a:rPr>
              <a:t>；</a:t>
            </a:r>
            <a:r>
              <a:rPr sz="2850" spc="65" dirty="0">
                <a:latin typeface="Arial"/>
                <a:cs typeface="Arial"/>
              </a:rPr>
              <a:t>2020</a:t>
            </a:r>
            <a:r>
              <a:rPr sz="2850" spc="80" dirty="0">
                <a:latin typeface="Microsoft JhengHei UI"/>
                <a:cs typeface="Microsoft JhengHei UI"/>
              </a:rPr>
              <a:t>年</a:t>
            </a:r>
            <a:r>
              <a:rPr sz="2850" spc="60" dirty="0">
                <a:latin typeface="Arial"/>
                <a:cs typeface="Arial"/>
              </a:rPr>
              <a:t>6</a:t>
            </a:r>
            <a:r>
              <a:rPr sz="2850" spc="80" dirty="0">
                <a:latin typeface="Microsoft JhengHei UI"/>
                <a:cs typeface="Microsoft JhengHei UI"/>
              </a:rPr>
              <a:t>⽉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65" dirty="0">
                <a:latin typeface="Arial"/>
                <a:cs typeface="Arial"/>
              </a:rPr>
              <a:t>9.4</a:t>
            </a:r>
            <a:r>
              <a:rPr sz="2850" spc="80" dirty="0">
                <a:latin typeface="Microsoft JhengHei UI"/>
                <a:cs typeface="Microsoft JhengHei UI"/>
              </a:rPr>
              <a:t>亿。 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互联⽹普及率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  <a:p>
            <a:pPr marL="448945">
              <a:lnSpc>
                <a:spcPct val="100000"/>
              </a:lnSpc>
              <a:spcBef>
                <a:spcPts val="370"/>
              </a:spcBef>
            </a:pPr>
            <a:r>
              <a:rPr sz="2850" spc="10" dirty="0">
                <a:latin typeface="Arial"/>
                <a:cs typeface="Arial"/>
              </a:rPr>
              <a:t>2011</a:t>
            </a:r>
            <a:r>
              <a:rPr sz="2850" spc="80" dirty="0">
                <a:latin typeface="Microsoft JhengHei UI"/>
                <a:cs typeface="Microsoft JhengHei UI"/>
              </a:rPr>
              <a:t>年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65" dirty="0">
                <a:latin typeface="Arial"/>
                <a:cs typeface="Arial"/>
              </a:rPr>
              <a:t>38.3%</a:t>
            </a:r>
            <a:r>
              <a:rPr sz="2850" spc="65" dirty="0">
                <a:latin typeface="Microsoft JhengHei UI"/>
                <a:cs typeface="Microsoft JhengHei UI"/>
              </a:rPr>
              <a:t>；</a:t>
            </a:r>
            <a:r>
              <a:rPr sz="2850" spc="65" dirty="0">
                <a:latin typeface="Arial"/>
                <a:cs typeface="Arial"/>
              </a:rPr>
              <a:t>2020</a:t>
            </a:r>
            <a:r>
              <a:rPr sz="2850" spc="80" dirty="0">
                <a:latin typeface="Microsoft JhengHei UI"/>
                <a:cs typeface="Microsoft JhengHei UI"/>
              </a:rPr>
              <a:t>年</a:t>
            </a:r>
            <a:r>
              <a:rPr sz="2850" spc="60" dirty="0">
                <a:latin typeface="Arial"/>
                <a:cs typeface="Arial"/>
              </a:rPr>
              <a:t>6</a:t>
            </a:r>
            <a:r>
              <a:rPr sz="2850" spc="80" dirty="0">
                <a:latin typeface="Microsoft JhengHei UI"/>
                <a:cs typeface="Microsoft JhengHei UI"/>
              </a:rPr>
              <a:t>⽉</a:t>
            </a:r>
            <a:r>
              <a:rPr sz="2850" spc="75" dirty="0">
                <a:latin typeface="Microsoft JhengHei UI"/>
                <a:cs typeface="Microsoft JhengHei UI"/>
              </a:rPr>
              <a:t>，</a:t>
            </a:r>
            <a:r>
              <a:rPr sz="2850" spc="75" dirty="0">
                <a:latin typeface="Arial"/>
                <a:cs typeface="Arial"/>
              </a:rPr>
              <a:t>67%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⼿机⽹⺠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  <a:p>
            <a:pPr marL="448945">
              <a:lnSpc>
                <a:spcPct val="100000"/>
              </a:lnSpc>
              <a:spcBef>
                <a:spcPts val="620"/>
              </a:spcBef>
            </a:pPr>
            <a:r>
              <a:rPr sz="2850" spc="10" dirty="0">
                <a:latin typeface="Arial"/>
                <a:cs typeface="Arial"/>
              </a:rPr>
              <a:t>2011</a:t>
            </a:r>
            <a:r>
              <a:rPr sz="2850" spc="80" dirty="0">
                <a:latin typeface="Microsoft JhengHei UI"/>
                <a:cs typeface="Microsoft JhengHei UI"/>
              </a:rPr>
              <a:t>年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65" dirty="0">
                <a:latin typeface="Arial"/>
                <a:cs typeface="Arial"/>
              </a:rPr>
              <a:t>3.6</a:t>
            </a:r>
            <a:r>
              <a:rPr sz="2850" spc="80" dirty="0">
                <a:latin typeface="Microsoft JhengHei UI"/>
                <a:cs typeface="Microsoft JhengHei UI"/>
              </a:rPr>
              <a:t>亿</a:t>
            </a:r>
            <a:r>
              <a:rPr sz="2850" spc="65" dirty="0">
                <a:latin typeface="Microsoft JhengHei UI"/>
                <a:cs typeface="Microsoft JhengHei UI"/>
              </a:rPr>
              <a:t>（</a:t>
            </a:r>
            <a:r>
              <a:rPr sz="2850" spc="65" dirty="0">
                <a:latin typeface="Arial"/>
                <a:cs typeface="Arial"/>
              </a:rPr>
              <a:t>69.3%</a:t>
            </a:r>
            <a:r>
              <a:rPr sz="2850" spc="65" dirty="0">
                <a:latin typeface="Microsoft JhengHei UI"/>
                <a:cs typeface="Microsoft JhengHei UI"/>
              </a:rPr>
              <a:t>）；</a:t>
            </a:r>
            <a:r>
              <a:rPr sz="2850" spc="65" dirty="0">
                <a:latin typeface="Arial"/>
                <a:cs typeface="Arial"/>
              </a:rPr>
              <a:t>2020</a:t>
            </a:r>
            <a:r>
              <a:rPr sz="2850" spc="80" dirty="0">
                <a:latin typeface="Microsoft JhengHei UI"/>
                <a:cs typeface="Microsoft JhengHei UI"/>
              </a:rPr>
              <a:t>年</a:t>
            </a:r>
            <a:r>
              <a:rPr sz="2850" spc="60" dirty="0">
                <a:latin typeface="Arial"/>
                <a:cs typeface="Arial"/>
              </a:rPr>
              <a:t>6</a:t>
            </a:r>
            <a:r>
              <a:rPr sz="2850" spc="80" dirty="0">
                <a:latin typeface="Microsoft JhengHei UI"/>
                <a:cs typeface="Microsoft JhengHei UI"/>
              </a:rPr>
              <a:t>⽉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65" dirty="0">
                <a:latin typeface="Arial"/>
                <a:cs typeface="Arial"/>
              </a:rPr>
              <a:t>9.32</a:t>
            </a:r>
            <a:r>
              <a:rPr sz="2850" spc="80" dirty="0">
                <a:latin typeface="Microsoft JhengHei UI"/>
                <a:cs typeface="Microsoft JhengHei UI"/>
              </a:rPr>
              <a:t>亿</a:t>
            </a:r>
            <a:r>
              <a:rPr sz="2850" spc="65" dirty="0">
                <a:latin typeface="Microsoft JhengHei UI"/>
                <a:cs typeface="Microsoft JhengHei UI"/>
              </a:rPr>
              <a:t>（</a:t>
            </a:r>
            <a:r>
              <a:rPr sz="2850" spc="65" dirty="0">
                <a:latin typeface="Arial"/>
                <a:cs typeface="Arial"/>
              </a:rPr>
              <a:t>99.2%</a:t>
            </a:r>
            <a:r>
              <a:rPr sz="2850" spc="65" dirty="0">
                <a:latin typeface="Microsoft JhengHei UI"/>
                <a:cs typeface="Microsoft JhengHei UI"/>
              </a:rPr>
              <a:t>）</a:t>
            </a:r>
            <a:r>
              <a:rPr sz="2850" spc="8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34788" y="9647149"/>
            <a:ext cx="13056869" cy="1053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Microsoft JhengHei UI"/>
                <a:cs typeface="Microsoft JhengHei UI"/>
              </a:rPr>
              <a:t>数据来源：中国互联⽹信息中⼼，第</a:t>
            </a:r>
            <a:r>
              <a:rPr sz="3300" spc="-5" dirty="0">
                <a:latin typeface="Arial"/>
                <a:cs typeface="Arial"/>
              </a:rPr>
              <a:t>46</a:t>
            </a:r>
            <a:r>
              <a:rPr sz="3300" spc="-5" dirty="0">
                <a:latin typeface="Microsoft JhengHei UI"/>
                <a:cs typeface="Microsoft JhengHei UI"/>
              </a:rPr>
              <a:t>次中国互联⽹发展状况统计报告</a:t>
            </a:r>
            <a:endParaRPr sz="330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3300" spc="-15" dirty="0">
                <a:latin typeface="Arial"/>
                <a:cs typeface="Arial"/>
                <a:hlinkClick r:id="rId4"/>
              </a:rPr>
              <a:t>http://www.cnnic.cn/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339" y="1790521"/>
            <a:ext cx="13759235" cy="4760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233" y="2167473"/>
            <a:ext cx="12963525" cy="3965575"/>
          </a:xfrm>
          <a:custGeom>
            <a:avLst/>
            <a:gdLst/>
            <a:ahLst/>
            <a:cxnLst/>
            <a:rect l="l" t="t" r="r" b="b"/>
            <a:pathLst>
              <a:path w="12963525" h="3965575">
                <a:moveTo>
                  <a:pt x="12705303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39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706851"/>
                </a:lnTo>
                <a:lnTo>
                  <a:pt x="197" y="3758221"/>
                </a:lnTo>
                <a:lnTo>
                  <a:pt x="1581" y="3799648"/>
                </a:lnTo>
                <a:lnTo>
                  <a:pt x="12649" y="3858356"/>
                </a:lnTo>
                <a:lnTo>
                  <a:pt x="49226" y="3915770"/>
                </a:lnTo>
                <a:lnTo>
                  <a:pt x="106639" y="3952347"/>
                </a:lnTo>
                <a:lnTo>
                  <a:pt x="165348" y="3963416"/>
                </a:lnTo>
                <a:lnTo>
                  <a:pt x="206775" y="3964799"/>
                </a:lnTo>
                <a:lnTo>
                  <a:pt x="258145" y="3964997"/>
                </a:lnTo>
                <a:lnTo>
                  <a:pt x="12705303" y="3964997"/>
                </a:lnTo>
                <a:lnTo>
                  <a:pt x="12756669" y="3964799"/>
                </a:lnTo>
                <a:lnTo>
                  <a:pt x="12798096" y="3963416"/>
                </a:lnTo>
                <a:lnTo>
                  <a:pt x="12856806" y="3952347"/>
                </a:lnTo>
                <a:lnTo>
                  <a:pt x="12914220" y="3915770"/>
                </a:lnTo>
                <a:lnTo>
                  <a:pt x="12950793" y="3858356"/>
                </a:lnTo>
                <a:lnTo>
                  <a:pt x="12961860" y="3799648"/>
                </a:lnTo>
                <a:lnTo>
                  <a:pt x="12963244" y="3758221"/>
                </a:lnTo>
                <a:lnTo>
                  <a:pt x="12963441" y="3706851"/>
                </a:lnTo>
                <a:lnTo>
                  <a:pt x="12963441" y="258146"/>
                </a:lnTo>
                <a:lnTo>
                  <a:pt x="12963244" y="206776"/>
                </a:lnTo>
                <a:lnTo>
                  <a:pt x="12961860" y="165348"/>
                </a:lnTo>
                <a:lnTo>
                  <a:pt x="12950793" y="106640"/>
                </a:lnTo>
                <a:lnTo>
                  <a:pt x="12914220" y="49226"/>
                </a:lnTo>
                <a:lnTo>
                  <a:pt x="12856806" y="12649"/>
                </a:lnTo>
                <a:lnTo>
                  <a:pt x="12798096" y="1581"/>
                </a:lnTo>
                <a:lnTo>
                  <a:pt x="12756669" y="197"/>
                </a:lnTo>
                <a:lnTo>
                  <a:pt x="127053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233" y="2167473"/>
            <a:ext cx="12963525" cy="3965575"/>
          </a:xfrm>
          <a:custGeom>
            <a:avLst/>
            <a:gdLst/>
            <a:ahLst/>
            <a:cxnLst/>
            <a:rect l="l" t="t" r="r" b="b"/>
            <a:pathLst>
              <a:path w="12963525" h="39655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706851"/>
                </a:lnTo>
                <a:lnTo>
                  <a:pt x="12963250" y="3758221"/>
                </a:lnTo>
                <a:lnTo>
                  <a:pt x="12961867" y="3799648"/>
                </a:lnTo>
                <a:lnTo>
                  <a:pt x="12950799" y="3858356"/>
                </a:lnTo>
                <a:lnTo>
                  <a:pt x="12914218" y="3915770"/>
                </a:lnTo>
                <a:lnTo>
                  <a:pt x="12856802" y="3952347"/>
                </a:lnTo>
                <a:lnTo>
                  <a:pt x="12798099" y="3963416"/>
                </a:lnTo>
                <a:lnTo>
                  <a:pt x="12756671" y="3964799"/>
                </a:lnTo>
                <a:lnTo>
                  <a:pt x="12705299" y="3964997"/>
                </a:lnTo>
                <a:lnTo>
                  <a:pt x="258145" y="3964997"/>
                </a:lnTo>
                <a:lnTo>
                  <a:pt x="206775" y="3964799"/>
                </a:lnTo>
                <a:lnTo>
                  <a:pt x="165348" y="3963416"/>
                </a:lnTo>
                <a:lnTo>
                  <a:pt x="106640" y="3952347"/>
                </a:lnTo>
                <a:lnTo>
                  <a:pt x="49226" y="3915770"/>
                </a:lnTo>
                <a:lnTo>
                  <a:pt x="12650" y="3858356"/>
                </a:lnTo>
                <a:lnTo>
                  <a:pt x="1581" y="3799648"/>
                </a:lnTo>
                <a:lnTo>
                  <a:pt x="197" y="3758221"/>
                </a:lnTo>
                <a:lnTo>
                  <a:pt x="0" y="370685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69077" y="2690343"/>
            <a:ext cx="4027170" cy="48494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互联⽹标准化</a:t>
            </a:r>
            <a:endParaRPr sz="3600">
              <a:latin typeface="Microsoft JhengHei UI"/>
              <a:cs typeface="Microsoft JhengHei UI"/>
            </a:endParaRPr>
          </a:p>
          <a:p>
            <a:pPr marL="1249045" marR="5080" lvl="2" indent="-503555">
              <a:lnSpc>
                <a:spcPct val="130200"/>
              </a:lnSpc>
              <a:spcBef>
                <a:spcPts val="115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为什么需要标 </a:t>
            </a: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准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谁来制定标准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标准的阶段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互联⽹的标准化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429149" y="2671346"/>
            <a:ext cx="674687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互联成功的因素之⼀是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开放性和标准化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29149" y="334627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29149" y="457765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29149" y="519334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7901" y="3111122"/>
            <a:ext cx="10492105" cy="2488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开放性：任何⼈都可以参与标准的制定、下载标准，符合标准的 任何设备都可以接⼊；</a:t>
            </a:r>
            <a:endParaRPr sz="2850">
              <a:latin typeface="Microsoft JhengHei UI"/>
              <a:cs typeface="Microsoft JhengHei UI"/>
            </a:endParaRPr>
          </a:p>
          <a:p>
            <a:pPr marL="12700" marR="3369310">
              <a:lnSpc>
                <a:spcPts val="4850"/>
              </a:lnSpc>
              <a:spcBef>
                <a:spcPts val="40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标准化：对互联⽹的发展起到了重要作⽤；  标准制定的时机：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不能太早，也不能太晚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198573" y="8083472"/>
            <a:ext cx="1048617" cy="10488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63103" y="8085531"/>
            <a:ext cx="1049360" cy="1043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08241" y="8084206"/>
            <a:ext cx="1047126" cy="10464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050711" y="8120927"/>
            <a:ext cx="1112468" cy="9722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001555" y="8083570"/>
            <a:ext cx="1046931" cy="10469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互联⽹的标准化</a:t>
            </a:r>
          </a:p>
        </p:txBody>
      </p:sp>
      <p:sp>
        <p:nvSpPr>
          <p:cNvPr id="7" name="object 7"/>
          <p:cNvSpPr/>
          <p:nvPr/>
        </p:nvSpPr>
        <p:spPr>
          <a:xfrm>
            <a:off x="13322892" y="5710058"/>
            <a:ext cx="5380355" cy="4227195"/>
          </a:xfrm>
          <a:custGeom>
            <a:avLst/>
            <a:gdLst/>
            <a:ahLst/>
            <a:cxnLst/>
            <a:rect l="l" t="t" r="r" b="b"/>
            <a:pathLst>
              <a:path w="5380355" h="4227195">
                <a:moveTo>
                  <a:pt x="232149" y="0"/>
                </a:moveTo>
                <a:lnTo>
                  <a:pt x="5147910" y="0"/>
                </a:lnTo>
                <a:lnTo>
                  <a:pt x="5194107" y="177"/>
                </a:lnTo>
                <a:lnTo>
                  <a:pt x="5260953" y="4799"/>
                </a:lnTo>
                <a:lnTo>
                  <a:pt x="5311927" y="25091"/>
                </a:lnTo>
                <a:lnTo>
                  <a:pt x="5354968" y="68132"/>
                </a:lnTo>
                <a:lnTo>
                  <a:pt x="5375260" y="119106"/>
                </a:lnTo>
                <a:lnTo>
                  <a:pt x="5379882" y="185953"/>
                </a:lnTo>
                <a:lnTo>
                  <a:pt x="5380060" y="232149"/>
                </a:lnTo>
                <a:lnTo>
                  <a:pt x="5380060" y="3995035"/>
                </a:lnTo>
                <a:lnTo>
                  <a:pt x="5379882" y="4041232"/>
                </a:lnTo>
                <a:lnTo>
                  <a:pt x="5375260" y="4108079"/>
                </a:lnTo>
                <a:lnTo>
                  <a:pt x="5354968" y="4159052"/>
                </a:lnTo>
                <a:lnTo>
                  <a:pt x="5311927" y="4202093"/>
                </a:lnTo>
                <a:lnTo>
                  <a:pt x="5260953" y="4222385"/>
                </a:lnTo>
                <a:lnTo>
                  <a:pt x="5194107" y="4227007"/>
                </a:lnTo>
                <a:lnTo>
                  <a:pt x="5147910" y="4227185"/>
                </a:lnTo>
                <a:lnTo>
                  <a:pt x="232149" y="4227185"/>
                </a:lnTo>
                <a:lnTo>
                  <a:pt x="185953" y="4227007"/>
                </a:lnTo>
                <a:lnTo>
                  <a:pt x="119106" y="4222385"/>
                </a:lnTo>
                <a:lnTo>
                  <a:pt x="68132" y="4202093"/>
                </a:lnTo>
                <a:lnTo>
                  <a:pt x="25091" y="4159052"/>
                </a:lnTo>
                <a:lnTo>
                  <a:pt x="4799" y="4108079"/>
                </a:lnTo>
                <a:lnTo>
                  <a:pt x="177" y="4041232"/>
                </a:lnTo>
                <a:lnTo>
                  <a:pt x="0" y="3995035"/>
                </a:lnTo>
                <a:lnTo>
                  <a:pt x="0" y="232149"/>
                </a:lnTo>
                <a:lnTo>
                  <a:pt x="177" y="185953"/>
                </a:lnTo>
                <a:lnTo>
                  <a:pt x="4799" y="119106"/>
                </a:lnTo>
                <a:lnTo>
                  <a:pt x="25091" y="68132"/>
                </a:lnTo>
                <a:lnTo>
                  <a:pt x="68132" y="25091"/>
                </a:lnTo>
                <a:lnTo>
                  <a:pt x="119106" y="4799"/>
                </a:lnTo>
                <a:lnTo>
                  <a:pt x="185953" y="177"/>
                </a:lnTo>
                <a:lnTo>
                  <a:pt x="232149" y="0"/>
                </a:lnTo>
                <a:close/>
              </a:path>
            </a:pathLst>
          </a:custGeom>
          <a:ln w="20941">
            <a:solidFill>
              <a:srgbClr val="3B61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22962" y="5710058"/>
            <a:ext cx="5380355" cy="4227195"/>
          </a:xfrm>
          <a:custGeom>
            <a:avLst/>
            <a:gdLst/>
            <a:ahLst/>
            <a:cxnLst/>
            <a:rect l="l" t="t" r="r" b="b"/>
            <a:pathLst>
              <a:path w="5380355" h="4227195">
                <a:moveTo>
                  <a:pt x="232149" y="0"/>
                </a:moveTo>
                <a:lnTo>
                  <a:pt x="5147910" y="0"/>
                </a:lnTo>
                <a:lnTo>
                  <a:pt x="5194107" y="177"/>
                </a:lnTo>
                <a:lnTo>
                  <a:pt x="5260953" y="4799"/>
                </a:lnTo>
                <a:lnTo>
                  <a:pt x="5311927" y="25091"/>
                </a:lnTo>
                <a:lnTo>
                  <a:pt x="5354968" y="68132"/>
                </a:lnTo>
                <a:lnTo>
                  <a:pt x="5375260" y="119106"/>
                </a:lnTo>
                <a:lnTo>
                  <a:pt x="5379882" y="185953"/>
                </a:lnTo>
                <a:lnTo>
                  <a:pt x="5380060" y="232149"/>
                </a:lnTo>
                <a:lnTo>
                  <a:pt x="5380060" y="3995035"/>
                </a:lnTo>
                <a:lnTo>
                  <a:pt x="5379882" y="4041232"/>
                </a:lnTo>
                <a:lnTo>
                  <a:pt x="5375260" y="4108079"/>
                </a:lnTo>
                <a:lnTo>
                  <a:pt x="5354968" y="4159052"/>
                </a:lnTo>
                <a:lnTo>
                  <a:pt x="5311927" y="4202093"/>
                </a:lnTo>
                <a:lnTo>
                  <a:pt x="5260953" y="4222385"/>
                </a:lnTo>
                <a:lnTo>
                  <a:pt x="5194107" y="4227007"/>
                </a:lnTo>
                <a:lnTo>
                  <a:pt x="5147910" y="4227185"/>
                </a:lnTo>
                <a:lnTo>
                  <a:pt x="232149" y="4227185"/>
                </a:lnTo>
                <a:lnTo>
                  <a:pt x="185953" y="4227007"/>
                </a:lnTo>
                <a:lnTo>
                  <a:pt x="119106" y="4222385"/>
                </a:lnTo>
                <a:lnTo>
                  <a:pt x="68132" y="4202093"/>
                </a:lnTo>
                <a:lnTo>
                  <a:pt x="25091" y="4159052"/>
                </a:lnTo>
                <a:lnTo>
                  <a:pt x="4799" y="4108079"/>
                </a:lnTo>
                <a:lnTo>
                  <a:pt x="177" y="4041232"/>
                </a:lnTo>
                <a:lnTo>
                  <a:pt x="0" y="3995035"/>
                </a:lnTo>
                <a:lnTo>
                  <a:pt x="0" y="232149"/>
                </a:lnTo>
                <a:lnTo>
                  <a:pt x="177" y="185953"/>
                </a:lnTo>
                <a:lnTo>
                  <a:pt x="4799" y="119106"/>
                </a:lnTo>
                <a:lnTo>
                  <a:pt x="25091" y="68132"/>
                </a:lnTo>
                <a:lnTo>
                  <a:pt x="68132" y="25091"/>
                </a:lnTo>
                <a:lnTo>
                  <a:pt x="119106" y="4799"/>
                </a:lnTo>
                <a:lnTo>
                  <a:pt x="185953" y="177"/>
                </a:lnTo>
                <a:lnTo>
                  <a:pt x="232149" y="0"/>
                </a:lnTo>
                <a:close/>
              </a:path>
            </a:pathLst>
          </a:custGeom>
          <a:ln w="20941">
            <a:solidFill>
              <a:srgbClr val="3B61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91951" y="2843370"/>
            <a:ext cx="4885239" cy="9589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17664" y="4312057"/>
            <a:ext cx="3833815" cy="7565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23749" y="3759317"/>
            <a:ext cx="4826000" cy="595630"/>
          </a:xfrm>
          <a:custGeom>
            <a:avLst/>
            <a:gdLst/>
            <a:ahLst/>
            <a:cxnLst/>
            <a:rect l="l" t="t" r="r" b="b"/>
            <a:pathLst>
              <a:path w="4826000" h="595629">
                <a:moveTo>
                  <a:pt x="0" y="0"/>
                </a:moveTo>
                <a:lnTo>
                  <a:pt x="570739" y="585715"/>
                </a:lnTo>
                <a:lnTo>
                  <a:pt x="4245125" y="595230"/>
                </a:lnTo>
                <a:lnTo>
                  <a:pt x="4825470" y="3379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9C50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28155" y="6206087"/>
            <a:ext cx="3957954" cy="756920"/>
          </a:xfrm>
          <a:custGeom>
            <a:avLst/>
            <a:gdLst/>
            <a:ahLst/>
            <a:cxnLst/>
            <a:rect l="l" t="t" r="r" b="b"/>
            <a:pathLst>
              <a:path w="3957954" h="756920">
                <a:moveTo>
                  <a:pt x="112545" y="0"/>
                </a:moveTo>
                <a:lnTo>
                  <a:pt x="3844958" y="0"/>
                </a:lnTo>
                <a:lnTo>
                  <a:pt x="3867354" y="86"/>
                </a:lnTo>
                <a:lnTo>
                  <a:pt x="3911010" y="5515"/>
                </a:lnTo>
                <a:lnTo>
                  <a:pt x="3945339" y="33030"/>
                </a:lnTo>
                <a:lnTo>
                  <a:pt x="3956814" y="72088"/>
                </a:lnTo>
                <a:lnTo>
                  <a:pt x="3957503" y="112545"/>
                </a:lnTo>
                <a:lnTo>
                  <a:pt x="3957503" y="643975"/>
                </a:lnTo>
                <a:lnTo>
                  <a:pt x="3956814" y="684433"/>
                </a:lnTo>
                <a:lnTo>
                  <a:pt x="3945339" y="723490"/>
                </a:lnTo>
                <a:lnTo>
                  <a:pt x="3911010" y="751006"/>
                </a:lnTo>
                <a:lnTo>
                  <a:pt x="3867354" y="756435"/>
                </a:lnTo>
                <a:lnTo>
                  <a:pt x="3844958" y="756521"/>
                </a:lnTo>
                <a:lnTo>
                  <a:pt x="112545" y="756521"/>
                </a:lnTo>
                <a:lnTo>
                  <a:pt x="72088" y="755832"/>
                </a:lnTo>
                <a:lnTo>
                  <a:pt x="33030" y="744357"/>
                </a:lnTo>
                <a:lnTo>
                  <a:pt x="5515" y="710028"/>
                </a:lnTo>
                <a:lnTo>
                  <a:pt x="86" y="666371"/>
                </a:lnTo>
                <a:lnTo>
                  <a:pt x="0" y="643975"/>
                </a:lnTo>
                <a:lnTo>
                  <a:pt x="0" y="112545"/>
                </a:lnTo>
                <a:lnTo>
                  <a:pt x="689" y="72088"/>
                </a:lnTo>
                <a:lnTo>
                  <a:pt x="12164" y="33030"/>
                </a:lnTo>
                <a:lnTo>
                  <a:pt x="46492" y="5515"/>
                </a:lnTo>
                <a:lnTo>
                  <a:pt x="90149" y="86"/>
                </a:lnTo>
                <a:lnTo>
                  <a:pt x="112545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059028" y="6363245"/>
            <a:ext cx="370268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5" dirty="0">
                <a:latin typeface="Microsoft JhengHei UI"/>
                <a:cs typeface="Microsoft JhengHei UI"/>
              </a:rPr>
              <a:t>互联⽹研究指导⼩组</a:t>
            </a:r>
            <a:r>
              <a:rPr sz="2450" spc="50" dirty="0">
                <a:latin typeface="Arial"/>
                <a:cs typeface="Arial"/>
              </a:rPr>
              <a:t>IRSG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085037" y="6206087"/>
            <a:ext cx="3957954" cy="708660"/>
          </a:xfrm>
          <a:custGeom>
            <a:avLst/>
            <a:gdLst/>
            <a:ahLst/>
            <a:cxnLst/>
            <a:rect l="l" t="t" r="r" b="b"/>
            <a:pathLst>
              <a:path w="3957955" h="708659">
                <a:moveTo>
                  <a:pt x="112545" y="0"/>
                </a:moveTo>
                <a:lnTo>
                  <a:pt x="3844958" y="0"/>
                </a:lnTo>
                <a:lnTo>
                  <a:pt x="3867354" y="86"/>
                </a:lnTo>
                <a:lnTo>
                  <a:pt x="3911010" y="5515"/>
                </a:lnTo>
                <a:lnTo>
                  <a:pt x="3945339" y="33030"/>
                </a:lnTo>
                <a:lnTo>
                  <a:pt x="3956814" y="72088"/>
                </a:lnTo>
                <a:lnTo>
                  <a:pt x="3957503" y="112545"/>
                </a:lnTo>
                <a:lnTo>
                  <a:pt x="3957503" y="595643"/>
                </a:lnTo>
                <a:lnTo>
                  <a:pt x="3956814" y="636100"/>
                </a:lnTo>
                <a:lnTo>
                  <a:pt x="3945339" y="675158"/>
                </a:lnTo>
                <a:lnTo>
                  <a:pt x="3911010" y="702673"/>
                </a:lnTo>
                <a:lnTo>
                  <a:pt x="3867354" y="708102"/>
                </a:lnTo>
                <a:lnTo>
                  <a:pt x="3844958" y="708189"/>
                </a:lnTo>
                <a:lnTo>
                  <a:pt x="112545" y="708189"/>
                </a:lnTo>
                <a:lnTo>
                  <a:pt x="72088" y="707499"/>
                </a:lnTo>
                <a:lnTo>
                  <a:pt x="33030" y="696024"/>
                </a:lnTo>
                <a:lnTo>
                  <a:pt x="5515" y="661696"/>
                </a:lnTo>
                <a:lnTo>
                  <a:pt x="86" y="618039"/>
                </a:lnTo>
                <a:lnTo>
                  <a:pt x="0" y="595643"/>
                </a:lnTo>
                <a:lnTo>
                  <a:pt x="0" y="112545"/>
                </a:lnTo>
                <a:lnTo>
                  <a:pt x="689" y="72088"/>
                </a:lnTo>
                <a:lnTo>
                  <a:pt x="12164" y="33030"/>
                </a:lnTo>
                <a:lnTo>
                  <a:pt x="46492" y="5515"/>
                </a:lnTo>
                <a:lnTo>
                  <a:pt x="90149" y="86"/>
                </a:lnTo>
                <a:lnTo>
                  <a:pt x="112545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224562" y="6339889"/>
            <a:ext cx="368490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5" dirty="0">
                <a:latin typeface="Microsoft JhengHei UI"/>
                <a:cs typeface="Microsoft JhengHei UI"/>
              </a:rPr>
              <a:t>互联⽹⼯程指导⼩组</a:t>
            </a:r>
            <a:r>
              <a:rPr sz="2450" spc="50" dirty="0">
                <a:latin typeface="Arial"/>
                <a:cs typeface="Arial"/>
              </a:rPr>
              <a:t>IESG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034746" y="8755335"/>
            <a:ext cx="980440" cy="612140"/>
          </a:xfrm>
          <a:custGeom>
            <a:avLst/>
            <a:gdLst/>
            <a:ahLst/>
            <a:cxnLst/>
            <a:rect l="l" t="t" r="r" b="b"/>
            <a:pathLst>
              <a:path w="980440" h="612140">
                <a:moveTo>
                  <a:pt x="112545" y="0"/>
                </a:moveTo>
                <a:lnTo>
                  <a:pt x="867463" y="0"/>
                </a:lnTo>
                <a:lnTo>
                  <a:pt x="889859" y="86"/>
                </a:lnTo>
                <a:lnTo>
                  <a:pt x="933516" y="5515"/>
                </a:lnTo>
                <a:lnTo>
                  <a:pt x="967845" y="33030"/>
                </a:lnTo>
                <a:lnTo>
                  <a:pt x="979320" y="72088"/>
                </a:lnTo>
                <a:lnTo>
                  <a:pt x="980009" y="112545"/>
                </a:lnTo>
                <a:lnTo>
                  <a:pt x="980009" y="499592"/>
                </a:lnTo>
                <a:lnTo>
                  <a:pt x="979320" y="540049"/>
                </a:lnTo>
                <a:lnTo>
                  <a:pt x="967845" y="579107"/>
                </a:lnTo>
                <a:lnTo>
                  <a:pt x="933516" y="606622"/>
                </a:lnTo>
                <a:lnTo>
                  <a:pt x="889859" y="612051"/>
                </a:lnTo>
                <a:lnTo>
                  <a:pt x="867463" y="612137"/>
                </a:lnTo>
                <a:lnTo>
                  <a:pt x="112545" y="612137"/>
                </a:lnTo>
                <a:lnTo>
                  <a:pt x="72088" y="611448"/>
                </a:lnTo>
                <a:lnTo>
                  <a:pt x="33030" y="599973"/>
                </a:lnTo>
                <a:lnTo>
                  <a:pt x="5515" y="565645"/>
                </a:lnTo>
                <a:lnTo>
                  <a:pt x="86" y="521988"/>
                </a:lnTo>
                <a:lnTo>
                  <a:pt x="0" y="499592"/>
                </a:lnTo>
                <a:lnTo>
                  <a:pt x="0" y="112545"/>
                </a:lnTo>
                <a:lnTo>
                  <a:pt x="689" y="72088"/>
                </a:lnTo>
                <a:lnTo>
                  <a:pt x="12164" y="33030"/>
                </a:lnTo>
                <a:lnTo>
                  <a:pt x="46492" y="5515"/>
                </a:lnTo>
                <a:lnTo>
                  <a:pt x="90149" y="86"/>
                </a:lnTo>
                <a:lnTo>
                  <a:pt x="112545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73484" y="8832936"/>
            <a:ext cx="50927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5" dirty="0">
                <a:latin typeface="Arial"/>
                <a:cs typeface="Arial"/>
              </a:rPr>
              <a:t>RG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799064" y="8755335"/>
            <a:ext cx="980440" cy="612140"/>
          </a:xfrm>
          <a:custGeom>
            <a:avLst/>
            <a:gdLst/>
            <a:ahLst/>
            <a:cxnLst/>
            <a:rect l="l" t="t" r="r" b="b"/>
            <a:pathLst>
              <a:path w="980440" h="612140">
                <a:moveTo>
                  <a:pt x="112545" y="0"/>
                </a:moveTo>
                <a:lnTo>
                  <a:pt x="867463" y="0"/>
                </a:lnTo>
                <a:lnTo>
                  <a:pt x="889859" y="86"/>
                </a:lnTo>
                <a:lnTo>
                  <a:pt x="933516" y="5515"/>
                </a:lnTo>
                <a:lnTo>
                  <a:pt x="967845" y="33030"/>
                </a:lnTo>
                <a:lnTo>
                  <a:pt x="979320" y="72088"/>
                </a:lnTo>
                <a:lnTo>
                  <a:pt x="980009" y="112545"/>
                </a:lnTo>
                <a:lnTo>
                  <a:pt x="980009" y="499592"/>
                </a:lnTo>
                <a:lnTo>
                  <a:pt x="979320" y="540049"/>
                </a:lnTo>
                <a:lnTo>
                  <a:pt x="967845" y="579107"/>
                </a:lnTo>
                <a:lnTo>
                  <a:pt x="933516" y="606622"/>
                </a:lnTo>
                <a:lnTo>
                  <a:pt x="889859" y="612051"/>
                </a:lnTo>
                <a:lnTo>
                  <a:pt x="867463" y="612137"/>
                </a:lnTo>
                <a:lnTo>
                  <a:pt x="112545" y="612137"/>
                </a:lnTo>
                <a:lnTo>
                  <a:pt x="72088" y="611448"/>
                </a:lnTo>
                <a:lnTo>
                  <a:pt x="33030" y="599973"/>
                </a:lnTo>
                <a:lnTo>
                  <a:pt x="5515" y="565645"/>
                </a:lnTo>
                <a:lnTo>
                  <a:pt x="86" y="521988"/>
                </a:lnTo>
                <a:lnTo>
                  <a:pt x="0" y="499592"/>
                </a:lnTo>
                <a:lnTo>
                  <a:pt x="0" y="112545"/>
                </a:lnTo>
                <a:lnTo>
                  <a:pt x="689" y="72088"/>
                </a:lnTo>
                <a:lnTo>
                  <a:pt x="12164" y="33030"/>
                </a:lnTo>
                <a:lnTo>
                  <a:pt x="46492" y="5515"/>
                </a:lnTo>
                <a:lnTo>
                  <a:pt x="90149" y="86"/>
                </a:lnTo>
                <a:lnTo>
                  <a:pt x="112545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037801" y="8832936"/>
            <a:ext cx="50927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5" dirty="0">
                <a:latin typeface="Arial"/>
                <a:cs typeface="Arial"/>
              </a:rPr>
              <a:t>RG</a:t>
            </a:r>
            <a:endParaRPr sz="24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793737" y="8755335"/>
            <a:ext cx="980440" cy="612140"/>
          </a:xfrm>
          <a:custGeom>
            <a:avLst/>
            <a:gdLst/>
            <a:ahLst/>
            <a:cxnLst/>
            <a:rect l="l" t="t" r="r" b="b"/>
            <a:pathLst>
              <a:path w="980440" h="612140">
                <a:moveTo>
                  <a:pt x="112545" y="0"/>
                </a:moveTo>
                <a:lnTo>
                  <a:pt x="867463" y="0"/>
                </a:lnTo>
                <a:lnTo>
                  <a:pt x="889859" y="86"/>
                </a:lnTo>
                <a:lnTo>
                  <a:pt x="933516" y="5515"/>
                </a:lnTo>
                <a:lnTo>
                  <a:pt x="967845" y="33030"/>
                </a:lnTo>
                <a:lnTo>
                  <a:pt x="979320" y="72088"/>
                </a:lnTo>
                <a:lnTo>
                  <a:pt x="980009" y="112545"/>
                </a:lnTo>
                <a:lnTo>
                  <a:pt x="980009" y="499592"/>
                </a:lnTo>
                <a:lnTo>
                  <a:pt x="979320" y="540049"/>
                </a:lnTo>
                <a:lnTo>
                  <a:pt x="967845" y="579107"/>
                </a:lnTo>
                <a:lnTo>
                  <a:pt x="933516" y="606622"/>
                </a:lnTo>
                <a:lnTo>
                  <a:pt x="889859" y="612051"/>
                </a:lnTo>
                <a:lnTo>
                  <a:pt x="867463" y="612137"/>
                </a:lnTo>
                <a:lnTo>
                  <a:pt x="112545" y="612137"/>
                </a:lnTo>
                <a:lnTo>
                  <a:pt x="72088" y="611448"/>
                </a:lnTo>
                <a:lnTo>
                  <a:pt x="33030" y="599973"/>
                </a:lnTo>
                <a:lnTo>
                  <a:pt x="5515" y="565645"/>
                </a:lnTo>
                <a:lnTo>
                  <a:pt x="86" y="521988"/>
                </a:lnTo>
                <a:lnTo>
                  <a:pt x="0" y="499592"/>
                </a:lnTo>
                <a:lnTo>
                  <a:pt x="0" y="112545"/>
                </a:lnTo>
                <a:lnTo>
                  <a:pt x="689" y="72088"/>
                </a:lnTo>
                <a:lnTo>
                  <a:pt x="12164" y="33030"/>
                </a:lnTo>
                <a:lnTo>
                  <a:pt x="46492" y="5515"/>
                </a:lnTo>
                <a:lnTo>
                  <a:pt x="90149" y="86"/>
                </a:lnTo>
                <a:lnTo>
                  <a:pt x="112545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861767" y="8755335"/>
            <a:ext cx="980440" cy="612140"/>
          </a:xfrm>
          <a:custGeom>
            <a:avLst/>
            <a:gdLst/>
            <a:ahLst/>
            <a:cxnLst/>
            <a:rect l="l" t="t" r="r" b="b"/>
            <a:pathLst>
              <a:path w="980440" h="612140">
                <a:moveTo>
                  <a:pt x="112545" y="0"/>
                </a:moveTo>
                <a:lnTo>
                  <a:pt x="867463" y="0"/>
                </a:lnTo>
                <a:lnTo>
                  <a:pt x="889859" y="86"/>
                </a:lnTo>
                <a:lnTo>
                  <a:pt x="933516" y="5515"/>
                </a:lnTo>
                <a:lnTo>
                  <a:pt x="967845" y="33030"/>
                </a:lnTo>
                <a:lnTo>
                  <a:pt x="979320" y="72088"/>
                </a:lnTo>
                <a:lnTo>
                  <a:pt x="980009" y="112545"/>
                </a:lnTo>
                <a:lnTo>
                  <a:pt x="980009" y="499592"/>
                </a:lnTo>
                <a:lnTo>
                  <a:pt x="979320" y="540049"/>
                </a:lnTo>
                <a:lnTo>
                  <a:pt x="967845" y="579107"/>
                </a:lnTo>
                <a:lnTo>
                  <a:pt x="933516" y="606622"/>
                </a:lnTo>
                <a:lnTo>
                  <a:pt x="889859" y="612051"/>
                </a:lnTo>
                <a:lnTo>
                  <a:pt x="867463" y="612137"/>
                </a:lnTo>
                <a:lnTo>
                  <a:pt x="112545" y="612137"/>
                </a:lnTo>
                <a:lnTo>
                  <a:pt x="72088" y="611448"/>
                </a:lnTo>
                <a:lnTo>
                  <a:pt x="33030" y="599973"/>
                </a:lnTo>
                <a:lnTo>
                  <a:pt x="5515" y="565645"/>
                </a:lnTo>
                <a:lnTo>
                  <a:pt x="86" y="521988"/>
                </a:lnTo>
                <a:lnTo>
                  <a:pt x="0" y="499592"/>
                </a:lnTo>
                <a:lnTo>
                  <a:pt x="0" y="112545"/>
                </a:lnTo>
                <a:lnTo>
                  <a:pt x="689" y="72088"/>
                </a:lnTo>
                <a:lnTo>
                  <a:pt x="12164" y="33030"/>
                </a:lnTo>
                <a:lnTo>
                  <a:pt x="46492" y="5515"/>
                </a:lnTo>
                <a:lnTo>
                  <a:pt x="90149" y="86"/>
                </a:lnTo>
                <a:lnTo>
                  <a:pt x="112545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3997647" y="8832936"/>
            <a:ext cx="164718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080135" algn="l"/>
              </a:tabLst>
            </a:pPr>
            <a:r>
              <a:rPr sz="2450" spc="60" dirty="0">
                <a:latin typeface="Arial"/>
                <a:cs typeface="Arial"/>
              </a:rPr>
              <a:t>W</a:t>
            </a:r>
            <a:r>
              <a:rPr sz="2450" spc="10" dirty="0">
                <a:latin typeface="Arial"/>
                <a:cs typeface="Arial"/>
              </a:rPr>
              <a:t>G</a:t>
            </a:r>
            <a:r>
              <a:rPr sz="2450" dirty="0">
                <a:latin typeface="Arial"/>
                <a:cs typeface="Arial"/>
              </a:rPr>
              <a:t>	</a:t>
            </a:r>
            <a:r>
              <a:rPr sz="2450" spc="60" dirty="0">
                <a:latin typeface="Arial"/>
                <a:cs typeface="Arial"/>
              </a:rPr>
              <a:t>WG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222981" y="8755335"/>
            <a:ext cx="980440" cy="612140"/>
          </a:xfrm>
          <a:custGeom>
            <a:avLst/>
            <a:gdLst/>
            <a:ahLst/>
            <a:cxnLst/>
            <a:rect l="l" t="t" r="r" b="b"/>
            <a:pathLst>
              <a:path w="980440" h="612140">
                <a:moveTo>
                  <a:pt x="112545" y="0"/>
                </a:moveTo>
                <a:lnTo>
                  <a:pt x="867463" y="0"/>
                </a:lnTo>
                <a:lnTo>
                  <a:pt x="889859" y="86"/>
                </a:lnTo>
                <a:lnTo>
                  <a:pt x="933516" y="5515"/>
                </a:lnTo>
                <a:lnTo>
                  <a:pt x="967845" y="33030"/>
                </a:lnTo>
                <a:lnTo>
                  <a:pt x="979320" y="72088"/>
                </a:lnTo>
                <a:lnTo>
                  <a:pt x="980009" y="112545"/>
                </a:lnTo>
                <a:lnTo>
                  <a:pt x="980009" y="499592"/>
                </a:lnTo>
                <a:lnTo>
                  <a:pt x="979320" y="540049"/>
                </a:lnTo>
                <a:lnTo>
                  <a:pt x="967845" y="579107"/>
                </a:lnTo>
                <a:lnTo>
                  <a:pt x="933516" y="606622"/>
                </a:lnTo>
                <a:lnTo>
                  <a:pt x="889859" y="612051"/>
                </a:lnTo>
                <a:lnTo>
                  <a:pt x="867463" y="612137"/>
                </a:lnTo>
                <a:lnTo>
                  <a:pt x="112545" y="612137"/>
                </a:lnTo>
                <a:lnTo>
                  <a:pt x="72088" y="611448"/>
                </a:lnTo>
                <a:lnTo>
                  <a:pt x="33030" y="599973"/>
                </a:lnTo>
                <a:lnTo>
                  <a:pt x="5515" y="565645"/>
                </a:lnTo>
                <a:lnTo>
                  <a:pt x="86" y="521988"/>
                </a:lnTo>
                <a:lnTo>
                  <a:pt x="0" y="499592"/>
                </a:lnTo>
                <a:lnTo>
                  <a:pt x="0" y="112545"/>
                </a:lnTo>
                <a:lnTo>
                  <a:pt x="689" y="72088"/>
                </a:lnTo>
                <a:lnTo>
                  <a:pt x="12164" y="33030"/>
                </a:lnTo>
                <a:lnTo>
                  <a:pt x="46492" y="5515"/>
                </a:lnTo>
                <a:lnTo>
                  <a:pt x="90149" y="86"/>
                </a:lnTo>
                <a:lnTo>
                  <a:pt x="112545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291012" y="8755335"/>
            <a:ext cx="980440" cy="612140"/>
          </a:xfrm>
          <a:custGeom>
            <a:avLst/>
            <a:gdLst/>
            <a:ahLst/>
            <a:cxnLst/>
            <a:rect l="l" t="t" r="r" b="b"/>
            <a:pathLst>
              <a:path w="980440" h="612140">
                <a:moveTo>
                  <a:pt x="112545" y="0"/>
                </a:moveTo>
                <a:lnTo>
                  <a:pt x="867463" y="0"/>
                </a:lnTo>
                <a:lnTo>
                  <a:pt x="889859" y="86"/>
                </a:lnTo>
                <a:lnTo>
                  <a:pt x="933516" y="5515"/>
                </a:lnTo>
                <a:lnTo>
                  <a:pt x="967845" y="33030"/>
                </a:lnTo>
                <a:lnTo>
                  <a:pt x="979320" y="72088"/>
                </a:lnTo>
                <a:lnTo>
                  <a:pt x="980009" y="112545"/>
                </a:lnTo>
                <a:lnTo>
                  <a:pt x="980009" y="499592"/>
                </a:lnTo>
                <a:lnTo>
                  <a:pt x="979320" y="540049"/>
                </a:lnTo>
                <a:lnTo>
                  <a:pt x="967845" y="579107"/>
                </a:lnTo>
                <a:lnTo>
                  <a:pt x="933516" y="606622"/>
                </a:lnTo>
                <a:lnTo>
                  <a:pt x="889859" y="612051"/>
                </a:lnTo>
                <a:lnTo>
                  <a:pt x="867463" y="612137"/>
                </a:lnTo>
                <a:lnTo>
                  <a:pt x="112545" y="612137"/>
                </a:lnTo>
                <a:lnTo>
                  <a:pt x="72088" y="611448"/>
                </a:lnTo>
                <a:lnTo>
                  <a:pt x="33030" y="599973"/>
                </a:lnTo>
                <a:lnTo>
                  <a:pt x="5515" y="565645"/>
                </a:lnTo>
                <a:lnTo>
                  <a:pt x="86" y="521988"/>
                </a:lnTo>
                <a:lnTo>
                  <a:pt x="0" y="499592"/>
                </a:lnTo>
                <a:lnTo>
                  <a:pt x="0" y="112545"/>
                </a:lnTo>
                <a:lnTo>
                  <a:pt x="689" y="72088"/>
                </a:lnTo>
                <a:lnTo>
                  <a:pt x="12164" y="33030"/>
                </a:lnTo>
                <a:lnTo>
                  <a:pt x="46492" y="5515"/>
                </a:lnTo>
                <a:lnTo>
                  <a:pt x="90149" y="86"/>
                </a:lnTo>
                <a:lnTo>
                  <a:pt x="112545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6426893" y="8832936"/>
            <a:ext cx="164718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080135" algn="l"/>
              </a:tabLst>
            </a:pPr>
            <a:r>
              <a:rPr sz="2450" spc="60" dirty="0">
                <a:latin typeface="Arial"/>
                <a:cs typeface="Arial"/>
              </a:rPr>
              <a:t>W</a:t>
            </a:r>
            <a:r>
              <a:rPr sz="2450" spc="10" dirty="0">
                <a:latin typeface="Arial"/>
                <a:cs typeface="Arial"/>
              </a:rPr>
              <a:t>G</a:t>
            </a:r>
            <a:r>
              <a:rPr sz="2450" dirty="0">
                <a:latin typeface="Arial"/>
                <a:cs typeface="Arial"/>
              </a:rPr>
              <a:t>	</a:t>
            </a:r>
            <a:r>
              <a:rPr sz="2450" spc="60" dirty="0">
                <a:latin typeface="Arial"/>
                <a:cs typeface="Arial"/>
              </a:rPr>
              <a:t>WG</a:t>
            </a:r>
            <a:endParaRPr sz="24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262791" y="7519466"/>
            <a:ext cx="1219200" cy="608965"/>
          </a:xfrm>
          <a:custGeom>
            <a:avLst/>
            <a:gdLst/>
            <a:ahLst/>
            <a:cxnLst/>
            <a:rect l="l" t="t" r="r" b="b"/>
            <a:pathLst>
              <a:path w="1219200" h="608965">
                <a:moveTo>
                  <a:pt x="171069" y="0"/>
                </a:moveTo>
                <a:lnTo>
                  <a:pt x="1047806" y="0"/>
                </a:lnTo>
                <a:lnTo>
                  <a:pt x="1081849" y="130"/>
                </a:lnTo>
                <a:lnTo>
                  <a:pt x="1131108" y="3536"/>
                </a:lnTo>
                <a:lnTo>
                  <a:pt x="1168670" y="18489"/>
                </a:lnTo>
                <a:lnTo>
                  <a:pt x="1200386" y="50206"/>
                </a:lnTo>
                <a:lnTo>
                  <a:pt x="1215339" y="87768"/>
                </a:lnTo>
                <a:lnTo>
                  <a:pt x="1218744" y="137027"/>
                </a:lnTo>
                <a:lnTo>
                  <a:pt x="1218875" y="171069"/>
                </a:lnTo>
                <a:lnTo>
                  <a:pt x="1218875" y="437301"/>
                </a:lnTo>
                <a:lnTo>
                  <a:pt x="1217828" y="498796"/>
                </a:lnTo>
                <a:lnTo>
                  <a:pt x="1210492" y="537701"/>
                </a:lnTo>
                <a:lnTo>
                  <a:pt x="1186254" y="575748"/>
                </a:lnTo>
                <a:lnTo>
                  <a:pt x="1148207" y="599987"/>
                </a:lnTo>
                <a:lnTo>
                  <a:pt x="1109302" y="607322"/>
                </a:lnTo>
                <a:lnTo>
                  <a:pt x="1047806" y="608370"/>
                </a:lnTo>
                <a:lnTo>
                  <a:pt x="171069" y="608370"/>
                </a:lnTo>
                <a:lnTo>
                  <a:pt x="109574" y="607322"/>
                </a:lnTo>
                <a:lnTo>
                  <a:pt x="70668" y="599987"/>
                </a:lnTo>
                <a:lnTo>
                  <a:pt x="32621" y="575748"/>
                </a:lnTo>
                <a:lnTo>
                  <a:pt x="8383" y="537701"/>
                </a:lnTo>
                <a:lnTo>
                  <a:pt x="1047" y="498796"/>
                </a:lnTo>
                <a:lnTo>
                  <a:pt x="0" y="437301"/>
                </a:lnTo>
                <a:lnTo>
                  <a:pt x="0" y="171069"/>
                </a:lnTo>
                <a:lnTo>
                  <a:pt x="1047" y="109574"/>
                </a:lnTo>
                <a:lnTo>
                  <a:pt x="8383" y="70668"/>
                </a:lnTo>
                <a:lnTo>
                  <a:pt x="32621" y="32621"/>
                </a:lnTo>
                <a:lnTo>
                  <a:pt x="70668" y="8383"/>
                </a:lnTo>
                <a:lnTo>
                  <a:pt x="109574" y="1047"/>
                </a:lnTo>
                <a:lnTo>
                  <a:pt x="171069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4541715" y="7613757"/>
            <a:ext cx="6667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60" dirty="0">
                <a:latin typeface="Microsoft JhengHei UI"/>
                <a:cs typeface="Microsoft JhengHei UI"/>
              </a:rPr>
              <a:t>领域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608269" y="7502297"/>
            <a:ext cx="1219200" cy="643255"/>
          </a:xfrm>
          <a:custGeom>
            <a:avLst/>
            <a:gdLst/>
            <a:ahLst/>
            <a:cxnLst/>
            <a:rect l="l" t="t" r="r" b="b"/>
            <a:pathLst>
              <a:path w="1219200" h="643254">
                <a:moveTo>
                  <a:pt x="170944" y="0"/>
                </a:moveTo>
                <a:lnTo>
                  <a:pt x="1047932" y="0"/>
                </a:lnTo>
                <a:lnTo>
                  <a:pt x="1081949" y="130"/>
                </a:lnTo>
                <a:lnTo>
                  <a:pt x="1131172" y="3534"/>
                </a:lnTo>
                <a:lnTo>
                  <a:pt x="1168706" y="18475"/>
                </a:lnTo>
                <a:lnTo>
                  <a:pt x="1200400" y="50169"/>
                </a:lnTo>
                <a:lnTo>
                  <a:pt x="1215342" y="87704"/>
                </a:lnTo>
                <a:lnTo>
                  <a:pt x="1218745" y="136927"/>
                </a:lnTo>
                <a:lnTo>
                  <a:pt x="1218875" y="170944"/>
                </a:lnTo>
                <a:lnTo>
                  <a:pt x="1218875" y="471764"/>
                </a:lnTo>
                <a:lnTo>
                  <a:pt x="1217828" y="533214"/>
                </a:lnTo>
                <a:lnTo>
                  <a:pt x="1210499" y="572091"/>
                </a:lnTo>
                <a:lnTo>
                  <a:pt x="1186278" y="610110"/>
                </a:lnTo>
                <a:lnTo>
                  <a:pt x="1148259" y="634331"/>
                </a:lnTo>
                <a:lnTo>
                  <a:pt x="1109382" y="641661"/>
                </a:lnTo>
                <a:lnTo>
                  <a:pt x="1047932" y="642708"/>
                </a:lnTo>
                <a:lnTo>
                  <a:pt x="170944" y="642708"/>
                </a:lnTo>
                <a:lnTo>
                  <a:pt x="109493" y="641661"/>
                </a:lnTo>
                <a:lnTo>
                  <a:pt x="70617" y="634331"/>
                </a:lnTo>
                <a:lnTo>
                  <a:pt x="32597" y="610110"/>
                </a:lnTo>
                <a:lnTo>
                  <a:pt x="8377" y="572091"/>
                </a:lnTo>
                <a:lnTo>
                  <a:pt x="1047" y="533214"/>
                </a:lnTo>
                <a:lnTo>
                  <a:pt x="0" y="471764"/>
                </a:lnTo>
                <a:lnTo>
                  <a:pt x="0" y="170944"/>
                </a:lnTo>
                <a:lnTo>
                  <a:pt x="1047" y="109493"/>
                </a:lnTo>
                <a:lnTo>
                  <a:pt x="8377" y="70617"/>
                </a:lnTo>
                <a:lnTo>
                  <a:pt x="32597" y="32597"/>
                </a:lnTo>
                <a:lnTo>
                  <a:pt x="70617" y="8377"/>
                </a:lnTo>
                <a:lnTo>
                  <a:pt x="109493" y="1047"/>
                </a:lnTo>
                <a:lnTo>
                  <a:pt x="1709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6887916" y="7605484"/>
            <a:ext cx="6667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60" dirty="0">
                <a:latin typeface="Microsoft JhengHei UI"/>
                <a:cs typeface="Microsoft JhengHei UI"/>
              </a:rPr>
              <a:t>领域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726673" y="8827700"/>
            <a:ext cx="36068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0" dirty="0">
                <a:solidFill>
                  <a:srgbClr val="5B5854"/>
                </a:solidFill>
                <a:latin typeface="Lucida Sans Unicode"/>
                <a:cs typeface="Lucida Sans Unicode"/>
              </a:rPr>
              <a:t>…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883548" y="7420530"/>
            <a:ext cx="36068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0" dirty="0">
                <a:solidFill>
                  <a:srgbClr val="5B5854"/>
                </a:solidFill>
                <a:latin typeface="Lucida Sans Unicode"/>
                <a:cs typeface="Lucida Sans Unicode"/>
              </a:rPr>
              <a:t>…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605662" y="3968422"/>
            <a:ext cx="1871980" cy="110680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5"/>
              </a:spcBef>
            </a:pPr>
            <a:r>
              <a:rPr sz="2550" spc="50" dirty="0">
                <a:latin typeface="Microsoft JhengHei UI"/>
                <a:cs typeface="Microsoft JhengHei UI"/>
              </a:rPr>
              <a:t>互联⽹</a:t>
            </a:r>
            <a:endParaRPr sz="255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  <a:spcBef>
                <a:spcPts val="930"/>
              </a:spcBef>
            </a:pPr>
            <a:r>
              <a:rPr sz="2550" spc="50" dirty="0">
                <a:latin typeface="Microsoft JhengHei UI"/>
                <a:cs typeface="Microsoft JhengHei UI"/>
              </a:rPr>
              <a:t>⼯程部</a:t>
            </a:r>
            <a:r>
              <a:rPr sz="2550" spc="50" dirty="0">
                <a:latin typeface="Arial"/>
                <a:cs typeface="Arial"/>
              </a:rPr>
              <a:t>IETF</a:t>
            </a:r>
            <a:endParaRPr sz="25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582884" y="3968422"/>
            <a:ext cx="1884045" cy="110680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74295" marR="66675" indent="370205">
              <a:lnSpc>
                <a:spcPts val="3990"/>
              </a:lnSpc>
              <a:spcBef>
                <a:spcPts val="110"/>
              </a:spcBef>
            </a:pPr>
            <a:r>
              <a:rPr sz="2550" spc="50" dirty="0">
                <a:latin typeface="Microsoft JhengHei UI"/>
                <a:cs typeface="Microsoft JhengHei UI"/>
              </a:rPr>
              <a:t>互联⽹ 研究部</a:t>
            </a:r>
            <a:r>
              <a:rPr sz="2550" spc="50" dirty="0">
                <a:latin typeface="Arial"/>
                <a:cs typeface="Arial"/>
              </a:rPr>
              <a:t>I</a:t>
            </a:r>
            <a:r>
              <a:rPr sz="2550" spc="0" dirty="0">
                <a:latin typeface="Arial"/>
                <a:cs typeface="Arial"/>
              </a:rPr>
              <a:t>R</a:t>
            </a:r>
            <a:r>
              <a:rPr sz="2550" spc="50" dirty="0">
                <a:latin typeface="Arial"/>
                <a:cs typeface="Arial"/>
              </a:rPr>
              <a:t>TF</a:t>
            </a:r>
            <a:endParaRPr sz="255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217276" y="8154725"/>
            <a:ext cx="563880" cy="589915"/>
          </a:xfrm>
          <a:custGeom>
            <a:avLst/>
            <a:gdLst/>
            <a:ahLst/>
            <a:cxnLst/>
            <a:rect l="l" t="t" r="r" b="b"/>
            <a:pathLst>
              <a:path w="563880" h="589915">
                <a:moveTo>
                  <a:pt x="0" y="0"/>
                </a:moveTo>
                <a:lnTo>
                  <a:pt x="0" y="316220"/>
                </a:lnTo>
                <a:lnTo>
                  <a:pt x="563333" y="316220"/>
                </a:lnTo>
                <a:lnTo>
                  <a:pt x="563333" y="58951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524347" y="6972562"/>
            <a:ext cx="1382395" cy="1772285"/>
          </a:xfrm>
          <a:custGeom>
            <a:avLst/>
            <a:gdLst/>
            <a:ahLst/>
            <a:cxnLst/>
            <a:rect l="l" t="t" r="r" b="b"/>
            <a:pathLst>
              <a:path w="1382395" h="1772284">
                <a:moveTo>
                  <a:pt x="1382156" y="0"/>
                </a:moveTo>
                <a:lnTo>
                  <a:pt x="1382156" y="915155"/>
                </a:lnTo>
                <a:lnTo>
                  <a:pt x="0" y="915155"/>
                </a:lnTo>
                <a:lnTo>
                  <a:pt x="0" y="1771673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034157" y="5067908"/>
            <a:ext cx="3029585" cy="1127125"/>
          </a:xfrm>
          <a:custGeom>
            <a:avLst/>
            <a:gdLst/>
            <a:ahLst/>
            <a:cxnLst/>
            <a:rect l="l" t="t" r="r" b="b"/>
            <a:pathLst>
              <a:path w="3029584" h="1127125">
                <a:moveTo>
                  <a:pt x="0" y="0"/>
                </a:moveTo>
                <a:lnTo>
                  <a:pt x="0" y="292137"/>
                </a:lnTo>
                <a:lnTo>
                  <a:pt x="3029227" y="292137"/>
                </a:lnTo>
                <a:lnTo>
                  <a:pt x="3029227" y="112666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906504" y="5067908"/>
            <a:ext cx="3128010" cy="1127125"/>
          </a:xfrm>
          <a:custGeom>
            <a:avLst/>
            <a:gdLst/>
            <a:ahLst/>
            <a:cxnLst/>
            <a:rect l="l" t="t" r="r" b="b"/>
            <a:pathLst>
              <a:path w="3128009" h="1127125">
                <a:moveTo>
                  <a:pt x="3127653" y="0"/>
                </a:moveTo>
                <a:lnTo>
                  <a:pt x="3127653" y="293184"/>
                </a:lnTo>
                <a:lnTo>
                  <a:pt x="0" y="293184"/>
                </a:lnTo>
                <a:lnTo>
                  <a:pt x="0" y="112666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906504" y="6972562"/>
            <a:ext cx="1382395" cy="1772285"/>
          </a:xfrm>
          <a:custGeom>
            <a:avLst/>
            <a:gdLst/>
            <a:ahLst/>
            <a:cxnLst/>
            <a:rect l="l" t="t" r="r" b="b"/>
            <a:pathLst>
              <a:path w="1382395" h="1772284">
                <a:moveTo>
                  <a:pt x="0" y="0"/>
                </a:moveTo>
                <a:lnTo>
                  <a:pt x="0" y="914108"/>
                </a:lnTo>
                <a:lnTo>
                  <a:pt x="1382156" y="914108"/>
                </a:lnTo>
                <a:lnTo>
                  <a:pt x="1382156" y="1771673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871799" y="6924396"/>
            <a:ext cx="1191895" cy="584835"/>
          </a:xfrm>
          <a:custGeom>
            <a:avLst/>
            <a:gdLst/>
            <a:ahLst/>
            <a:cxnLst/>
            <a:rect l="l" t="t" r="r" b="b"/>
            <a:pathLst>
              <a:path w="1191894" h="584834">
                <a:moveTo>
                  <a:pt x="1191586" y="0"/>
                </a:moveTo>
                <a:lnTo>
                  <a:pt x="1191586" y="219888"/>
                </a:lnTo>
                <a:lnTo>
                  <a:pt x="0" y="219888"/>
                </a:lnTo>
                <a:lnTo>
                  <a:pt x="0" y="58427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063385" y="6924396"/>
            <a:ext cx="1154430" cy="567055"/>
          </a:xfrm>
          <a:custGeom>
            <a:avLst/>
            <a:gdLst/>
            <a:ahLst/>
            <a:cxnLst/>
            <a:rect l="l" t="t" r="r" b="b"/>
            <a:pathLst>
              <a:path w="1154430" h="567054">
                <a:moveTo>
                  <a:pt x="0" y="0"/>
                </a:moveTo>
                <a:lnTo>
                  <a:pt x="0" y="218841"/>
                </a:lnTo>
                <a:lnTo>
                  <a:pt x="1153891" y="218841"/>
                </a:lnTo>
                <a:lnTo>
                  <a:pt x="1153891" y="56647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283334" y="8137972"/>
            <a:ext cx="588645" cy="606425"/>
          </a:xfrm>
          <a:custGeom>
            <a:avLst/>
            <a:gdLst/>
            <a:ahLst/>
            <a:cxnLst/>
            <a:rect l="l" t="t" r="r" b="b"/>
            <a:pathLst>
              <a:path w="588644" h="606425">
                <a:moveTo>
                  <a:pt x="588463" y="0"/>
                </a:moveTo>
                <a:lnTo>
                  <a:pt x="588463" y="332974"/>
                </a:lnTo>
                <a:lnTo>
                  <a:pt x="0" y="332974"/>
                </a:lnTo>
                <a:lnTo>
                  <a:pt x="0" y="6062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712579" y="8154725"/>
            <a:ext cx="504825" cy="589915"/>
          </a:xfrm>
          <a:custGeom>
            <a:avLst/>
            <a:gdLst/>
            <a:ahLst/>
            <a:cxnLst/>
            <a:rect l="l" t="t" r="r" b="b"/>
            <a:pathLst>
              <a:path w="504825" h="589915">
                <a:moveTo>
                  <a:pt x="504696" y="0"/>
                </a:moveTo>
                <a:lnTo>
                  <a:pt x="504696" y="316220"/>
                </a:lnTo>
                <a:lnTo>
                  <a:pt x="0" y="316220"/>
                </a:lnTo>
                <a:lnTo>
                  <a:pt x="0" y="58951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871799" y="8137972"/>
            <a:ext cx="480059" cy="606425"/>
          </a:xfrm>
          <a:custGeom>
            <a:avLst/>
            <a:gdLst/>
            <a:ahLst/>
            <a:cxnLst/>
            <a:rect l="l" t="t" r="r" b="b"/>
            <a:pathLst>
              <a:path w="480059" h="606425">
                <a:moveTo>
                  <a:pt x="0" y="0"/>
                </a:moveTo>
                <a:lnTo>
                  <a:pt x="0" y="332974"/>
                </a:lnTo>
                <a:lnTo>
                  <a:pt x="479566" y="332974"/>
                </a:lnTo>
                <a:lnTo>
                  <a:pt x="479566" y="6062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6040948" y="3050149"/>
            <a:ext cx="235394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5" dirty="0">
                <a:latin typeface="Arial"/>
                <a:cs typeface="Arial"/>
              </a:rPr>
              <a:t>Internet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spc="10" dirty="0">
                <a:latin typeface="Arial"/>
                <a:cs typeface="Arial"/>
              </a:rPr>
              <a:t>Society</a:t>
            </a:r>
            <a:endParaRPr sz="2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69077" y="2690343"/>
            <a:ext cx="4027170" cy="48494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互联⽹标准化</a:t>
            </a:r>
            <a:endParaRPr sz="3600">
              <a:latin typeface="Microsoft JhengHei UI"/>
              <a:cs typeface="Microsoft JhengHei UI"/>
            </a:endParaRPr>
          </a:p>
          <a:p>
            <a:pPr marL="1249045" marR="5080" lvl="2" indent="-503555">
              <a:lnSpc>
                <a:spcPct val="130200"/>
              </a:lnSpc>
              <a:spcBef>
                <a:spcPts val="115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15" dirty="0">
                <a:latin typeface="Microsoft JhengHei UI"/>
                <a:cs typeface="Microsoft JhengHei UI"/>
              </a:rPr>
              <a:t>为什么需要标 </a:t>
            </a:r>
            <a:r>
              <a:rPr sz="3600" spc="25" dirty="0">
                <a:latin typeface="Microsoft JhengHei UI"/>
                <a:cs typeface="Microsoft JhengHei UI"/>
              </a:rPr>
              <a:t>准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谁来制定标准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标准的阶段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互联⽹的标准化</a:t>
            </a:r>
          </a:p>
        </p:txBody>
      </p:sp>
      <p:sp>
        <p:nvSpPr>
          <p:cNvPr id="7" name="object 7"/>
          <p:cNvSpPr/>
          <p:nvPr/>
        </p:nvSpPr>
        <p:spPr>
          <a:xfrm>
            <a:off x="6083339" y="1789241"/>
            <a:ext cx="13759235" cy="5807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81233" y="2166193"/>
            <a:ext cx="12963525" cy="5012055"/>
          </a:xfrm>
          <a:custGeom>
            <a:avLst/>
            <a:gdLst/>
            <a:ahLst/>
            <a:cxnLst/>
            <a:rect l="l" t="t" r="r" b="b"/>
            <a:pathLst>
              <a:path w="12963525" h="5012055">
                <a:moveTo>
                  <a:pt x="12705303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39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753407"/>
                </a:lnTo>
                <a:lnTo>
                  <a:pt x="197" y="4804776"/>
                </a:lnTo>
                <a:lnTo>
                  <a:pt x="1581" y="4846203"/>
                </a:lnTo>
                <a:lnTo>
                  <a:pt x="12649" y="4904912"/>
                </a:lnTo>
                <a:lnTo>
                  <a:pt x="49226" y="4962325"/>
                </a:lnTo>
                <a:lnTo>
                  <a:pt x="106639" y="4998902"/>
                </a:lnTo>
                <a:lnTo>
                  <a:pt x="165348" y="5009970"/>
                </a:lnTo>
                <a:lnTo>
                  <a:pt x="206775" y="5011354"/>
                </a:lnTo>
                <a:lnTo>
                  <a:pt x="258145" y="5011552"/>
                </a:lnTo>
                <a:lnTo>
                  <a:pt x="12705303" y="5011552"/>
                </a:lnTo>
                <a:lnTo>
                  <a:pt x="12756669" y="5011354"/>
                </a:lnTo>
                <a:lnTo>
                  <a:pt x="12798096" y="5009970"/>
                </a:lnTo>
                <a:lnTo>
                  <a:pt x="12856806" y="4998902"/>
                </a:lnTo>
                <a:lnTo>
                  <a:pt x="12914220" y="4962325"/>
                </a:lnTo>
                <a:lnTo>
                  <a:pt x="12950793" y="4904912"/>
                </a:lnTo>
                <a:lnTo>
                  <a:pt x="12961860" y="4846203"/>
                </a:lnTo>
                <a:lnTo>
                  <a:pt x="12963244" y="4804776"/>
                </a:lnTo>
                <a:lnTo>
                  <a:pt x="12963441" y="4753407"/>
                </a:lnTo>
                <a:lnTo>
                  <a:pt x="12963441" y="258146"/>
                </a:lnTo>
                <a:lnTo>
                  <a:pt x="12963244" y="206776"/>
                </a:lnTo>
                <a:lnTo>
                  <a:pt x="12961860" y="165348"/>
                </a:lnTo>
                <a:lnTo>
                  <a:pt x="12950793" y="106640"/>
                </a:lnTo>
                <a:lnTo>
                  <a:pt x="12914220" y="49226"/>
                </a:lnTo>
                <a:lnTo>
                  <a:pt x="12856806" y="12649"/>
                </a:lnTo>
                <a:lnTo>
                  <a:pt x="12798096" y="1581"/>
                </a:lnTo>
                <a:lnTo>
                  <a:pt x="12756669" y="197"/>
                </a:lnTo>
                <a:lnTo>
                  <a:pt x="127053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81233" y="2166193"/>
            <a:ext cx="12963525" cy="5012055"/>
          </a:xfrm>
          <a:custGeom>
            <a:avLst/>
            <a:gdLst/>
            <a:ahLst/>
            <a:cxnLst/>
            <a:rect l="l" t="t" r="r" b="b"/>
            <a:pathLst>
              <a:path w="12963525" h="501205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753407"/>
                </a:lnTo>
                <a:lnTo>
                  <a:pt x="12963250" y="4804776"/>
                </a:lnTo>
                <a:lnTo>
                  <a:pt x="12961867" y="4846203"/>
                </a:lnTo>
                <a:lnTo>
                  <a:pt x="12950799" y="4904912"/>
                </a:lnTo>
                <a:lnTo>
                  <a:pt x="12914218" y="4962325"/>
                </a:lnTo>
                <a:lnTo>
                  <a:pt x="12856802" y="4998902"/>
                </a:lnTo>
                <a:lnTo>
                  <a:pt x="12798099" y="5009970"/>
                </a:lnTo>
                <a:lnTo>
                  <a:pt x="12756671" y="5011354"/>
                </a:lnTo>
                <a:lnTo>
                  <a:pt x="12705299" y="5011552"/>
                </a:lnTo>
                <a:lnTo>
                  <a:pt x="258145" y="5011552"/>
                </a:lnTo>
                <a:lnTo>
                  <a:pt x="206775" y="5011354"/>
                </a:lnTo>
                <a:lnTo>
                  <a:pt x="165348" y="5009970"/>
                </a:lnTo>
                <a:lnTo>
                  <a:pt x="106640" y="4998902"/>
                </a:lnTo>
                <a:lnTo>
                  <a:pt x="49226" y="4962325"/>
                </a:lnTo>
                <a:lnTo>
                  <a:pt x="12650" y="4904912"/>
                </a:lnTo>
                <a:lnTo>
                  <a:pt x="1581" y="4846203"/>
                </a:lnTo>
                <a:lnTo>
                  <a:pt x="197" y="4804776"/>
                </a:lnTo>
                <a:lnTo>
                  <a:pt x="0" y="475340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17900" y="2644443"/>
            <a:ext cx="10788015" cy="1629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4100"/>
              </a:lnSpc>
              <a:spcBef>
                <a:spcPts val="95"/>
              </a:spcBef>
            </a:pPr>
            <a:r>
              <a:rPr sz="2450" spc="50" dirty="0">
                <a:solidFill>
                  <a:srgbClr val="FF2600"/>
                </a:solidFill>
                <a:latin typeface="Arial"/>
                <a:cs typeface="Arial"/>
              </a:rPr>
              <a:t>ISOC</a:t>
            </a:r>
            <a:r>
              <a:rPr sz="2450" spc="50" dirty="0">
                <a:latin typeface="Microsoft JhengHei UI"/>
                <a:cs typeface="Microsoft JhengHei UI"/>
              </a:rPr>
              <a:t>：</a:t>
            </a:r>
            <a:r>
              <a:rPr sz="2450" spc="55" dirty="0">
                <a:latin typeface="Microsoft JhengHei UI"/>
                <a:cs typeface="Microsoft JhengHei UI"/>
              </a:rPr>
              <a:t>互联⽹协会，负责管理互联⽹。</a:t>
            </a:r>
            <a:r>
              <a:rPr sz="2450" spc="50" dirty="0">
                <a:latin typeface="Arial"/>
                <a:cs typeface="Arial"/>
              </a:rPr>
              <a:t>ISOC</a:t>
            </a:r>
            <a:r>
              <a:rPr sz="2450" spc="55" dirty="0">
                <a:latin typeface="Microsoft JhengHei UI"/>
                <a:cs typeface="Microsoft JhengHei UI"/>
              </a:rPr>
              <a:t>下的⼀个</a:t>
            </a:r>
            <a:r>
              <a:rPr sz="245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技术组织</a:t>
            </a:r>
            <a:r>
              <a:rPr sz="2450" spc="50" dirty="0">
                <a:solidFill>
                  <a:srgbClr val="FF2600"/>
                </a:solidFill>
                <a:latin typeface="Arial"/>
                <a:cs typeface="Arial"/>
              </a:rPr>
              <a:t>IAB</a:t>
            </a:r>
            <a:r>
              <a:rPr sz="2450" spc="50" dirty="0">
                <a:latin typeface="Microsoft JhengHei UI"/>
                <a:cs typeface="Microsoft JhengHei UI"/>
              </a:rPr>
              <a:t>，</a:t>
            </a:r>
            <a:r>
              <a:rPr sz="2450" spc="55" dirty="0">
                <a:latin typeface="Microsoft JhengHei UI"/>
                <a:cs typeface="Microsoft JhengHei UI"/>
              </a:rPr>
              <a:t>负责管 理互联⽹有关协议的开发：</a:t>
            </a:r>
            <a:endParaRPr sz="2450">
              <a:latin typeface="Microsoft JhengHei UI"/>
              <a:cs typeface="Microsoft JhengHei UI"/>
            </a:endParaRPr>
          </a:p>
          <a:p>
            <a:pPr marL="295275">
              <a:lnSpc>
                <a:spcPct val="100000"/>
              </a:lnSpc>
              <a:spcBef>
                <a:spcPts val="1215"/>
              </a:spcBef>
            </a:pPr>
            <a:r>
              <a:rPr sz="2450" spc="40" dirty="0">
                <a:solidFill>
                  <a:srgbClr val="FF2600"/>
                </a:solidFill>
                <a:latin typeface="Arial"/>
                <a:cs typeface="Arial"/>
              </a:rPr>
              <a:t>IAB</a:t>
            </a:r>
            <a:r>
              <a:rPr sz="2450" spc="40" dirty="0">
                <a:latin typeface="Microsoft JhengHei UI"/>
                <a:cs typeface="Microsoft JhengHei UI"/>
              </a:rPr>
              <a:t>，</a:t>
            </a:r>
            <a:r>
              <a:rPr sz="2450" spc="40" dirty="0">
                <a:latin typeface="Arial"/>
                <a:cs typeface="Arial"/>
              </a:rPr>
              <a:t>Internet</a:t>
            </a:r>
            <a:r>
              <a:rPr sz="2450" spc="-20" dirty="0">
                <a:latin typeface="Arial"/>
                <a:cs typeface="Arial"/>
              </a:rPr>
              <a:t> </a:t>
            </a:r>
            <a:r>
              <a:rPr sz="2450" spc="40" dirty="0">
                <a:latin typeface="Arial"/>
                <a:cs typeface="Arial"/>
              </a:rPr>
              <a:t>Architecture</a:t>
            </a:r>
            <a:r>
              <a:rPr sz="2450" spc="114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Board</a:t>
            </a:r>
            <a:r>
              <a:rPr sz="2450" spc="55" dirty="0">
                <a:latin typeface="Microsoft JhengHei UI"/>
                <a:cs typeface="Microsoft JhengHei UI"/>
              </a:rPr>
              <a:t>的缩写，互联⽹体系结构委员会：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46153" y="4457040"/>
            <a:ext cx="10795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60280" y="4995048"/>
            <a:ext cx="10795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46153" y="5533058"/>
            <a:ext cx="10795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60280" y="6071067"/>
            <a:ext cx="10795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61250" y="4248195"/>
            <a:ext cx="9036685" cy="2178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6390" marR="2159000" indent="-314325">
              <a:lnSpc>
                <a:spcPct val="144100"/>
              </a:lnSpc>
              <a:spcBef>
                <a:spcPts val="95"/>
              </a:spcBef>
            </a:pPr>
            <a:r>
              <a:rPr sz="2450" spc="40" dirty="0">
                <a:solidFill>
                  <a:srgbClr val="FF2600"/>
                </a:solidFill>
                <a:latin typeface="Arial"/>
                <a:cs typeface="Arial"/>
              </a:rPr>
              <a:t>IETF</a:t>
            </a:r>
            <a:r>
              <a:rPr sz="2450" spc="40" dirty="0">
                <a:latin typeface="Microsoft JhengHei UI"/>
                <a:cs typeface="Microsoft JhengHei UI"/>
              </a:rPr>
              <a:t>：</a:t>
            </a:r>
            <a:r>
              <a:rPr sz="2450" spc="40" dirty="0">
                <a:latin typeface="Arial"/>
                <a:cs typeface="Arial"/>
              </a:rPr>
              <a:t>The </a:t>
            </a:r>
            <a:r>
              <a:rPr sz="2450" spc="35" dirty="0">
                <a:latin typeface="Arial"/>
                <a:cs typeface="Arial"/>
              </a:rPr>
              <a:t>Internet </a:t>
            </a:r>
            <a:r>
              <a:rPr sz="2450" spc="40" dirty="0">
                <a:latin typeface="Arial"/>
                <a:cs typeface="Arial"/>
              </a:rPr>
              <a:t>Engineering </a:t>
            </a:r>
            <a:r>
              <a:rPr sz="2450" spc="-25" dirty="0">
                <a:latin typeface="Arial"/>
                <a:cs typeface="Arial"/>
              </a:rPr>
              <a:t>Task </a:t>
            </a:r>
            <a:r>
              <a:rPr sz="2450" spc="40" dirty="0">
                <a:latin typeface="Arial"/>
                <a:cs typeface="Arial"/>
              </a:rPr>
              <a:t>Force</a:t>
            </a:r>
            <a:r>
              <a:rPr sz="2450" spc="40" dirty="0">
                <a:latin typeface="Microsoft JhengHei UI"/>
                <a:cs typeface="Microsoft JhengHei UI"/>
              </a:rPr>
              <a:t>：  </a:t>
            </a:r>
            <a:r>
              <a:rPr sz="2450" spc="50" dirty="0">
                <a:solidFill>
                  <a:srgbClr val="FF2600"/>
                </a:solidFill>
                <a:latin typeface="Arial"/>
                <a:cs typeface="Arial"/>
              </a:rPr>
              <a:t>IESG</a:t>
            </a:r>
            <a:r>
              <a:rPr sz="2450" spc="50" dirty="0">
                <a:latin typeface="Microsoft JhengHei UI"/>
                <a:cs typeface="Microsoft JhengHei UI"/>
              </a:rPr>
              <a:t>：</a:t>
            </a:r>
            <a:r>
              <a:rPr sz="2450" spc="55" dirty="0">
                <a:latin typeface="Microsoft JhengHei UI"/>
                <a:cs typeface="Microsoft JhengHei UI"/>
              </a:rPr>
              <a:t>研究每个领域短期和中期的⼯程问题。</a:t>
            </a:r>
            <a:endParaRPr sz="2450">
              <a:latin typeface="Microsoft JhengHei UI"/>
              <a:cs typeface="Microsoft JhengHei UI"/>
            </a:endParaRPr>
          </a:p>
          <a:p>
            <a:pPr marL="326390" marR="5080" indent="-314325">
              <a:lnSpc>
                <a:spcPct val="144100"/>
              </a:lnSpc>
            </a:pPr>
            <a:r>
              <a:rPr sz="2450" spc="40" dirty="0">
                <a:solidFill>
                  <a:srgbClr val="FF2600"/>
                </a:solidFill>
                <a:latin typeface="Arial"/>
                <a:cs typeface="Arial"/>
              </a:rPr>
              <a:t>IRTF</a:t>
            </a:r>
            <a:r>
              <a:rPr sz="2450" spc="40" dirty="0">
                <a:latin typeface="Microsoft JhengHei UI"/>
                <a:cs typeface="Microsoft JhengHei UI"/>
              </a:rPr>
              <a:t>：</a:t>
            </a:r>
            <a:r>
              <a:rPr sz="2450" spc="55" dirty="0">
                <a:latin typeface="Microsoft JhengHei UI"/>
                <a:cs typeface="Microsoft JhengHei UI"/>
              </a:rPr>
              <a:t>互联⽹⼯程部</a:t>
            </a:r>
            <a:r>
              <a:rPr sz="2450" spc="35" dirty="0">
                <a:latin typeface="Arial"/>
                <a:cs typeface="Arial"/>
              </a:rPr>
              <a:t>IETF</a:t>
            </a:r>
            <a:r>
              <a:rPr sz="2450" spc="135" dirty="0">
                <a:latin typeface="Arial"/>
                <a:cs typeface="Arial"/>
              </a:rPr>
              <a:t> </a:t>
            </a:r>
            <a:r>
              <a:rPr sz="2450" spc="40" dirty="0">
                <a:latin typeface="Microsoft JhengHei UI"/>
                <a:cs typeface="Microsoft JhengHei UI"/>
              </a:rPr>
              <a:t>（</a:t>
            </a:r>
            <a:r>
              <a:rPr sz="2450" spc="40" dirty="0">
                <a:latin typeface="Arial"/>
                <a:cs typeface="Arial"/>
              </a:rPr>
              <a:t>Internet</a:t>
            </a:r>
            <a:r>
              <a:rPr sz="2450" spc="140" dirty="0">
                <a:latin typeface="Arial"/>
                <a:cs typeface="Arial"/>
              </a:rPr>
              <a:t> </a:t>
            </a:r>
            <a:r>
              <a:rPr sz="2450" spc="40" dirty="0">
                <a:latin typeface="Arial"/>
                <a:cs typeface="Arial"/>
              </a:rPr>
              <a:t>Research</a:t>
            </a:r>
            <a:r>
              <a:rPr sz="2450" spc="90" dirty="0">
                <a:latin typeface="Arial"/>
                <a:cs typeface="Arial"/>
              </a:rPr>
              <a:t> </a:t>
            </a:r>
            <a:r>
              <a:rPr sz="2450" spc="-25" dirty="0">
                <a:latin typeface="Arial"/>
                <a:cs typeface="Arial"/>
              </a:rPr>
              <a:t>Task</a:t>
            </a:r>
            <a:r>
              <a:rPr sz="2450" spc="135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Force</a:t>
            </a:r>
            <a:r>
              <a:rPr sz="2450" spc="50" dirty="0">
                <a:latin typeface="Microsoft JhengHei UI"/>
                <a:cs typeface="Microsoft JhengHei UI"/>
              </a:rPr>
              <a:t>）：  </a:t>
            </a:r>
            <a:r>
              <a:rPr sz="2450" spc="50" dirty="0">
                <a:solidFill>
                  <a:srgbClr val="FF2600"/>
                </a:solidFill>
                <a:latin typeface="Arial"/>
                <a:cs typeface="Arial"/>
              </a:rPr>
              <a:t>IRSG</a:t>
            </a:r>
            <a:r>
              <a:rPr sz="2450" spc="50" dirty="0">
                <a:latin typeface="Microsoft JhengHei UI"/>
                <a:cs typeface="Microsoft JhengHei UI"/>
              </a:rPr>
              <a:t>：</a:t>
            </a:r>
            <a:r>
              <a:rPr sz="2450" spc="55" dirty="0">
                <a:latin typeface="Microsoft JhengHei UI"/>
                <a:cs typeface="Microsoft JhengHei UI"/>
              </a:rPr>
              <a:t>由研究所组成，研究需要⻓期考虑的理论问题。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077" y="2690343"/>
            <a:ext cx="4027170" cy="48494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互联⽹标准化</a:t>
            </a:r>
            <a:endParaRPr sz="3600">
              <a:latin typeface="Microsoft JhengHei UI"/>
              <a:cs typeface="Microsoft JhengHei UI"/>
            </a:endParaRPr>
          </a:p>
          <a:p>
            <a:pPr marL="1249045" marR="5080" lvl="2" indent="-503555">
              <a:lnSpc>
                <a:spcPct val="130200"/>
              </a:lnSpc>
              <a:spcBef>
                <a:spcPts val="115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15" dirty="0">
                <a:latin typeface="Microsoft JhengHei UI"/>
                <a:cs typeface="Microsoft JhengHei UI"/>
              </a:rPr>
              <a:t>为什么需要标 </a:t>
            </a:r>
            <a:r>
              <a:rPr sz="3600" spc="25" dirty="0">
                <a:latin typeface="Microsoft JhengHei UI"/>
                <a:cs typeface="Microsoft JhengHei UI"/>
              </a:rPr>
              <a:t>准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谁来制定标准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标准的阶段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1247" y="1692322"/>
            <a:ext cx="13660861" cy="5323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9140" y="2069273"/>
            <a:ext cx="12865100" cy="4528185"/>
          </a:xfrm>
          <a:custGeom>
            <a:avLst/>
            <a:gdLst/>
            <a:ahLst/>
            <a:cxnLst/>
            <a:rect l="l" t="t" r="r" b="b"/>
            <a:pathLst>
              <a:path w="12865100" h="4528184">
                <a:moveTo>
                  <a:pt x="12606927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06640" y="12650"/>
                </a:lnTo>
                <a:lnTo>
                  <a:pt x="49226" y="49227"/>
                </a:lnTo>
                <a:lnTo>
                  <a:pt x="12650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269448"/>
                </a:lnTo>
                <a:lnTo>
                  <a:pt x="197" y="4320817"/>
                </a:lnTo>
                <a:lnTo>
                  <a:pt x="1581" y="4362245"/>
                </a:lnTo>
                <a:lnTo>
                  <a:pt x="12650" y="4420953"/>
                </a:lnTo>
                <a:lnTo>
                  <a:pt x="49226" y="4478366"/>
                </a:lnTo>
                <a:lnTo>
                  <a:pt x="106640" y="4514943"/>
                </a:lnTo>
                <a:lnTo>
                  <a:pt x="165348" y="4526012"/>
                </a:lnTo>
                <a:lnTo>
                  <a:pt x="206775" y="4527396"/>
                </a:lnTo>
                <a:lnTo>
                  <a:pt x="258145" y="4527594"/>
                </a:lnTo>
                <a:lnTo>
                  <a:pt x="12606927" y="4527594"/>
                </a:lnTo>
                <a:lnTo>
                  <a:pt x="12658300" y="4527396"/>
                </a:lnTo>
                <a:lnTo>
                  <a:pt x="12699728" y="4526012"/>
                </a:lnTo>
                <a:lnTo>
                  <a:pt x="12758430" y="4514943"/>
                </a:lnTo>
                <a:lnTo>
                  <a:pt x="12815846" y="4478366"/>
                </a:lnTo>
                <a:lnTo>
                  <a:pt x="12852427" y="4420953"/>
                </a:lnTo>
                <a:lnTo>
                  <a:pt x="12863495" y="4362245"/>
                </a:lnTo>
                <a:lnTo>
                  <a:pt x="12864879" y="4320817"/>
                </a:lnTo>
                <a:lnTo>
                  <a:pt x="12865076" y="4269448"/>
                </a:lnTo>
                <a:lnTo>
                  <a:pt x="12865076" y="258146"/>
                </a:lnTo>
                <a:lnTo>
                  <a:pt x="12864879" y="206776"/>
                </a:lnTo>
                <a:lnTo>
                  <a:pt x="12863495" y="165348"/>
                </a:lnTo>
                <a:lnTo>
                  <a:pt x="12852427" y="106640"/>
                </a:lnTo>
                <a:lnTo>
                  <a:pt x="12815846" y="49227"/>
                </a:lnTo>
                <a:lnTo>
                  <a:pt x="12758430" y="12650"/>
                </a:lnTo>
                <a:lnTo>
                  <a:pt x="12699728" y="1581"/>
                </a:lnTo>
                <a:lnTo>
                  <a:pt x="12658300" y="197"/>
                </a:lnTo>
                <a:lnTo>
                  <a:pt x="126069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9140" y="2069273"/>
            <a:ext cx="12865100" cy="4528185"/>
          </a:xfrm>
          <a:custGeom>
            <a:avLst/>
            <a:gdLst/>
            <a:ahLst/>
            <a:cxnLst/>
            <a:rect l="l" t="t" r="r" b="b"/>
            <a:pathLst>
              <a:path w="12865100" h="4528184">
                <a:moveTo>
                  <a:pt x="258145" y="0"/>
                </a:moveTo>
                <a:lnTo>
                  <a:pt x="12606925" y="0"/>
                </a:lnTo>
                <a:lnTo>
                  <a:pt x="12658297" y="197"/>
                </a:lnTo>
                <a:lnTo>
                  <a:pt x="12699727" y="1581"/>
                </a:lnTo>
                <a:lnTo>
                  <a:pt x="12758438" y="12650"/>
                </a:lnTo>
                <a:lnTo>
                  <a:pt x="12815849" y="49226"/>
                </a:lnTo>
                <a:lnTo>
                  <a:pt x="12852425" y="106640"/>
                </a:lnTo>
                <a:lnTo>
                  <a:pt x="12863493" y="165348"/>
                </a:lnTo>
                <a:lnTo>
                  <a:pt x="12864876" y="206775"/>
                </a:lnTo>
                <a:lnTo>
                  <a:pt x="12865074" y="258145"/>
                </a:lnTo>
                <a:lnTo>
                  <a:pt x="12865074" y="4269448"/>
                </a:lnTo>
                <a:lnTo>
                  <a:pt x="12864876" y="4320817"/>
                </a:lnTo>
                <a:lnTo>
                  <a:pt x="12863493" y="4362244"/>
                </a:lnTo>
                <a:lnTo>
                  <a:pt x="12852425" y="4420953"/>
                </a:lnTo>
                <a:lnTo>
                  <a:pt x="12815849" y="4478366"/>
                </a:lnTo>
                <a:lnTo>
                  <a:pt x="12758438" y="4514943"/>
                </a:lnTo>
                <a:lnTo>
                  <a:pt x="12699727" y="4526011"/>
                </a:lnTo>
                <a:lnTo>
                  <a:pt x="12658297" y="4527395"/>
                </a:lnTo>
                <a:lnTo>
                  <a:pt x="12606925" y="4527593"/>
                </a:lnTo>
                <a:lnTo>
                  <a:pt x="258145" y="4527593"/>
                </a:lnTo>
                <a:lnTo>
                  <a:pt x="206775" y="4527395"/>
                </a:lnTo>
                <a:lnTo>
                  <a:pt x="165348" y="4526011"/>
                </a:lnTo>
                <a:lnTo>
                  <a:pt x="106640" y="4514943"/>
                </a:lnTo>
                <a:lnTo>
                  <a:pt x="49226" y="4478366"/>
                </a:lnTo>
                <a:lnTo>
                  <a:pt x="12650" y="4420953"/>
                </a:lnTo>
                <a:lnTo>
                  <a:pt x="1581" y="4362244"/>
                </a:lnTo>
                <a:lnTo>
                  <a:pt x="197" y="4320817"/>
                </a:lnTo>
                <a:lnTo>
                  <a:pt x="0" y="426944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66828" y="253927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828" y="3166954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6828" y="4422309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6828" y="565368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9486" y="2292132"/>
            <a:ext cx="11240135" cy="3768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8740">
              <a:lnSpc>
                <a:spcPct val="144500"/>
              </a:lnSpc>
              <a:spcBef>
                <a:spcPts val="90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终端：</a:t>
            </a:r>
            <a:r>
              <a:rPr sz="2850" spc="80" dirty="0">
                <a:latin typeface="Microsoft JhengHei UI"/>
                <a:cs typeface="Microsoft JhengHei UI"/>
              </a:rPr>
              <a:t>是主机的⼀个远程的输⼊</a:t>
            </a:r>
            <a:r>
              <a:rPr sz="2850" spc="50" dirty="0">
                <a:latin typeface="Arial"/>
                <a:cs typeface="Arial"/>
              </a:rPr>
              <a:t>/</a:t>
            </a:r>
            <a:r>
              <a:rPr sz="2850" spc="80" dirty="0">
                <a:latin typeface="Microsoft JhengHei UI"/>
                <a:cs typeface="Microsoft JhengHei UI"/>
              </a:rPr>
              <a:t>输出设备（不是⼀个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⾃治系统</a:t>
            </a:r>
            <a:r>
              <a:rPr sz="2850" spc="80" dirty="0">
                <a:latin typeface="Microsoft JhengHei UI"/>
                <a:cs typeface="Microsoft JhengHei UI"/>
              </a:rPr>
              <a:t>）。 在早期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计算机主机昂贵</a:t>
            </a:r>
            <a:r>
              <a:rPr sz="2850" spc="80" dirty="0">
                <a:latin typeface="Microsoft JhengHei UI"/>
                <a:cs typeface="Microsoft JhengHei UI"/>
              </a:rPr>
              <a:t>，⼀个主机（例如</a:t>
            </a:r>
            <a:r>
              <a:rPr sz="2850" spc="65" dirty="0">
                <a:latin typeface="Microsoft JhengHei UI"/>
                <a:cs typeface="Microsoft JhengHei UI"/>
              </a:rPr>
              <a:t>：</a:t>
            </a:r>
            <a:r>
              <a:rPr sz="2850" spc="65" dirty="0">
                <a:latin typeface="Arial"/>
                <a:cs typeface="Arial"/>
              </a:rPr>
              <a:t>IBM</a:t>
            </a:r>
            <a:r>
              <a:rPr sz="2850" spc="80" dirty="0">
                <a:latin typeface="Microsoft JhengHei UI"/>
                <a:cs typeface="Microsoft JhengHei UI"/>
              </a:rPr>
              <a:t>⼤型计算机）⼀般会 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配置多个终端</a:t>
            </a:r>
            <a:r>
              <a:rPr sz="2850" spc="30" dirty="0">
                <a:latin typeface="Microsoft JhengHei UI"/>
                <a:cs typeface="Microsoft JhengHei UI"/>
              </a:rPr>
              <a:t>（</a:t>
            </a:r>
            <a:r>
              <a:rPr sz="2850" spc="30" dirty="0">
                <a:latin typeface="Arial"/>
                <a:cs typeface="Arial"/>
              </a:rPr>
              <a:t>Terminal</a:t>
            </a:r>
            <a:r>
              <a:rPr sz="2850" spc="30" dirty="0">
                <a:latin typeface="Microsoft JhengHei UI"/>
                <a:cs typeface="Microsoft JhengHei UI"/>
              </a:rPr>
              <a:t>）</a:t>
            </a:r>
            <a:r>
              <a:rPr sz="2850" spc="8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1800"/>
              </a:lnSpc>
              <a:spcBef>
                <a:spcPts val="9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这些终端本身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不具备计算能⼒</a:t>
            </a:r>
            <a:r>
              <a:rPr sz="2850" spc="80" dirty="0">
                <a:latin typeface="Microsoft JhengHei UI"/>
                <a:cs typeface="Microsoft JhengHei UI"/>
              </a:rPr>
              <a:t>，仅仅承担信息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输⼊输出</a:t>
            </a:r>
            <a:r>
              <a:rPr sz="2850" spc="80" dirty="0">
                <a:latin typeface="Microsoft JhengHei UI"/>
                <a:cs typeface="Microsoft JhengHei UI"/>
              </a:rPr>
              <a:t>的⼯作，运算 和处理均由主机来完成。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个⼈计算机可以运⾏称为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终端仿真程序</a:t>
            </a:r>
            <a:r>
              <a:rPr sz="2850" spc="80" dirty="0">
                <a:latin typeface="Microsoft JhengHei UI"/>
                <a:cs typeface="Microsoft JhengHei UI"/>
              </a:rPr>
              <a:t>来模仿⼀个终端的⼯作。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0476" y="7050161"/>
            <a:ext cx="10185463" cy="3260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8217" y="7177902"/>
            <a:ext cx="9892278" cy="29676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533409" y="6749613"/>
            <a:ext cx="6196154" cy="42616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6180" y="6872388"/>
            <a:ext cx="5902970" cy="39683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48872" y="10347335"/>
            <a:ext cx="371157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10" dirty="0">
                <a:latin typeface="Arial"/>
                <a:cs typeface="Arial"/>
              </a:rPr>
              <a:t>Windows</a:t>
            </a:r>
            <a:r>
              <a:rPr sz="2850" spc="30" dirty="0">
                <a:latin typeface="Microsoft JhengHei UI"/>
                <a:cs typeface="Microsoft JhengHei UI"/>
              </a:rPr>
              <a:t>终端模拟程序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057459" y="6092380"/>
            <a:ext cx="310070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10" dirty="0">
                <a:latin typeface="Arial"/>
                <a:cs typeface="Arial"/>
              </a:rPr>
              <a:t>Linu</a:t>
            </a:r>
            <a:r>
              <a:rPr sz="2850" spc="5" dirty="0">
                <a:latin typeface="Arial"/>
                <a:cs typeface="Arial"/>
              </a:rPr>
              <a:t>x</a:t>
            </a:r>
            <a:r>
              <a:rPr sz="2850" spc="30" dirty="0">
                <a:latin typeface="Microsoft JhengHei UI"/>
                <a:cs typeface="Microsoft JhengHei UI"/>
              </a:rPr>
              <a:t>终端模拟程序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153821" y="4336582"/>
            <a:ext cx="52514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40" dirty="0">
                <a:latin typeface="Arial"/>
                <a:cs typeface="Arial"/>
              </a:rPr>
              <a:t>telnet</a:t>
            </a:r>
            <a:r>
              <a:rPr sz="3300" spc="254" dirty="0">
                <a:latin typeface="Arial"/>
                <a:cs typeface="Arial"/>
              </a:rPr>
              <a:t> </a:t>
            </a:r>
            <a:r>
              <a:rPr sz="3300" spc="50" dirty="0">
                <a:latin typeface="Arial"/>
                <a:cs typeface="Arial"/>
              </a:rPr>
              <a:t>towel.blinkenlights.nl</a:t>
            </a:r>
            <a:endParaRPr sz="33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8544107" y="706985"/>
            <a:ext cx="301625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终端的概念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互联⽹的标准化</a:t>
            </a:r>
          </a:p>
        </p:txBody>
      </p:sp>
      <p:sp>
        <p:nvSpPr>
          <p:cNvPr id="7" name="object 7"/>
          <p:cNvSpPr/>
          <p:nvPr/>
        </p:nvSpPr>
        <p:spPr>
          <a:xfrm>
            <a:off x="6083339" y="1789241"/>
            <a:ext cx="13759235" cy="5493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81233" y="2166193"/>
            <a:ext cx="12963525" cy="4698365"/>
          </a:xfrm>
          <a:custGeom>
            <a:avLst/>
            <a:gdLst/>
            <a:ahLst/>
            <a:cxnLst/>
            <a:rect l="l" t="t" r="r" b="b"/>
            <a:pathLst>
              <a:path w="12963525" h="4698365">
                <a:moveTo>
                  <a:pt x="12705303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39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439871"/>
                </a:lnTo>
                <a:lnTo>
                  <a:pt x="197" y="4491240"/>
                </a:lnTo>
                <a:lnTo>
                  <a:pt x="1581" y="4532668"/>
                </a:lnTo>
                <a:lnTo>
                  <a:pt x="12649" y="4591376"/>
                </a:lnTo>
                <a:lnTo>
                  <a:pt x="49226" y="4648790"/>
                </a:lnTo>
                <a:lnTo>
                  <a:pt x="106639" y="4685367"/>
                </a:lnTo>
                <a:lnTo>
                  <a:pt x="165348" y="4696435"/>
                </a:lnTo>
                <a:lnTo>
                  <a:pt x="206775" y="4697819"/>
                </a:lnTo>
                <a:lnTo>
                  <a:pt x="258145" y="4698017"/>
                </a:lnTo>
                <a:lnTo>
                  <a:pt x="12705303" y="4698017"/>
                </a:lnTo>
                <a:lnTo>
                  <a:pt x="12756669" y="4697819"/>
                </a:lnTo>
                <a:lnTo>
                  <a:pt x="12798096" y="4696435"/>
                </a:lnTo>
                <a:lnTo>
                  <a:pt x="12856806" y="4685367"/>
                </a:lnTo>
                <a:lnTo>
                  <a:pt x="12914220" y="4648790"/>
                </a:lnTo>
                <a:lnTo>
                  <a:pt x="12950793" y="4591376"/>
                </a:lnTo>
                <a:lnTo>
                  <a:pt x="12961860" y="4532668"/>
                </a:lnTo>
                <a:lnTo>
                  <a:pt x="12963244" y="4491240"/>
                </a:lnTo>
                <a:lnTo>
                  <a:pt x="12963441" y="4439871"/>
                </a:lnTo>
                <a:lnTo>
                  <a:pt x="12963441" y="258146"/>
                </a:lnTo>
                <a:lnTo>
                  <a:pt x="12963244" y="206776"/>
                </a:lnTo>
                <a:lnTo>
                  <a:pt x="12961860" y="165348"/>
                </a:lnTo>
                <a:lnTo>
                  <a:pt x="12950793" y="106640"/>
                </a:lnTo>
                <a:lnTo>
                  <a:pt x="12914220" y="49226"/>
                </a:lnTo>
                <a:lnTo>
                  <a:pt x="12856806" y="12649"/>
                </a:lnTo>
                <a:lnTo>
                  <a:pt x="12798096" y="1581"/>
                </a:lnTo>
                <a:lnTo>
                  <a:pt x="12756669" y="197"/>
                </a:lnTo>
                <a:lnTo>
                  <a:pt x="127053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81233" y="2166193"/>
            <a:ext cx="12963525" cy="4698365"/>
          </a:xfrm>
          <a:custGeom>
            <a:avLst/>
            <a:gdLst/>
            <a:ahLst/>
            <a:cxnLst/>
            <a:rect l="l" t="t" r="r" b="b"/>
            <a:pathLst>
              <a:path w="12963525" h="469836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439871"/>
                </a:lnTo>
                <a:lnTo>
                  <a:pt x="12963250" y="4491240"/>
                </a:lnTo>
                <a:lnTo>
                  <a:pt x="12961867" y="4532668"/>
                </a:lnTo>
                <a:lnTo>
                  <a:pt x="12950799" y="4591376"/>
                </a:lnTo>
                <a:lnTo>
                  <a:pt x="12914218" y="4648790"/>
                </a:lnTo>
                <a:lnTo>
                  <a:pt x="12856802" y="4685366"/>
                </a:lnTo>
                <a:lnTo>
                  <a:pt x="12798099" y="4696435"/>
                </a:lnTo>
                <a:lnTo>
                  <a:pt x="12756671" y="4697819"/>
                </a:lnTo>
                <a:lnTo>
                  <a:pt x="12705299" y="4698017"/>
                </a:lnTo>
                <a:lnTo>
                  <a:pt x="258145" y="4698017"/>
                </a:lnTo>
                <a:lnTo>
                  <a:pt x="206775" y="4697819"/>
                </a:lnTo>
                <a:lnTo>
                  <a:pt x="165348" y="4696435"/>
                </a:lnTo>
                <a:lnTo>
                  <a:pt x="106640" y="4685366"/>
                </a:lnTo>
                <a:lnTo>
                  <a:pt x="49226" y="4648790"/>
                </a:lnTo>
                <a:lnTo>
                  <a:pt x="12650" y="4591376"/>
                </a:lnTo>
                <a:lnTo>
                  <a:pt x="1581" y="4532668"/>
                </a:lnTo>
                <a:lnTo>
                  <a:pt x="197" y="4491240"/>
                </a:lnTo>
                <a:lnTo>
                  <a:pt x="0" y="443987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99488" y="2735221"/>
            <a:ext cx="10795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99488" y="3273231"/>
            <a:ext cx="10795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13615" y="3811240"/>
            <a:ext cx="10795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13615" y="4887258"/>
            <a:ext cx="10795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13615" y="5425268"/>
            <a:ext cx="10795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14584" y="2526375"/>
            <a:ext cx="10652125" cy="3791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9060">
              <a:lnSpc>
                <a:spcPct val="144100"/>
              </a:lnSpc>
              <a:spcBef>
                <a:spcPts val="95"/>
              </a:spcBef>
            </a:pPr>
            <a:r>
              <a:rPr sz="2450" spc="55" dirty="0">
                <a:latin typeface="Microsoft JhengHei UI"/>
                <a:cs typeface="Microsoft JhengHei UI"/>
              </a:rPr>
              <a:t>互联⽹标准都以</a:t>
            </a:r>
            <a:r>
              <a:rPr sz="2450" spc="50" dirty="0">
                <a:solidFill>
                  <a:srgbClr val="FF2600"/>
                </a:solidFill>
                <a:latin typeface="Arial"/>
                <a:cs typeface="Arial"/>
              </a:rPr>
              <a:t>RFC</a:t>
            </a:r>
            <a:r>
              <a:rPr sz="2450" spc="50" dirty="0">
                <a:latin typeface="Microsoft JhengHei UI"/>
                <a:cs typeface="Microsoft JhengHei UI"/>
              </a:rPr>
              <a:t>（</a:t>
            </a:r>
            <a:r>
              <a:rPr sz="2450" spc="50" dirty="0">
                <a:latin typeface="Arial"/>
                <a:cs typeface="Arial"/>
              </a:rPr>
              <a:t>Request</a:t>
            </a:r>
            <a:r>
              <a:rPr sz="2450" spc="165" dirty="0">
                <a:latin typeface="Arial"/>
                <a:cs typeface="Arial"/>
              </a:rPr>
              <a:t> </a:t>
            </a:r>
            <a:r>
              <a:rPr sz="2450" spc="40" dirty="0">
                <a:latin typeface="Arial"/>
                <a:cs typeface="Arial"/>
              </a:rPr>
              <a:t>For</a:t>
            </a:r>
            <a:r>
              <a:rPr sz="2450" spc="165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Comments</a:t>
            </a:r>
            <a:r>
              <a:rPr sz="2450" spc="50" dirty="0">
                <a:latin typeface="Microsoft JhengHei UI"/>
                <a:cs typeface="Microsoft JhengHei UI"/>
              </a:rPr>
              <a:t>）</a:t>
            </a:r>
            <a:r>
              <a:rPr sz="2450" spc="55" dirty="0">
                <a:latin typeface="Microsoft JhengHei UI"/>
                <a:cs typeface="Microsoft JhengHei UI"/>
              </a:rPr>
              <a:t>的形式在互联⽹上发表；  并⾮所有的</a:t>
            </a:r>
            <a:r>
              <a:rPr sz="2450" spc="50" dirty="0">
                <a:latin typeface="Arial"/>
                <a:cs typeface="Arial"/>
              </a:rPr>
              <a:t>RFC</a:t>
            </a:r>
            <a:r>
              <a:rPr sz="2450" spc="55" dirty="0">
                <a:latin typeface="Microsoft JhengHei UI"/>
                <a:cs typeface="Microsoft JhengHei UI"/>
              </a:rPr>
              <a:t>最终都能成为标准：</a:t>
            </a:r>
            <a:endParaRPr sz="2450">
              <a:latin typeface="Microsoft JhengHei UI"/>
              <a:cs typeface="Microsoft JhengHei UI"/>
            </a:endParaRPr>
          </a:p>
          <a:p>
            <a:pPr marL="326390" marR="70485">
              <a:lnSpc>
                <a:spcPct val="144100"/>
              </a:lnSpc>
            </a:pPr>
            <a:r>
              <a:rPr sz="245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互联⽹草案</a:t>
            </a:r>
            <a:r>
              <a:rPr sz="2450" spc="40" dirty="0">
                <a:latin typeface="Arial"/>
                <a:cs typeface="Arial"/>
              </a:rPr>
              <a:t>(Internet</a:t>
            </a:r>
            <a:r>
              <a:rPr sz="2450" spc="180" dirty="0">
                <a:latin typeface="Arial"/>
                <a:cs typeface="Arial"/>
              </a:rPr>
              <a:t> </a:t>
            </a:r>
            <a:r>
              <a:rPr sz="2450" spc="35" dirty="0">
                <a:latin typeface="Arial"/>
                <a:cs typeface="Arial"/>
              </a:rPr>
              <a:t>Draft)</a:t>
            </a:r>
            <a:r>
              <a:rPr sz="2450" spc="180" dirty="0">
                <a:latin typeface="Arial"/>
                <a:cs typeface="Arial"/>
              </a:rPr>
              <a:t> </a:t>
            </a:r>
            <a:r>
              <a:rPr sz="2450" spc="60" dirty="0">
                <a:latin typeface="Arial"/>
                <a:cs typeface="Arial"/>
              </a:rPr>
              <a:t>——</a:t>
            </a:r>
            <a:r>
              <a:rPr sz="2450" spc="55" dirty="0">
                <a:latin typeface="Microsoft JhengHei UI"/>
                <a:cs typeface="Microsoft JhengHei UI"/>
              </a:rPr>
              <a:t>互联⽹草案的有效期只有六个⽉。在这个 阶段还不能算是</a:t>
            </a:r>
            <a:r>
              <a:rPr sz="2450" spc="50" dirty="0">
                <a:latin typeface="Arial"/>
                <a:cs typeface="Arial"/>
              </a:rPr>
              <a:t>RFC</a:t>
            </a:r>
            <a:r>
              <a:rPr sz="2450" spc="55" dirty="0">
                <a:latin typeface="Microsoft JhengHei UI"/>
                <a:cs typeface="Microsoft JhengHei UI"/>
              </a:rPr>
              <a:t>⽂档。</a:t>
            </a:r>
            <a:endParaRPr sz="2450">
              <a:latin typeface="Microsoft JhengHei UI"/>
              <a:cs typeface="Microsoft JhengHei UI"/>
            </a:endParaRPr>
          </a:p>
          <a:p>
            <a:pPr marL="326390" marR="5080">
              <a:lnSpc>
                <a:spcPct val="144100"/>
              </a:lnSpc>
            </a:pPr>
            <a:r>
              <a:rPr sz="245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建议标</a:t>
            </a:r>
            <a:r>
              <a:rPr sz="24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准</a:t>
            </a:r>
            <a:r>
              <a:rPr sz="2450" spc="190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2450" spc="40" dirty="0">
                <a:latin typeface="Arial"/>
                <a:cs typeface="Arial"/>
              </a:rPr>
              <a:t>(Proposed</a:t>
            </a:r>
            <a:r>
              <a:rPr sz="2450" spc="125" dirty="0">
                <a:latin typeface="Arial"/>
                <a:cs typeface="Arial"/>
              </a:rPr>
              <a:t> </a:t>
            </a:r>
            <a:r>
              <a:rPr sz="2450" spc="40" dirty="0">
                <a:latin typeface="Arial"/>
                <a:cs typeface="Arial"/>
              </a:rPr>
              <a:t>Standard)</a:t>
            </a:r>
            <a:r>
              <a:rPr sz="2450" spc="125" dirty="0">
                <a:latin typeface="Arial"/>
                <a:cs typeface="Arial"/>
              </a:rPr>
              <a:t> </a:t>
            </a:r>
            <a:r>
              <a:rPr sz="2450" spc="60" dirty="0">
                <a:latin typeface="Arial"/>
                <a:cs typeface="Arial"/>
              </a:rPr>
              <a:t>——</a:t>
            </a:r>
            <a:r>
              <a:rPr sz="2450" spc="55" dirty="0">
                <a:latin typeface="Microsoft JhengHei UI"/>
                <a:cs typeface="Microsoft JhengHei UI"/>
              </a:rPr>
              <a:t>从这个阶段开始就成</a:t>
            </a:r>
            <a:r>
              <a:rPr sz="2450" spc="15" dirty="0">
                <a:latin typeface="Microsoft JhengHei UI"/>
                <a:cs typeface="Microsoft JhengHei UI"/>
              </a:rPr>
              <a:t>为</a:t>
            </a:r>
            <a:r>
              <a:rPr sz="2450" spc="190" dirty="0">
                <a:latin typeface="Microsoft JhengHei UI"/>
                <a:cs typeface="Microsoft JhengHei UI"/>
              </a:rPr>
              <a:t> </a:t>
            </a:r>
            <a:r>
              <a:rPr sz="2450" spc="35" dirty="0">
                <a:latin typeface="Arial"/>
                <a:cs typeface="Arial"/>
              </a:rPr>
              <a:t>RFC</a:t>
            </a:r>
            <a:r>
              <a:rPr sz="2450" spc="125" dirty="0">
                <a:latin typeface="Arial"/>
                <a:cs typeface="Arial"/>
              </a:rPr>
              <a:t> </a:t>
            </a:r>
            <a:r>
              <a:rPr sz="2450" spc="55" dirty="0">
                <a:latin typeface="Microsoft JhengHei UI"/>
                <a:cs typeface="Microsoft JhengHei UI"/>
              </a:rPr>
              <a:t>⽂档；  </a:t>
            </a:r>
            <a:r>
              <a:rPr sz="245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互联⽹标</a:t>
            </a:r>
            <a:r>
              <a:rPr sz="24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准</a:t>
            </a:r>
            <a:r>
              <a:rPr sz="2450" spc="225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2450" spc="40" dirty="0">
                <a:latin typeface="Arial"/>
                <a:cs typeface="Arial"/>
              </a:rPr>
              <a:t>(Internet</a:t>
            </a:r>
            <a:r>
              <a:rPr sz="2450" spc="150" dirty="0">
                <a:latin typeface="Arial"/>
                <a:cs typeface="Arial"/>
              </a:rPr>
              <a:t> </a:t>
            </a:r>
            <a:r>
              <a:rPr sz="2450" spc="40" dirty="0">
                <a:latin typeface="Arial"/>
                <a:cs typeface="Arial"/>
              </a:rPr>
              <a:t>Standard)</a:t>
            </a:r>
            <a:r>
              <a:rPr sz="2450" spc="150" dirty="0">
                <a:latin typeface="Arial"/>
                <a:cs typeface="Arial"/>
              </a:rPr>
              <a:t> </a:t>
            </a:r>
            <a:r>
              <a:rPr sz="2450" spc="60" dirty="0">
                <a:latin typeface="Arial"/>
                <a:cs typeface="Arial"/>
              </a:rPr>
              <a:t>——</a:t>
            </a:r>
            <a:r>
              <a:rPr sz="2450" spc="55" dirty="0">
                <a:latin typeface="Microsoft JhengHei UI"/>
                <a:cs typeface="Microsoft JhengHei UI"/>
              </a:rPr>
              <a:t>达到正式标准后，每个标准就分配到</a:t>
            </a:r>
            <a:endParaRPr sz="2450">
              <a:latin typeface="Microsoft JhengHei UI"/>
              <a:cs typeface="Microsoft JhengHei UI"/>
            </a:endParaRPr>
          </a:p>
          <a:p>
            <a:pPr marL="326390">
              <a:lnSpc>
                <a:spcPct val="100000"/>
              </a:lnSpc>
              <a:spcBef>
                <a:spcPts val="1295"/>
              </a:spcBef>
            </a:pPr>
            <a:r>
              <a:rPr sz="2450" spc="55" dirty="0">
                <a:latin typeface="Microsoft JhengHei UI"/>
                <a:cs typeface="Microsoft JhengHei UI"/>
              </a:rPr>
              <a:t>⼀个编号</a:t>
            </a:r>
            <a:r>
              <a:rPr sz="2450" spc="50" dirty="0">
                <a:latin typeface="Arial"/>
                <a:cs typeface="Arial"/>
              </a:rPr>
              <a:t>STDxx</a:t>
            </a:r>
            <a:r>
              <a:rPr sz="2450" spc="15" dirty="0">
                <a:latin typeface="Microsoft JhengHei UI"/>
                <a:cs typeface="Microsoft JhengHei UI"/>
              </a:rPr>
              <a:t>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97607" y="7637241"/>
            <a:ext cx="5283835" cy="135763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300"/>
              </a:spcBef>
            </a:pPr>
            <a:r>
              <a:rPr sz="2950" spc="0" dirty="0">
                <a:latin typeface="Arial"/>
                <a:cs typeface="Arial"/>
              </a:rPr>
              <a:t>RFC(Request For Comments)  </a:t>
            </a:r>
            <a:r>
              <a:rPr sz="2950" spc="-5" dirty="0">
                <a:solidFill>
                  <a:srgbClr val="FF2600"/>
                </a:solidFill>
                <a:latin typeface="Arial"/>
                <a:cs typeface="Arial"/>
              </a:rPr>
              <a:t>https://</a:t>
            </a:r>
            <a:r>
              <a:rPr sz="2950" spc="-5" dirty="0">
                <a:solidFill>
                  <a:srgbClr val="FF2600"/>
                </a:solidFill>
                <a:latin typeface="Arial"/>
                <a:cs typeface="Arial"/>
                <a:hlinkClick r:id="rId4"/>
              </a:rPr>
              <a:t>www.ietf.org/rfc/ </a:t>
            </a:r>
            <a:r>
              <a:rPr sz="2950" spc="-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950" spc="5" dirty="0">
                <a:solidFill>
                  <a:srgbClr val="FF2600"/>
                </a:solidFill>
                <a:latin typeface="Arial"/>
                <a:cs typeface="Arial"/>
              </a:rPr>
              <a:t>h</a:t>
            </a:r>
            <a:r>
              <a:rPr sz="2950" dirty="0">
                <a:solidFill>
                  <a:srgbClr val="FF2600"/>
                </a:solidFill>
                <a:latin typeface="Arial"/>
                <a:cs typeface="Arial"/>
              </a:rPr>
              <a:t>tt</a:t>
            </a:r>
            <a:r>
              <a:rPr sz="2950" spc="0" dirty="0">
                <a:solidFill>
                  <a:srgbClr val="FF2600"/>
                </a:solidFill>
                <a:latin typeface="Arial"/>
                <a:cs typeface="Arial"/>
              </a:rPr>
              <a:t>ps</a:t>
            </a:r>
            <a:r>
              <a:rPr sz="2950" dirty="0">
                <a:solidFill>
                  <a:srgbClr val="FF2600"/>
                </a:solidFill>
                <a:latin typeface="Arial"/>
                <a:cs typeface="Arial"/>
              </a:rPr>
              <a:t>://</a:t>
            </a:r>
            <a:r>
              <a:rPr sz="2950" spc="5" dirty="0">
                <a:solidFill>
                  <a:srgbClr val="FF2600"/>
                </a:solidFill>
                <a:latin typeface="Arial"/>
                <a:cs typeface="Arial"/>
                <a:hlinkClick r:id="rId5"/>
              </a:rPr>
              <a:t>ww</a:t>
            </a:r>
            <a:r>
              <a:rPr sz="2950" spc="-155" dirty="0">
                <a:solidFill>
                  <a:srgbClr val="FF2600"/>
                </a:solidFill>
                <a:latin typeface="Arial"/>
                <a:cs typeface="Arial"/>
                <a:hlinkClick r:id="rId5"/>
              </a:rPr>
              <a:t>w</a:t>
            </a:r>
            <a:r>
              <a:rPr sz="2950" dirty="0">
                <a:solidFill>
                  <a:srgbClr val="FF2600"/>
                </a:solidFill>
                <a:latin typeface="Arial"/>
                <a:cs typeface="Arial"/>
                <a:hlinkClick r:id="rId5"/>
              </a:rPr>
              <a:t>.</a:t>
            </a:r>
            <a:r>
              <a:rPr sz="2950" spc="0" dirty="0">
                <a:solidFill>
                  <a:srgbClr val="FF2600"/>
                </a:solidFill>
                <a:latin typeface="Arial"/>
                <a:cs typeface="Arial"/>
                <a:hlinkClick r:id="rId5"/>
              </a:rPr>
              <a:t>ie</a:t>
            </a:r>
            <a:r>
              <a:rPr sz="2950" dirty="0">
                <a:solidFill>
                  <a:srgbClr val="FF2600"/>
                </a:solidFill>
                <a:latin typeface="Arial"/>
                <a:cs typeface="Arial"/>
                <a:hlinkClick r:id="rId5"/>
              </a:rPr>
              <a:t>tf.</a:t>
            </a:r>
            <a:r>
              <a:rPr sz="2950" spc="5" dirty="0">
                <a:solidFill>
                  <a:srgbClr val="FF2600"/>
                </a:solidFill>
                <a:latin typeface="Arial"/>
                <a:cs typeface="Arial"/>
                <a:hlinkClick r:id="rId5"/>
              </a:rPr>
              <a:t>o</a:t>
            </a:r>
            <a:r>
              <a:rPr sz="2950" dirty="0">
                <a:solidFill>
                  <a:srgbClr val="FF2600"/>
                </a:solidFill>
                <a:latin typeface="Arial"/>
                <a:cs typeface="Arial"/>
                <a:hlinkClick r:id="rId5"/>
              </a:rPr>
              <a:t>r</a:t>
            </a:r>
            <a:r>
              <a:rPr sz="2950" spc="5" dirty="0">
                <a:solidFill>
                  <a:srgbClr val="FF2600"/>
                </a:solidFill>
                <a:latin typeface="Arial"/>
                <a:cs typeface="Arial"/>
                <a:hlinkClick r:id="rId5"/>
              </a:rPr>
              <a:t>g</a:t>
            </a:r>
            <a:r>
              <a:rPr sz="2950" dirty="0">
                <a:solidFill>
                  <a:srgbClr val="FF2600"/>
                </a:solidFill>
                <a:latin typeface="Arial"/>
                <a:cs typeface="Arial"/>
                <a:hlinkClick r:id="rId5"/>
              </a:rPr>
              <a:t>/rf</a:t>
            </a:r>
            <a:r>
              <a:rPr sz="2950" spc="0" dirty="0">
                <a:solidFill>
                  <a:srgbClr val="FF2600"/>
                </a:solidFill>
                <a:latin typeface="Arial"/>
                <a:cs typeface="Arial"/>
                <a:hlinkClick r:id="rId5"/>
              </a:rPr>
              <a:t>c</a:t>
            </a:r>
            <a:r>
              <a:rPr sz="2950" dirty="0">
                <a:solidFill>
                  <a:srgbClr val="FF2600"/>
                </a:solidFill>
                <a:latin typeface="Arial"/>
                <a:cs typeface="Arial"/>
                <a:hlinkClick r:id="rId5"/>
              </a:rPr>
              <a:t>/rf</a:t>
            </a:r>
            <a:r>
              <a:rPr sz="2950" spc="0" dirty="0">
                <a:solidFill>
                  <a:srgbClr val="FF2600"/>
                </a:solidFill>
                <a:latin typeface="Arial"/>
                <a:cs typeface="Arial"/>
                <a:hlinkClick r:id="rId5"/>
              </a:rPr>
              <a:t>c-index</a:t>
            </a:r>
            <a:endParaRPr sz="2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9077" y="2690343"/>
            <a:ext cx="4027170" cy="48494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互联⽹标准化</a:t>
            </a:r>
            <a:endParaRPr sz="3600">
              <a:latin typeface="Microsoft JhengHei UI"/>
              <a:cs typeface="Microsoft JhengHei UI"/>
            </a:endParaRPr>
          </a:p>
          <a:p>
            <a:pPr marL="1249045" marR="5080" lvl="2" indent="-503555">
              <a:lnSpc>
                <a:spcPct val="130200"/>
              </a:lnSpc>
              <a:spcBef>
                <a:spcPts val="115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15" dirty="0">
                <a:latin typeface="Microsoft JhengHei UI"/>
                <a:cs typeface="Microsoft JhengHei UI"/>
              </a:rPr>
              <a:t>为什么需要标 </a:t>
            </a:r>
            <a:r>
              <a:rPr sz="3600" spc="25" dirty="0">
                <a:latin typeface="Microsoft JhengHei UI"/>
                <a:cs typeface="Microsoft JhengHei UI"/>
              </a:rPr>
              <a:t>准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谁来制定标准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标准的阶段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互联⽹的标准化</a:t>
            </a:r>
          </a:p>
        </p:txBody>
      </p:sp>
      <p:sp>
        <p:nvSpPr>
          <p:cNvPr id="7" name="object 7"/>
          <p:cNvSpPr/>
          <p:nvPr/>
        </p:nvSpPr>
        <p:spPr>
          <a:xfrm>
            <a:off x="6083339" y="1789241"/>
            <a:ext cx="13759235" cy="4436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81233" y="2166193"/>
            <a:ext cx="12963525" cy="3641725"/>
          </a:xfrm>
          <a:custGeom>
            <a:avLst/>
            <a:gdLst/>
            <a:ahLst/>
            <a:cxnLst/>
            <a:rect l="l" t="t" r="r" b="b"/>
            <a:pathLst>
              <a:path w="12963525" h="3641725">
                <a:moveTo>
                  <a:pt x="12705303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39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382997"/>
                </a:lnTo>
                <a:lnTo>
                  <a:pt x="197" y="3434367"/>
                </a:lnTo>
                <a:lnTo>
                  <a:pt x="1581" y="3475794"/>
                </a:lnTo>
                <a:lnTo>
                  <a:pt x="12649" y="3534502"/>
                </a:lnTo>
                <a:lnTo>
                  <a:pt x="49226" y="3591916"/>
                </a:lnTo>
                <a:lnTo>
                  <a:pt x="106639" y="3628492"/>
                </a:lnTo>
                <a:lnTo>
                  <a:pt x="165348" y="3639561"/>
                </a:lnTo>
                <a:lnTo>
                  <a:pt x="206775" y="3640944"/>
                </a:lnTo>
                <a:lnTo>
                  <a:pt x="258145" y="3641142"/>
                </a:lnTo>
                <a:lnTo>
                  <a:pt x="12705303" y="3641142"/>
                </a:lnTo>
                <a:lnTo>
                  <a:pt x="12756669" y="3640944"/>
                </a:lnTo>
                <a:lnTo>
                  <a:pt x="12798096" y="3639561"/>
                </a:lnTo>
                <a:lnTo>
                  <a:pt x="12856806" y="3628492"/>
                </a:lnTo>
                <a:lnTo>
                  <a:pt x="12914220" y="3591916"/>
                </a:lnTo>
                <a:lnTo>
                  <a:pt x="12950793" y="3534502"/>
                </a:lnTo>
                <a:lnTo>
                  <a:pt x="12961860" y="3475794"/>
                </a:lnTo>
                <a:lnTo>
                  <a:pt x="12963244" y="3434367"/>
                </a:lnTo>
                <a:lnTo>
                  <a:pt x="12963441" y="3382997"/>
                </a:lnTo>
                <a:lnTo>
                  <a:pt x="12963441" y="258146"/>
                </a:lnTo>
                <a:lnTo>
                  <a:pt x="12963244" y="206776"/>
                </a:lnTo>
                <a:lnTo>
                  <a:pt x="12961860" y="165348"/>
                </a:lnTo>
                <a:lnTo>
                  <a:pt x="12950793" y="106640"/>
                </a:lnTo>
                <a:lnTo>
                  <a:pt x="12914220" y="49226"/>
                </a:lnTo>
                <a:lnTo>
                  <a:pt x="12856806" y="12649"/>
                </a:lnTo>
                <a:lnTo>
                  <a:pt x="12798096" y="1581"/>
                </a:lnTo>
                <a:lnTo>
                  <a:pt x="12756669" y="197"/>
                </a:lnTo>
                <a:lnTo>
                  <a:pt x="127053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81233" y="2166193"/>
            <a:ext cx="12963525" cy="3641725"/>
          </a:xfrm>
          <a:custGeom>
            <a:avLst/>
            <a:gdLst/>
            <a:ahLst/>
            <a:cxnLst/>
            <a:rect l="l" t="t" r="r" b="b"/>
            <a:pathLst>
              <a:path w="12963525" h="36417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382997"/>
                </a:lnTo>
                <a:lnTo>
                  <a:pt x="12963250" y="3434367"/>
                </a:lnTo>
                <a:lnTo>
                  <a:pt x="12961867" y="3475794"/>
                </a:lnTo>
                <a:lnTo>
                  <a:pt x="12950799" y="3534502"/>
                </a:lnTo>
                <a:lnTo>
                  <a:pt x="12914218" y="3591916"/>
                </a:lnTo>
                <a:lnTo>
                  <a:pt x="12856802" y="3628492"/>
                </a:lnTo>
                <a:lnTo>
                  <a:pt x="12798099" y="3639561"/>
                </a:lnTo>
                <a:lnTo>
                  <a:pt x="12756671" y="3640944"/>
                </a:lnTo>
                <a:lnTo>
                  <a:pt x="12705299" y="3641142"/>
                </a:lnTo>
                <a:lnTo>
                  <a:pt x="258145" y="3641142"/>
                </a:lnTo>
                <a:lnTo>
                  <a:pt x="206775" y="3640944"/>
                </a:lnTo>
                <a:lnTo>
                  <a:pt x="165348" y="3639561"/>
                </a:lnTo>
                <a:lnTo>
                  <a:pt x="106640" y="3628492"/>
                </a:lnTo>
                <a:lnTo>
                  <a:pt x="49226" y="3591916"/>
                </a:lnTo>
                <a:lnTo>
                  <a:pt x="12650" y="3534502"/>
                </a:lnTo>
                <a:lnTo>
                  <a:pt x="1581" y="3475794"/>
                </a:lnTo>
                <a:lnTo>
                  <a:pt x="197" y="3434367"/>
                </a:lnTo>
                <a:lnTo>
                  <a:pt x="0" y="338299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99488" y="2749932"/>
            <a:ext cx="10795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13615" y="3287941"/>
            <a:ext cx="10795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13615" y="3825950"/>
            <a:ext cx="10795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13615" y="4891692"/>
            <a:ext cx="10795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4584" y="2541087"/>
            <a:ext cx="10616565" cy="270573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245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其他</a:t>
            </a:r>
            <a:r>
              <a:rPr sz="2450" spc="50" dirty="0">
                <a:solidFill>
                  <a:srgbClr val="FF2600"/>
                </a:solidFill>
                <a:latin typeface="Arial"/>
                <a:cs typeface="Arial"/>
              </a:rPr>
              <a:t>RFC</a:t>
            </a:r>
            <a:r>
              <a:rPr sz="2450" spc="50" dirty="0">
                <a:latin typeface="Microsoft JhengHei UI"/>
                <a:cs typeface="Microsoft JhengHei UI"/>
              </a:rPr>
              <a:t>，</a:t>
            </a:r>
            <a:r>
              <a:rPr sz="2450" spc="55" dirty="0">
                <a:latin typeface="Microsoft JhengHei UI"/>
                <a:cs typeface="Microsoft JhengHei UI"/>
              </a:rPr>
              <a:t>历史的、实验的和提供信息的</a:t>
            </a:r>
            <a:r>
              <a:rPr sz="2450" spc="50" dirty="0">
                <a:latin typeface="Arial"/>
                <a:cs typeface="Arial"/>
              </a:rPr>
              <a:t>RFC</a:t>
            </a:r>
            <a:r>
              <a:rPr sz="2450" spc="55" dirty="0">
                <a:latin typeface="Microsoft JhengHei UI"/>
                <a:cs typeface="Microsoft JhengHei UI"/>
              </a:rPr>
              <a:t>⽂档：</a:t>
            </a:r>
            <a:endParaRPr sz="2450">
              <a:latin typeface="Microsoft JhengHei UI"/>
              <a:cs typeface="Microsoft JhengHei UI"/>
            </a:endParaRPr>
          </a:p>
          <a:p>
            <a:pPr marL="326390" marR="5080">
              <a:lnSpc>
                <a:spcPct val="144100"/>
              </a:lnSpc>
            </a:pPr>
            <a:r>
              <a:rPr sz="245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历史的</a:t>
            </a:r>
            <a:r>
              <a:rPr sz="2450" spc="50" dirty="0">
                <a:solidFill>
                  <a:srgbClr val="FF2600"/>
                </a:solidFill>
                <a:latin typeface="Arial"/>
                <a:cs typeface="Arial"/>
              </a:rPr>
              <a:t>RFC</a:t>
            </a:r>
            <a:r>
              <a:rPr sz="2450" spc="50" dirty="0">
                <a:latin typeface="Microsoft JhengHei UI"/>
                <a:cs typeface="Microsoft JhengHei UI"/>
              </a:rPr>
              <a:t>：</a:t>
            </a:r>
            <a:r>
              <a:rPr sz="2450" spc="55" dirty="0">
                <a:latin typeface="Microsoft JhengHei UI"/>
                <a:cs typeface="Microsoft JhengHei UI"/>
              </a:rPr>
              <a:t>被后来的规约所取代，或者是从未到达必要的成熟等级； </a:t>
            </a:r>
            <a:r>
              <a:rPr sz="245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 实验的</a:t>
            </a:r>
            <a:r>
              <a:rPr sz="2450" spc="50" dirty="0">
                <a:solidFill>
                  <a:srgbClr val="FF2600"/>
                </a:solidFill>
                <a:latin typeface="Arial"/>
                <a:cs typeface="Arial"/>
              </a:rPr>
              <a:t>RFC</a:t>
            </a:r>
            <a:r>
              <a:rPr sz="2450" spc="50" dirty="0">
                <a:latin typeface="Microsoft JhengHei UI"/>
                <a:cs typeface="Microsoft JhengHei UI"/>
              </a:rPr>
              <a:t>：</a:t>
            </a:r>
            <a:r>
              <a:rPr sz="2450" spc="55" dirty="0">
                <a:latin typeface="Microsoft JhengHei UI"/>
                <a:cs typeface="Microsoft JhengHei UI"/>
              </a:rPr>
              <a:t>表示其⼯作属于正在实验的情况，⽽不能够在任何实⽤的互 联⽹服务中进⾏实现；</a:t>
            </a:r>
            <a:endParaRPr sz="2450">
              <a:latin typeface="Microsoft JhengHei UI"/>
              <a:cs typeface="Microsoft JhengHei UI"/>
            </a:endParaRPr>
          </a:p>
          <a:p>
            <a:pPr marL="326390">
              <a:lnSpc>
                <a:spcPct val="100000"/>
              </a:lnSpc>
              <a:spcBef>
                <a:spcPts val="1215"/>
              </a:spcBef>
            </a:pPr>
            <a:r>
              <a:rPr sz="245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提供信息的</a:t>
            </a:r>
            <a:r>
              <a:rPr sz="2450" spc="50" dirty="0">
                <a:solidFill>
                  <a:srgbClr val="FF2600"/>
                </a:solidFill>
                <a:latin typeface="Arial"/>
                <a:cs typeface="Arial"/>
              </a:rPr>
              <a:t>RFC</a:t>
            </a:r>
            <a:r>
              <a:rPr sz="2450" spc="50" dirty="0">
                <a:latin typeface="Microsoft JhengHei UI"/>
                <a:cs typeface="Microsoft JhengHei UI"/>
              </a:rPr>
              <a:t>：</a:t>
            </a:r>
            <a:r>
              <a:rPr sz="2450" spc="55" dirty="0">
                <a:latin typeface="Microsoft JhengHei UI"/>
                <a:cs typeface="Microsoft JhengHei UI"/>
              </a:rPr>
              <a:t>包括与互联⽹有关的⼀般的、历史的或指导的信息。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77" y="2690343"/>
            <a:ext cx="4027170" cy="48494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互联⽹标准化</a:t>
            </a:r>
            <a:endParaRPr sz="3600">
              <a:latin typeface="Microsoft JhengHei UI"/>
              <a:cs typeface="Microsoft JhengHei UI"/>
            </a:endParaRPr>
          </a:p>
          <a:p>
            <a:pPr marL="1249045" marR="5080" lvl="2" indent="-503555">
              <a:lnSpc>
                <a:spcPct val="130200"/>
              </a:lnSpc>
              <a:spcBef>
                <a:spcPts val="115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15" dirty="0">
                <a:latin typeface="Microsoft JhengHei UI"/>
                <a:cs typeface="Microsoft JhengHei UI"/>
              </a:rPr>
              <a:t>为什么需要标 </a:t>
            </a:r>
            <a:r>
              <a:rPr sz="3600" spc="25" dirty="0">
                <a:latin typeface="Microsoft JhengHei UI"/>
                <a:cs typeface="Microsoft JhengHei UI"/>
              </a:rPr>
              <a:t>准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谁来制定标准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标准的阶段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339" y="1790521"/>
            <a:ext cx="13759235" cy="5717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233" y="2167473"/>
            <a:ext cx="12963525" cy="4921885"/>
          </a:xfrm>
          <a:custGeom>
            <a:avLst/>
            <a:gdLst/>
            <a:ahLst/>
            <a:cxnLst/>
            <a:rect l="l" t="t" r="r" b="b"/>
            <a:pathLst>
              <a:path w="12963525" h="4921884">
                <a:moveTo>
                  <a:pt x="12705303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39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663170"/>
                </a:lnTo>
                <a:lnTo>
                  <a:pt x="197" y="4714539"/>
                </a:lnTo>
                <a:lnTo>
                  <a:pt x="1581" y="4755967"/>
                </a:lnTo>
                <a:lnTo>
                  <a:pt x="12649" y="4814675"/>
                </a:lnTo>
                <a:lnTo>
                  <a:pt x="49226" y="4872089"/>
                </a:lnTo>
                <a:lnTo>
                  <a:pt x="106639" y="4908666"/>
                </a:lnTo>
                <a:lnTo>
                  <a:pt x="165348" y="4919734"/>
                </a:lnTo>
                <a:lnTo>
                  <a:pt x="206775" y="4921118"/>
                </a:lnTo>
                <a:lnTo>
                  <a:pt x="258145" y="4921316"/>
                </a:lnTo>
                <a:lnTo>
                  <a:pt x="12705303" y="4921316"/>
                </a:lnTo>
                <a:lnTo>
                  <a:pt x="12756669" y="4921118"/>
                </a:lnTo>
                <a:lnTo>
                  <a:pt x="12798096" y="4919734"/>
                </a:lnTo>
                <a:lnTo>
                  <a:pt x="12856806" y="4908666"/>
                </a:lnTo>
                <a:lnTo>
                  <a:pt x="12914220" y="4872089"/>
                </a:lnTo>
                <a:lnTo>
                  <a:pt x="12950793" y="4814675"/>
                </a:lnTo>
                <a:lnTo>
                  <a:pt x="12961860" y="4755967"/>
                </a:lnTo>
                <a:lnTo>
                  <a:pt x="12963244" y="4714539"/>
                </a:lnTo>
                <a:lnTo>
                  <a:pt x="12963441" y="4663170"/>
                </a:lnTo>
                <a:lnTo>
                  <a:pt x="12963441" y="258146"/>
                </a:lnTo>
                <a:lnTo>
                  <a:pt x="12963244" y="206776"/>
                </a:lnTo>
                <a:lnTo>
                  <a:pt x="12961860" y="165348"/>
                </a:lnTo>
                <a:lnTo>
                  <a:pt x="12950793" y="106640"/>
                </a:lnTo>
                <a:lnTo>
                  <a:pt x="12914220" y="49226"/>
                </a:lnTo>
                <a:lnTo>
                  <a:pt x="12856806" y="12649"/>
                </a:lnTo>
                <a:lnTo>
                  <a:pt x="12798096" y="1581"/>
                </a:lnTo>
                <a:lnTo>
                  <a:pt x="12756669" y="197"/>
                </a:lnTo>
                <a:lnTo>
                  <a:pt x="127053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233" y="2167473"/>
            <a:ext cx="12963525" cy="4921885"/>
          </a:xfrm>
          <a:custGeom>
            <a:avLst/>
            <a:gdLst/>
            <a:ahLst/>
            <a:cxnLst/>
            <a:rect l="l" t="t" r="r" b="b"/>
            <a:pathLst>
              <a:path w="12963525" h="492188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663170"/>
                </a:lnTo>
                <a:lnTo>
                  <a:pt x="12963250" y="4714539"/>
                </a:lnTo>
                <a:lnTo>
                  <a:pt x="12961867" y="4755967"/>
                </a:lnTo>
                <a:lnTo>
                  <a:pt x="12950799" y="4814675"/>
                </a:lnTo>
                <a:lnTo>
                  <a:pt x="12914218" y="4872089"/>
                </a:lnTo>
                <a:lnTo>
                  <a:pt x="12856802" y="4908666"/>
                </a:lnTo>
                <a:lnTo>
                  <a:pt x="12798099" y="4919734"/>
                </a:lnTo>
                <a:lnTo>
                  <a:pt x="12756671" y="4921118"/>
                </a:lnTo>
                <a:lnTo>
                  <a:pt x="12705299" y="4921316"/>
                </a:lnTo>
                <a:lnTo>
                  <a:pt x="258145" y="4921316"/>
                </a:lnTo>
                <a:lnTo>
                  <a:pt x="206775" y="4921118"/>
                </a:lnTo>
                <a:lnTo>
                  <a:pt x="165348" y="4919734"/>
                </a:lnTo>
                <a:lnTo>
                  <a:pt x="106640" y="4908666"/>
                </a:lnTo>
                <a:lnTo>
                  <a:pt x="49226" y="4872089"/>
                </a:lnTo>
                <a:lnTo>
                  <a:pt x="12650" y="4814675"/>
                </a:lnTo>
                <a:lnTo>
                  <a:pt x="1581" y="4755967"/>
                </a:lnTo>
                <a:lnTo>
                  <a:pt x="197" y="4714539"/>
                </a:lnTo>
                <a:lnTo>
                  <a:pt x="0" y="466317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447116" y="715916"/>
            <a:ext cx="122174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⼩结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76703" y="272900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76703" y="329338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90829" y="3869751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90829" y="4446121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76703" y="5022491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76703" y="5586871"/>
            <a:ext cx="121920" cy="92011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91798" y="2545153"/>
            <a:ext cx="7155815" cy="4012565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标准化的作⽤；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850" spc="55" dirty="0">
                <a:latin typeface="Arial"/>
                <a:cs typeface="Arial"/>
              </a:rPr>
              <a:t>ISOC</a:t>
            </a:r>
            <a:r>
              <a:rPr sz="2850" spc="55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  <a:p>
            <a:pPr marL="326390" marR="2924810">
              <a:lnSpc>
                <a:spcPct val="132700"/>
              </a:lnSpc>
            </a:pPr>
            <a:r>
              <a:rPr sz="2850" spc="65" dirty="0">
                <a:latin typeface="Arial"/>
                <a:cs typeface="Arial"/>
              </a:rPr>
              <a:t>IETF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80" dirty="0">
                <a:latin typeface="Microsoft JhengHei UI"/>
                <a:cs typeface="Microsoft JhengHei UI"/>
              </a:rPr>
              <a:t>互联⽹⼯程部；  </a:t>
            </a:r>
            <a:r>
              <a:rPr sz="2850" spc="65" dirty="0">
                <a:latin typeface="Arial"/>
                <a:cs typeface="Arial"/>
              </a:rPr>
              <a:t>IESG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80" dirty="0">
                <a:latin typeface="Microsoft JhengHei UI"/>
                <a:cs typeface="Microsoft JhengHei UI"/>
              </a:rPr>
              <a:t>互联⽹研究部。</a:t>
            </a:r>
            <a:endParaRPr sz="2850">
              <a:latin typeface="Microsoft JhengHei UI"/>
              <a:cs typeface="Microsoft JhengHei UI"/>
            </a:endParaRPr>
          </a:p>
          <a:p>
            <a:pPr marL="12700" marR="4892040">
              <a:lnSpc>
                <a:spcPct val="129900"/>
              </a:lnSpc>
              <a:spcBef>
                <a:spcPts val="9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建议标准；  </a:t>
            </a:r>
            <a:r>
              <a:rPr sz="2850" spc="85" dirty="0">
                <a:latin typeface="Microsoft JhengHei UI"/>
                <a:cs typeface="Microsoft JhengHei UI"/>
              </a:rPr>
              <a:t>互联⽹标准；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即历史的、实验的和提供信息的</a:t>
            </a:r>
            <a:r>
              <a:rPr sz="2850" spc="65" dirty="0">
                <a:latin typeface="Arial"/>
                <a:cs typeface="Arial"/>
              </a:rPr>
              <a:t>RFC</a:t>
            </a:r>
            <a:r>
              <a:rPr sz="2850" spc="80" dirty="0">
                <a:latin typeface="Microsoft JhengHei UI"/>
                <a:cs typeface="Microsoft JhengHei UI"/>
              </a:rPr>
              <a:t>⽂档。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9077" y="2690343"/>
            <a:ext cx="4027170" cy="48494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互联⽹标准化</a:t>
            </a:r>
            <a:endParaRPr sz="3600">
              <a:latin typeface="Microsoft JhengHei UI"/>
              <a:cs typeface="Microsoft JhengHei UI"/>
            </a:endParaRPr>
          </a:p>
          <a:p>
            <a:pPr marL="1249045" marR="5080" lvl="2" indent="-503555">
              <a:lnSpc>
                <a:spcPct val="130200"/>
              </a:lnSpc>
              <a:spcBef>
                <a:spcPts val="115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15" dirty="0">
                <a:latin typeface="Microsoft JhengHei UI"/>
                <a:cs typeface="Microsoft JhengHei UI"/>
              </a:rPr>
              <a:t>为什么需要标 </a:t>
            </a:r>
            <a:r>
              <a:rPr sz="3600" spc="25" dirty="0">
                <a:latin typeface="Microsoft JhengHei UI"/>
                <a:cs typeface="Microsoft JhengHei UI"/>
              </a:rPr>
              <a:t>准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谁来制定标准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标准的阶段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互联⽹的组成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边缘部分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核⼼部分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互联⽹的通信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端到端的概念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两种通信⽅式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250922" y="715916"/>
            <a:ext cx="361442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互联⽹的组成</a:t>
            </a:r>
          </a:p>
        </p:txBody>
      </p:sp>
      <p:sp>
        <p:nvSpPr>
          <p:cNvPr id="8" name="object 8"/>
          <p:cNvSpPr/>
          <p:nvPr/>
        </p:nvSpPr>
        <p:spPr>
          <a:xfrm>
            <a:off x="6083339" y="1789241"/>
            <a:ext cx="13759235" cy="6674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81233" y="2166193"/>
            <a:ext cx="12963525" cy="5878830"/>
          </a:xfrm>
          <a:custGeom>
            <a:avLst/>
            <a:gdLst/>
            <a:ahLst/>
            <a:cxnLst/>
            <a:rect l="l" t="t" r="r" b="b"/>
            <a:pathLst>
              <a:path w="12963525" h="5878830">
                <a:moveTo>
                  <a:pt x="12705303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39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620115"/>
                </a:lnTo>
                <a:lnTo>
                  <a:pt x="197" y="5671485"/>
                </a:lnTo>
                <a:lnTo>
                  <a:pt x="1581" y="5712912"/>
                </a:lnTo>
                <a:lnTo>
                  <a:pt x="12649" y="5771621"/>
                </a:lnTo>
                <a:lnTo>
                  <a:pt x="49226" y="5829034"/>
                </a:lnTo>
                <a:lnTo>
                  <a:pt x="106639" y="5865610"/>
                </a:lnTo>
                <a:lnTo>
                  <a:pt x="165348" y="5876680"/>
                </a:lnTo>
                <a:lnTo>
                  <a:pt x="206775" y="5878064"/>
                </a:lnTo>
                <a:lnTo>
                  <a:pt x="258145" y="5878261"/>
                </a:lnTo>
                <a:lnTo>
                  <a:pt x="12705303" y="5878261"/>
                </a:lnTo>
                <a:lnTo>
                  <a:pt x="12756669" y="5878064"/>
                </a:lnTo>
                <a:lnTo>
                  <a:pt x="12798096" y="5876680"/>
                </a:lnTo>
                <a:lnTo>
                  <a:pt x="12856806" y="5865610"/>
                </a:lnTo>
                <a:lnTo>
                  <a:pt x="12914220" y="5829034"/>
                </a:lnTo>
                <a:lnTo>
                  <a:pt x="12950793" y="5771621"/>
                </a:lnTo>
                <a:lnTo>
                  <a:pt x="12961860" y="5712912"/>
                </a:lnTo>
                <a:lnTo>
                  <a:pt x="12963244" y="5671485"/>
                </a:lnTo>
                <a:lnTo>
                  <a:pt x="12963441" y="5620115"/>
                </a:lnTo>
                <a:lnTo>
                  <a:pt x="12963441" y="258146"/>
                </a:lnTo>
                <a:lnTo>
                  <a:pt x="12963244" y="206776"/>
                </a:lnTo>
                <a:lnTo>
                  <a:pt x="12961860" y="165348"/>
                </a:lnTo>
                <a:lnTo>
                  <a:pt x="12950793" y="106640"/>
                </a:lnTo>
                <a:lnTo>
                  <a:pt x="12914220" y="49226"/>
                </a:lnTo>
                <a:lnTo>
                  <a:pt x="12856806" y="12649"/>
                </a:lnTo>
                <a:lnTo>
                  <a:pt x="12798096" y="1581"/>
                </a:lnTo>
                <a:lnTo>
                  <a:pt x="12756669" y="197"/>
                </a:lnTo>
                <a:lnTo>
                  <a:pt x="127053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81233" y="2166193"/>
            <a:ext cx="12963525" cy="5878830"/>
          </a:xfrm>
          <a:custGeom>
            <a:avLst/>
            <a:gdLst/>
            <a:ahLst/>
            <a:cxnLst/>
            <a:rect l="l" t="t" r="r" b="b"/>
            <a:pathLst>
              <a:path w="12963525" h="587883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620115"/>
                </a:lnTo>
                <a:lnTo>
                  <a:pt x="12963250" y="5671485"/>
                </a:lnTo>
                <a:lnTo>
                  <a:pt x="12961867" y="5712912"/>
                </a:lnTo>
                <a:lnTo>
                  <a:pt x="12950799" y="5771621"/>
                </a:lnTo>
                <a:lnTo>
                  <a:pt x="12914218" y="5829034"/>
                </a:lnTo>
                <a:lnTo>
                  <a:pt x="12856802" y="5865610"/>
                </a:lnTo>
                <a:lnTo>
                  <a:pt x="12798099" y="5876680"/>
                </a:lnTo>
                <a:lnTo>
                  <a:pt x="12756671" y="5878064"/>
                </a:lnTo>
                <a:lnTo>
                  <a:pt x="12705299" y="5878261"/>
                </a:lnTo>
                <a:lnTo>
                  <a:pt x="258145" y="5878261"/>
                </a:lnTo>
                <a:lnTo>
                  <a:pt x="206775" y="5878064"/>
                </a:lnTo>
                <a:lnTo>
                  <a:pt x="165348" y="5876680"/>
                </a:lnTo>
                <a:lnTo>
                  <a:pt x="106640" y="5865610"/>
                </a:lnTo>
                <a:lnTo>
                  <a:pt x="49226" y="5829034"/>
                </a:lnTo>
                <a:lnTo>
                  <a:pt x="12650" y="5771621"/>
                </a:lnTo>
                <a:lnTo>
                  <a:pt x="1581" y="5712912"/>
                </a:lnTo>
                <a:lnTo>
                  <a:pt x="197" y="5671485"/>
                </a:lnTo>
                <a:lnTo>
                  <a:pt x="0" y="562011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66400" y="2753313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80527" y="3470658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400" y="5608993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80527" y="6312637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15152" y="2478341"/>
            <a:ext cx="11106785" cy="5006340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边缘部分</a:t>
            </a:r>
            <a:r>
              <a:rPr sz="3300" spc="-5" dirty="0">
                <a:latin typeface="Microsoft JhengHei UI"/>
                <a:cs typeface="Microsoft JhengHei UI"/>
              </a:rPr>
              <a:t>：</a:t>
            </a:r>
            <a:endParaRPr sz="3300">
              <a:latin typeface="Microsoft JhengHei UI"/>
              <a:cs typeface="Microsoft JhengHei UI"/>
            </a:endParaRPr>
          </a:p>
          <a:p>
            <a:pPr marL="326390" marR="5080">
              <a:lnSpc>
                <a:spcPct val="142600"/>
              </a:lnSpc>
              <a:spcBef>
                <a:spcPts val="5"/>
              </a:spcBef>
            </a:pPr>
            <a:r>
              <a:rPr sz="3300" spc="50" dirty="0">
                <a:latin typeface="Microsoft JhengHei UI"/>
                <a:cs typeface="Microsoft JhengHei UI"/>
              </a:rPr>
              <a:t>由所有连接在互联⽹上的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主机组成（</a:t>
            </a:r>
            <a:r>
              <a:rPr sz="3300" spc="50" dirty="0">
                <a:latin typeface="Microsoft JhengHei UI"/>
                <a:cs typeface="Microsoft JhengHei UI"/>
              </a:rPr>
              <a:t>⼜称为端系统，</a:t>
            </a:r>
            <a:r>
              <a:rPr sz="3300" spc="50" dirty="0">
                <a:latin typeface="Arial"/>
                <a:cs typeface="Arial"/>
              </a:rPr>
              <a:t>end  system</a:t>
            </a:r>
            <a:r>
              <a:rPr sz="3300" spc="50" dirty="0">
                <a:latin typeface="Microsoft JhengHei UI"/>
                <a:cs typeface="Microsoft JhengHei UI"/>
              </a:rPr>
              <a:t>）。这部分是⽤户直接使⽤的，⽤来进⾏通信（</a:t>
            </a: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传 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送数据、⾳频或视频</a:t>
            </a:r>
            <a:r>
              <a:rPr sz="3300" spc="50" dirty="0">
                <a:latin typeface="Microsoft JhengHei UI"/>
                <a:cs typeface="Microsoft JhengHei UI"/>
              </a:rPr>
              <a:t>）和资源共享。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核⼼部分</a:t>
            </a:r>
            <a:r>
              <a:rPr sz="3300" spc="-5" dirty="0">
                <a:latin typeface="Microsoft JhengHei UI"/>
                <a:cs typeface="Microsoft JhengHei UI"/>
              </a:rPr>
              <a:t>：</a:t>
            </a:r>
            <a:endParaRPr sz="3300">
              <a:latin typeface="Microsoft JhengHei UI"/>
              <a:cs typeface="Microsoft JhengHei UI"/>
            </a:endParaRPr>
          </a:p>
          <a:p>
            <a:pPr marL="326390" marR="91440">
              <a:lnSpc>
                <a:spcPct val="139900"/>
              </a:lnSpc>
            </a:pPr>
            <a:r>
              <a:rPr sz="3300" spc="50" dirty="0">
                <a:latin typeface="Microsoft JhengHei UI"/>
                <a:cs typeface="Microsoft JhengHei UI"/>
              </a:rPr>
              <a:t>由⼤量⽹络和连接这些⽹络的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路由器组成</a:t>
            </a:r>
            <a:r>
              <a:rPr sz="3300" spc="50" dirty="0">
                <a:latin typeface="Microsoft JhengHei UI"/>
                <a:cs typeface="Microsoft JhengHei UI"/>
              </a:rPr>
              <a:t>。这部分是为边 缘部分提供服务的（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提供连通性和交换</a:t>
            </a:r>
            <a:r>
              <a:rPr sz="3300" spc="50" dirty="0">
                <a:latin typeface="Microsoft JhengHei UI"/>
                <a:cs typeface="Microsoft JhengHei UI"/>
              </a:rPr>
              <a:t>）。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69077" y="2690343"/>
            <a:ext cx="3754754" cy="15513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互联⽹的组成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35558" y="4413065"/>
            <a:ext cx="3660140" cy="24123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互联⽹的通信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端到端的概念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两种通信⽅式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0922" y="715916"/>
            <a:ext cx="361442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互联⽹的组成</a:t>
            </a:r>
          </a:p>
        </p:txBody>
      </p:sp>
      <p:sp>
        <p:nvSpPr>
          <p:cNvPr id="9" name="object 9"/>
          <p:cNvSpPr/>
          <p:nvPr/>
        </p:nvSpPr>
        <p:spPr>
          <a:xfrm>
            <a:off x="6727876" y="2617569"/>
            <a:ext cx="12643753" cy="71802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877974" y="7087322"/>
            <a:ext cx="71691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5" dirty="0">
                <a:solidFill>
                  <a:srgbClr val="FF2600"/>
                </a:solidFill>
                <a:latin typeface="Microsoft JhengHei UI"/>
                <a:cs typeface="Microsoft JhengHei UI"/>
              </a:rPr>
              <a:t>路由器</a:t>
            </a:r>
            <a:endParaRPr sz="18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39504" y="3648318"/>
            <a:ext cx="29578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互联⽹的边缘部分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12425" y="5849124"/>
            <a:ext cx="28740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Microsoft JhengHei UI"/>
                <a:cs typeface="Microsoft JhengHei UI"/>
              </a:rPr>
              <a:t>互联⽹的核⼼部分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258365" y="4783738"/>
            <a:ext cx="780832" cy="5002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388315" y="5147974"/>
            <a:ext cx="1097280" cy="461645"/>
          </a:xfrm>
          <a:custGeom>
            <a:avLst/>
            <a:gdLst/>
            <a:ahLst/>
            <a:cxnLst/>
            <a:rect l="l" t="t" r="r" b="b"/>
            <a:pathLst>
              <a:path w="1097280" h="461645">
                <a:moveTo>
                  <a:pt x="210737" y="148425"/>
                </a:moveTo>
                <a:lnTo>
                  <a:pt x="154708" y="154012"/>
                </a:lnTo>
                <a:lnTo>
                  <a:pt x="104366" y="169777"/>
                </a:lnTo>
                <a:lnTo>
                  <a:pt x="61716" y="194230"/>
                </a:lnTo>
                <a:lnTo>
                  <a:pt x="28767" y="225879"/>
                </a:lnTo>
                <a:lnTo>
                  <a:pt x="7526" y="263233"/>
                </a:lnTo>
                <a:lnTo>
                  <a:pt x="0" y="304802"/>
                </a:lnTo>
                <a:lnTo>
                  <a:pt x="7526" y="346366"/>
                </a:lnTo>
                <a:lnTo>
                  <a:pt x="28767" y="383709"/>
                </a:lnTo>
                <a:lnTo>
                  <a:pt x="61716" y="415344"/>
                </a:lnTo>
                <a:lnTo>
                  <a:pt x="104366" y="439782"/>
                </a:lnTo>
                <a:lnTo>
                  <a:pt x="154708" y="455536"/>
                </a:lnTo>
                <a:lnTo>
                  <a:pt x="210737" y="461118"/>
                </a:lnTo>
                <a:lnTo>
                  <a:pt x="212946" y="461118"/>
                </a:lnTo>
                <a:lnTo>
                  <a:pt x="217344" y="460999"/>
                </a:lnTo>
                <a:lnTo>
                  <a:pt x="922289" y="460999"/>
                </a:lnTo>
                <a:lnTo>
                  <a:pt x="976827" y="454477"/>
                </a:lnTo>
                <a:lnTo>
                  <a:pt x="1025053" y="435981"/>
                </a:lnTo>
                <a:lnTo>
                  <a:pt x="1063081" y="407775"/>
                </a:lnTo>
                <a:lnTo>
                  <a:pt x="1088017" y="372002"/>
                </a:lnTo>
                <a:lnTo>
                  <a:pt x="1096971" y="330805"/>
                </a:lnTo>
                <a:lnTo>
                  <a:pt x="1088017" y="289602"/>
                </a:lnTo>
                <a:lnTo>
                  <a:pt x="1063081" y="253814"/>
                </a:lnTo>
                <a:lnTo>
                  <a:pt x="1025053" y="225589"/>
                </a:lnTo>
                <a:lnTo>
                  <a:pt x="990344" y="212267"/>
                </a:lnTo>
                <a:lnTo>
                  <a:pt x="848183" y="212267"/>
                </a:lnTo>
                <a:lnTo>
                  <a:pt x="839625" y="173704"/>
                </a:lnTo>
                <a:lnTo>
                  <a:pt x="828965" y="150756"/>
                </a:lnTo>
                <a:lnTo>
                  <a:pt x="246735" y="150756"/>
                </a:lnTo>
                <a:lnTo>
                  <a:pt x="237902" y="149762"/>
                </a:lnTo>
                <a:lnTo>
                  <a:pt x="228952" y="149031"/>
                </a:lnTo>
                <a:lnTo>
                  <a:pt x="219894" y="148580"/>
                </a:lnTo>
                <a:lnTo>
                  <a:pt x="210737" y="148425"/>
                </a:lnTo>
                <a:close/>
              </a:path>
              <a:path w="1097280" h="461645">
                <a:moveTo>
                  <a:pt x="922289" y="460999"/>
                </a:moveTo>
                <a:lnTo>
                  <a:pt x="217344" y="460999"/>
                </a:lnTo>
                <a:lnTo>
                  <a:pt x="536067" y="461068"/>
                </a:lnTo>
                <a:lnTo>
                  <a:pt x="537250" y="461118"/>
                </a:lnTo>
                <a:lnTo>
                  <a:pt x="539648" y="461118"/>
                </a:lnTo>
                <a:lnTo>
                  <a:pt x="540789" y="461068"/>
                </a:lnTo>
                <a:lnTo>
                  <a:pt x="921711" y="461068"/>
                </a:lnTo>
                <a:lnTo>
                  <a:pt x="922289" y="460999"/>
                </a:lnTo>
                <a:close/>
              </a:path>
              <a:path w="1097280" h="461645">
                <a:moveTo>
                  <a:pt x="921711" y="461068"/>
                </a:moveTo>
                <a:lnTo>
                  <a:pt x="540789" y="461068"/>
                </a:lnTo>
                <a:lnTo>
                  <a:pt x="921291" y="461118"/>
                </a:lnTo>
                <a:lnTo>
                  <a:pt x="921711" y="461068"/>
                </a:lnTo>
                <a:close/>
              </a:path>
              <a:path w="1097280" h="461645">
                <a:moveTo>
                  <a:pt x="921291" y="200431"/>
                </a:moveTo>
                <a:lnTo>
                  <a:pt x="901993" y="201217"/>
                </a:lnTo>
                <a:lnTo>
                  <a:pt x="883300" y="203513"/>
                </a:lnTo>
                <a:lnTo>
                  <a:pt x="865325" y="207228"/>
                </a:lnTo>
                <a:lnTo>
                  <a:pt x="848183" y="212267"/>
                </a:lnTo>
                <a:lnTo>
                  <a:pt x="990344" y="212267"/>
                </a:lnTo>
                <a:lnTo>
                  <a:pt x="976827" y="207079"/>
                </a:lnTo>
                <a:lnTo>
                  <a:pt x="921291" y="200431"/>
                </a:lnTo>
                <a:close/>
              </a:path>
              <a:path w="1097280" h="461645">
                <a:moveTo>
                  <a:pt x="538465" y="0"/>
                </a:moveTo>
                <a:lnTo>
                  <a:pt x="482461" y="3732"/>
                </a:lnTo>
                <a:lnTo>
                  <a:pt x="429757" y="14493"/>
                </a:lnTo>
                <a:lnTo>
                  <a:pt x="381240" y="31625"/>
                </a:lnTo>
                <a:lnTo>
                  <a:pt x="337794" y="54474"/>
                </a:lnTo>
                <a:lnTo>
                  <a:pt x="300304" y="82383"/>
                </a:lnTo>
                <a:lnTo>
                  <a:pt x="269656" y="114695"/>
                </a:lnTo>
                <a:lnTo>
                  <a:pt x="246735" y="150756"/>
                </a:lnTo>
                <a:lnTo>
                  <a:pt x="828965" y="150756"/>
                </a:lnTo>
                <a:lnTo>
                  <a:pt x="798591" y="104443"/>
                </a:lnTo>
                <a:lnTo>
                  <a:pt x="767625" y="74868"/>
                </a:lnTo>
                <a:lnTo>
                  <a:pt x="730697" y="49412"/>
                </a:lnTo>
                <a:lnTo>
                  <a:pt x="688563" y="28636"/>
                </a:lnTo>
                <a:lnTo>
                  <a:pt x="641977" y="13101"/>
                </a:lnTo>
                <a:lnTo>
                  <a:pt x="591693" y="3368"/>
                </a:lnTo>
                <a:lnTo>
                  <a:pt x="5384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388315" y="5147974"/>
            <a:ext cx="1097280" cy="461645"/>
          </a:xfrm>
          <a:custGeom>
            <a:avLst/>
            <a:gdLst/>
            <a:ahLst/>
            <a:cxnLst/>
            <a:rect l="l" t="t" r="r" b="b"/>
            <a:pathLst>
              <a:path w="1097280" h="461645">
                <a:moveTo>
                  <a:pt x="538457" y="0"/>
                </a:moveTo>
                <a:lnTo>
                  <a:pt x="482453" y="3732"/>
                </a:lnTo>
                <a:lnTo>
                  <a:pt x="429750" y="14493"/>
                </a:lnTo>
                <a:lnTo>
                  <a:pt x="381234" y="31625"/>
                </a:lnTo>
                <a:lnTo>
                  <a:pt x="337788" y="54474"/>
                </a:lnTo>
                <a:lnTo>
                  <a:pt x="300299" y="82383"/>
                </a:lnTo>
                <a:lnTo>
                  <a:pt x="269652" y="114696"/>
                </a:lnTo>
                <a:lnTo>
                  <a:pt x="246732" y="150757"/>
                </a:lnTo>
                <a:lnTo>
                  <a:pt x="237899" y="149762"/>
                </a:lnTo>
                <a:lnTo>
                  <a:pt x="228951" y="149031"/>
                </a:lnTo>
                <a:lnTo>
                  <a:pt x="219894" y="148580"/>
                </a:lnTo>
                <a:lnTo>
                  <a:pt x="210738" y="148426"/>
                </a:lnTo>
                <a:lnTo>
                  <a:pt x="154708" y="154012"/>
                </a:lnTo>
                <a:lnTo>
                  <a:pt x="104365" y="169777"/>
                </a:lnTo>
                <a:lnTo>
                  <a:pt x="61716" y="194230"/>
                </a:lnTo>
                <a:lnTo>
                  <a:pt x="28767" y="225879"/>
                </a:lnTo>
                <a:lnTo>
                  <a:pt x="7526" y="263234"/>
                </a:lnTo>
                <a:lnTo>
                  <a:pt x="0" y="304802"/>
                </a:lnTo>
                <a:lnTo>
                  <a:pt x="7526" y="346366"/>
                </a:lnTo>
                <a:lnTo>
                  <a:pt x="28768" y="383709"/>
                </a:lnTo>
                <a:lnTo>
                  <a:pt x="61717" y="415344"/>
                </a:lnTo>
                <a:lnTo>
                  <a:pt x="104366" y="439782"/>
                </a:lnTo>
                <a:lnTo>
                  <a:pt x="154709" y="455536"/>
                </a:lnTo>
                <a:lnTo>
                  <a:pt x="210738" y="461119"/>
                </a:lnTo>
                <a:lnTo>
                  <a:pt x="212937" y="461119"/>
                </a:lnTo>
                <a:lnTo>
                  <a:pt x="215156" y="461049"/>
                </a:lnTo>
                <a:lnTo>
                  <a:pt x="217337" y="460999"/>
                </a:lnTo>
                <a:lnTo>
                  <a:pt x="534858" y="461059"/>
                </a:lnTo>
                <a:lnTo>
                  <a:pt x="536062" y="461068"/>
                </a:lnTo>
                <a:lnTo>
                  <a:pt x="537251" y="461118"/>
                </a:lnTo>
                <a:lnTo>
                  <a:pt x="538457" y="461119"/>
                </a:lnTo>
                <a:lnTo>
                  <a:pt x="539642" y="461119"/>
                </a:lnTo>
                <a:lnTo>
                  <a:pt x="540789" y="461068"/>
                </a:lnTo>
                <a:lnTo>
                  <a:pt x="541971" y="461059"/>
                </a:lnTo>
                <a:lnTo>
                  <a:pt x="921283" y="461119"/>
                </a:lnTo>
                <a:lnTo>
                  <a:pt x="976819" y="454477"/>
                </a:lnTo>
                <a:lnTo>
                  <a:pt x="1025047" y="435981"/>
                </a:lnTo>
                <a:lnTo>
                  <a:pt x="1063076" y="407775"/>
                </a:lnTo>
                <a:lnTo>
                  <a:pt x="1088014" y="372002"/>
                </a:lnTo>
                <a:lnTo>
                  <a:pt x="1096969" y="330805"/>
                </a:lnTo>
                <a:lnTo>
                  <a:pt x="1088014" y="289602"/>
                </a:lnTo>
                <a:lnTo>
                  <a:pt x="1063076" y="253813"/>
                </a:lnTo>
                <a:lnTo>
                  <a:pt x="1025047" y="225590"/>
                </a:lnTo>
                <a:lnTo>
                  <a:pt x="976819" y="207079"/>
                </a:lnTo>
                <a:lnTo>
                  <a:pt x="921283" y="200431"/>
                </a:lnTo>
                <a:lnTo>
                  <a:pt x="901987" y="201217"/>
                </a:lnTo>
                <a:lnTo>
                  <a:pt x="883297" y="203514"/>
                </a:lnTo>
                <a:lnTo>
                  <a:pt x="865324" y="207228"/>
                </a:lnTo>
                <a:lnTo>
                  <a:pt x="848180" y="212267"/>
                </a:lnTo>
                <a:lnTo>
                  <a:pt x="839621" y="173703"/>
                </a:lnTo>
                <a:lnTo>
                  <a:pt x="822839" y="137575"/>
                </a:lnTo>
                <a:lnTo>
                  <a:pt x="798587" y="104442"/>
                </a:lnTo>
                <a:lnTo>
                  <a:pt x="767620" y="74868"/>
                </a:lnTo>
                <a:lnTo>
                  <a:pt x="730693" y="49412"/>
                </a:lnTo>
                <a:lnTo>
                  <a:pt x="688558" y="28636"/>
                </a:lnTo>
                <a:lnTo>
                  <a:pt x="641972" y="13101"/>
                </a:lnTo>
                <a:lnTo>
                  <a:pt x="591687" y="3368"/>
                </a:lnTo>
                <a:lnTo>
                  <a:pt x="53845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56072" y="5397010"/>
            <a:ext cx="1097280" cy="461645"/>
          </a:xfrm>
          <a:custGeom>
            <a:avLst/>
            <a:gdLst/>
            <a:ahLst/>
            <a:cxnLst/>
            <a:rect l="l" t="t" r="r" b="b"/>
            <a:pathLst>
              <a:path w="1097280" h="461645">
                <a:moveTo>
                  <a:pt x="828966" y="310361"/>
                </a:moveTo>
                <a:lnTo>
                  <a:pt x="246735" y="310361"/>
                </a:lnTo>
                <a:lnTo>
                  <a:pt x="269656" y="346422"/>
                </a:lnTo>
                <a:lnTo>
                  <a:pt x="300302" y="378735"/>
                </a:lnTo>
                <a:lnTo>
                  <a:pt x="337790" y="406643"/>
                </a:lnTo>
                <a:lnTo>
                  <a:pt x="381234" y="429492"/>
                </a:lnTo>
                <a:lnTo>
                  <a:pt x="429749" y="446625"/>
                </a:lnTo>
                <a:lnTo>
                  <a:pt x="482451" y="457386"/>
                </a:lnTo>
                <a:lnTo>
                  <a:pt x="538454" y="461118"/>
                </a:lnTo>
                <a:lnTo>
                  <a:pt x="591686" y="457750"/>
                </a:lnTo>
                <a:lnTo>
                  <a:pt x="641972" y="448017"/>
                </a:lnTo>
                <a:lnTo>
                  <a:pt x="688560" y="432482"/>
                </a:lnTo>
                <a:lnTo>
                  <a:pt x="730695" y="411706"/>
                </a:lnTo>
                <a:lnTo>
                  <a:pt x="767624" y="386250"/>
                </a:lnTo>
                <a:lnTo>
                  <a:pt x="798591" y="356675"/>
                </a:lnTo>
                <a:lnTo>
                  <a:pt x="822842" y="323543"/>
                </a:lnTo>
                <a:lnTo>
                  <a:pt x="828966" y="310361"/>
                </a:lnTo>
                <a:close/>
              </a:path>
              <a:path w="1097280" h="461645">
                <a:moveTo>
                  <a:pt x="212935" y="0"/>
                </a:moveTo>
                <a:lnTo>
                  <a:pt x="210737" y="0"/>
                </a:lnTo>
                <a:lnTo>
                  <a:pt x="154708" y="5582"/>
                </a:lnTo>
                <a:lnTo>
                  <a:pt x="104366" y="21336"/>
                </a:lnTo>
                <a:lnTo>
                  <a:pt x="61716" y="45774"/>
                </a:lnTo>
                <a:lnTo>
                  <a:pt x="28767" y="77409"/>
                </a:lnTo>
                <a:lnTo>
                  <a:pt x="7526" y="114752"/>
                </a:lnTo>
                <a:lnTo>
                  <a:pt x="0" y="156316"/>
                </a:lnTo>
                <a:lnTo>
                  <a:pt x="7526" y="197884"/>
                </a:lnTo>
                <a:lnTo>
                  <a:pt x="28767" y="235238"/>
                </a:lnTo>
                <a:lnTo>
                  <a:pt x="61716" y="266888"/>
                </a:lnTo>
                <a:lnTo>
                  <a:pt x="104366" y="291341"/>
                </a:lnTo>
                <a:lnTo>
                  <a:pt x="154708" y="307106"/>
                </a:lnTo>
                <a:lnTo>
                  <a:pt x="210737" y="312693"/>
                </a:lnTo>
                <a:lnTo>
                  <a:pt x="219894" y="312538"/>
                </a:lnTo>
                <a:lnTo>
                  <a:pt x="228952" y="312087"/>
                </a:lnTo>
                <a:lnTo>
                  <a:pt x="237902" y="311355"/>
                </a:lnTo>
                <a:lnTo>
                  <a:pt x="246735" y="310361"/>
                </a:lnTo>
                <a:lnTo>
                  <a:pt x="828966" y="310361"/>
                </a:lnTo>
                <a:lnTo>
                  <a:pt x="839625" y="287414"/>
                </a:lnTo>
                <a:lnTo>
                  <a:pt x="848183" y="248851"/>
                </a:lnTo>
                <a:lnTo>
                  <a:pt x="990335" y="248851"/>
                </a:lnTo>
                <a:lnTo>
                  <a:pt x="1025047" y="235528"/>
                </a:lnTo>
                <a:lnTo>
                  <a:pt x="1063077" y="207304"/>
                </a:lnTo>
                <a:lnTo>
                  <a:pt x="1088016" y="171516"/>
                </a:lnTo>
                <a:lnTo>
                  <a:pt x="1096971" y="130313"/>
                </a:lnTo>
                <a:lnTo>
                  <a:pt x="1088016" y="89116"/>
                </a:lnTo>
                <a:lnTo>
                  <a:pt x="1063077" y="53343"/>
                </a:lnTo>
                <a:lnTo>
                  <a:pt x="1025047" y="25137"/>
                </a:lnTo>
                <a:lnTo>
                  <a:pt x="976817" y="6641"/>
                </a:lnTo>
                <a:lnTo>
                  <a:pt x="922279" y="119"/>
                </a:lnTo>
                <a:lnTo>
                  <a:pt x="217333" y="119"/>
                </a:lnTo>
                <a:lnTo>
                  <a:pt x="212935" y="0"/>
                </a:lnTo>
                <a:close/>
              </a:path>
              <a:path w="1097280" h="461645">
                <a:moveTo>
                  <a:pt x="990335" y="248851"/>
                </a:moveTo>
                <a:lnTo>
                  <a:pt x="848183" y="248851"/>
                </a:lnTo>
                <a:lnTo>
                  <a:pt x="865324" y="253890"/>
                </a:lnTo>
                <a:lnTo>
                  <a:pt x="883295" y="257604"/>
                </a:lnTo>
                <a:lnTo>
                  <a:pt x="901984" y="259900"/>
                </a:lnTo>
                <a:lnTo>
                  <a:pt x="921280" y="260686"/>
                </a:lnTo>
                <a:lnTo>
                  <a:pt x="976817" y="254039"/>
                </a:lnTo>
                <a:lnTo>
                  <a:pt x="990335" y="248851"/>
                </a:lnTo>
                <a:close/>
              </a:path>
              <a:path w="1097280" h="461645">
                <a:moveTo>
                  <a:pt x="539638" y="0"/>
                </a:moveTo>
                <a:lnTo>
                  <a:pt x="537250" y="0"/>
                </a:lnTo>
                <a:lnTo>
                  <a:pt x="536067" y="50"/>
                </a:lnTo>
                <a:lnTo>
                  <a:pt x="217333" y="119"/>
                </a:lnTo>
                <a:lnTo>
                  <a:pt x="922279" y="119"/>
                </a:lnTo>
                <a:lnTo>
                  <a:pt x="921701" y="50"/>
                </a:lnTo>
                <a:lnTo>
                  <a:pt x="540789" y="50"/>
                </a:lnTo>
                <a:lnTo>
                  <a:pt x="539638" y="0"/>
                </a:lnTo>
                <a:close/>
              </a:path>
              <a:path w="1097280" h="461645">
                <a:moveTo>
                  <a:pt x="921280" y="0"/>
                </a:moveTo>
                <a:lnTo>
                  <a:pt x="540789" y="50"/>
                </a:lnTo>
                <a:lnTo>
                  <a:pt x="921701" y="50"/>
                </a:lnTo>
                <a:lnTo>
                  <a:pt x="9212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456072" y="5397010"/>
            <a:ext cx="1097280" cy="461645"/>
          </a:xfrm>
          <a:custGeom>
            <a:avLst/>
            <a:gdLst/>
            <a:ahLst/>
            <a:cxnLst/>
            <a:rect l="l" t="t" r="r" b="b"/>
            <a:pathLst>
              <a:path w="1097280" h="461645">
                <a:moveTo>
                  <a:pt x="538457" y="461119"/>
                </a:moveTo>
                <a:lnTo>
                  <a:pt x="482453" y="457386"/>
                </a:lnTo>
                <a:lnTo>
                  <a:pt x="429750" y="446625"/>
                </a:lnTo>
                <a:lnTo>
                  <a:pt x="381234" y="429493"/>
                </a:lnTo>
                <a:lnTo>
                  <a:pt x="337788" y="406644"/>
                </a:lnTo>
                <a:lnTo>
                  <a:pt x="300299" y="378735"/>
                </a:lnTo>
                <a:lnTo>
                  <a:pt x="269652" y="346422"/>
                </a:lnTo>
                <a:lnTo>
                  <a:pt x="246732" y="310361"/>
                </a:lnTo>
                <a:lnTo>
                  <a:pt x="237899" y="311356"/>
                </a:lnTo>
                <a:lnTo>
                  <a:pt x="228951" y="312087"/>
                </a:lnTo>
                <a:lnTo>
                  <a:pt x="219894" y="312538"/>
                </a:lnTo>
                <a:lnTo>
                  <a:pt x="210738" y="312692"/>
                </a:lnTo>
                <a:lnTo>
                  <a:pt x="154708" y="307106"/>
                </a:lnTo>
                <a:lnTo>
                  <a:pt x="104365" y="291341"/>
                </a:lnTo>
                <a:lnTo>
                  <a:pt x="61716" y="266888"/>
                </a:lnTo>
                <a:lnTo>
                  <a:pt x="28767" y="235239"/>
                </a:lnTo>
                <a:lnTo>
                  <a:pt x="7526" y="197884"/>
                </a:lnTo>
                <a:lnTo>
                  <a:pt x="0" y="156316"/>
                </a:lnTo>
                <a:lnTo>
                  <a:pt x="7526" y="114752"/>
                </a:lnTo>
                <a:lnTo>
                  <a:pt x="28768" y="77409"/>
                </a:lnTo>
                <a:lnTo>
                  <a:pt x="61717" y="45774"/>
                </a:lnTo>
                <a:lnTo>
                  <a:pt x="104366" y="21336"/>
                </a:lnTo>
                <a:lnTo>
                  <a:pt x="154709" y="5582"/>
                </a:lnTo>
                <a:lnTo>
                  <a:pt x="210738" y="0"/>
                </a:lnTo>
                <a:lnTo>
                  <a:pt x="212937" y="0"/>
                </a:lnTo>
                <a:lnTo>
                  <a:pt x="215156" y="69"/>
                </a:lnTo>
                <a:lnTo>
                  <a:pt x="217337" y="119"/>
                </a:lnTo>
                <a:lnTo>
                  <a:pt x="534858" y="59"/>
                </a:lnTo>
                <a:lnTo>
                  <a:pt x="536062" y="50"/>
                </a:lnTo>
                <a:lnTo>
                  <a:pt x="537251" y="0"/>
                </a:lnTo>
                <a:lnTo>
                  <a:pt x="538457" y="0"/>
                </a:lnTo>
                <a:lnTo>
                  <a:pt x="539642" y="0"/>
                </a:lnTo>
                <a:lnTo>
                  <a:pt x="540789" y="50"/>
                </a:lnTo>
                <a:lnTo>
                  <a:pt x="541971" y="59"/>
                </a:lnTo>
                <a:lnTo>
                  <a:pt x="921283" y="0"/>
                </a:lnTo>
                <a:lnTo>
                  <a:pt x="976819" y="6641"/>
                </a:lnTo>
                <a:lnTo>
                  <a:pt x="1025047" y="25137"/>
                </a:lnTo>
                <a:lnTo>
                  <a:pt x="1063076" y="53343"/>
                </a:lnTo>
                <a:lnTo>
                  <a:pt x="1088014" y="89116"/>
                </a:lnTo>
                <a:lnTo>
                  <a:pt x="1096969" y="130313"/>
                </a:lnTo>
                <a:lnTo>
                  <a:pt x="1088014" y="171516"/>
                </a:lnTo>
                <a:lnTo>
                  <a:pt x="1063076" y="207305"/>
                </a:lnTo>
                <a:lnTo>
                  <a:pt x="1025047" y="235529"/>
                </a:lnTo>
                <a:lnTo>
                  <a:pt x="976819" y="254039"/>
                </a:lnTo>
                <a:lnTo>
                  <a:pt x="921283" y="260687"/>
                </a:lnTo>
                <a:lnTo>
                  <a:pt x="901987" y="259901"/>
                </a:lnTo>
                <a:lnTo>
                  <a:pt x="883297" y="257604"/>
                </a:lnTo>
                <a:lnTo>
                  <a:pt x="865324" y="253890"/>
                </a:lnTo>
                <a:lnTo>
                  <a:pt x="848180" y="248851"/>
                </a:lnTo>
                <a:lnTo>
                  <a:pt x="839621" y="287415"/>
                </a:lnTo>
                <a:lnTo>
                  <a:pt x="822839" y="323543"/>
                </a:lnTo>
                <a:lnTo>
                  <a:pt x="798587" y="356676"/>
                </a:lnTo>
                <a:lnTo>
                  <a:pt x="767620" y="386250"/>
                </a:lnTo>
                <a:lnTo>
                  <a:pt x="730693" y="411706"/>
                </a:lnTo>
                <a:lnTo>
                  <a:pt x="688558" y="432482"/>
                </a:lnTo>
                <a:lnTo>
                  <a:pt x="641972" y="448017"/>
                </a:lnTo>
                <a:lnTo>
                  <a:pt x="591687" y="457750"/>
                </a:lnTo>
                <a:lnTo>
                  <a:pt x="538457" y="461119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419864" y="5386664"/>
            <a:ext cx="1073785" cy="208279"/>
          </a:xfrm>
          <a:custGeom>
            <a:avLst/>
            <a:gdLst/>
            <a:ahLst/>
            <a:cxnLst/>
            <a:rect l="l" t="t" r="r" b="b"/>
            <a:pathLst>
              <a:path w="1073784" h="208279">
                <a:moveTo>
                  <a:pt x="914830" y="0"/>
                </a:moveTo>
                <a:lnTo>
                  <a:pt x="158853" y="0"/>
                </a:lnTo>
                <a:lnTo>
                  <a:pt x="128173" y="97"/>
                </a:lnTo>
                <a:lnTo>
                  <a:pt x="83782" y="2643"/>
                </a:lnTo>
                <a:lnTo>
                  <a:pt x="47969" y="16344"/>
                </a:lnTo>
                <a:lnTo>
                  <a:pt x="16342" y="47970"/>
                </a:lnTo>
                <a:lnTo>
                  <a:pt x="1575" y="85871"/>
                </a:lnTo>
                <a:lnTo>
                  <a:pt x="0" y="103917"/>
                </a:lnTo>
                <a:lnTo>
                  <a:pt x="395" y="112982"/>
                </a:lnTo>
                <a:lnTo>
                  <a:pt x="16342" y="159863"/>
                </a:lnTo>
                <a:lnTo>
                  <a:pt x="47969" y="191489"/>
                </a:lnTo>
                <a:lnTo>
                  <a:pt x="83782" y="205190"/>
                </a:lnTo>
                <a:lnTo>
                  <a:pt x="128173" y="207736"/>
                </a:lnTo>
                <a:lnTo>
                  <a:pt x="158853" y="207834"/>
                </a:lnTo>
                <a:lnTo>
                  <a:pt x="914830" y="207834"/>
                </a:lnTo>
                <a:lnTo>
                  <a:pt x="970251" y="207051"/>
                </a:lnTo>
                <a:lnTo>
                  <a:pt x="1025716" y="191489"/>
                </a:lnTo>
                <a:lnTo>
                  <a:pt x="1057346" y="159863"/>
                </a:lnTo>
                <a:lnTo>
                  <a:pt x="1072108" y="121961"/>
                </a:lnTo>
                <a:lnTo>
                  <a:pt x="1073684" y="103917"/>
                </a:lnTo>
                <a:lnTo>
                  <a:pt x="1073289" y="94851"/>
                </a:lnTo>
                <a:lnTo>
                  <a:pt x="1057346" y="47970"/>
                </a:lnTo>
                <a:lnTo>
                  <a:pt x="1025716" y="16344"/>
                </a:lnTo>
                <a:lnTo>
                  <a:pt x="989901" y="2643"/>
                </a:lnTo>
                <a:lnTo>
                  <a:pt x="945511" y="97"/>
                </a:lnTo>
                <a:lnTo>
                  <a:pt x="9148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388315" y="6397711"/>
            <a:ext cx="1097280" cy="461645"/>
          </a:xfrm>
          <a:custGeom>
            <a:avLst/>
            <a:gdLst/>
            <a:ahLst/>
            <a:cxnLst/>
            <a:rect l="l" t="t" r="r" b="b"/>
            <a:pathLst>
              <a:path w="1097280" h="461645">
                <a:moveTo>
                  <a:pt x="210737" y="148425"/>
                </a:moveTo>
                <a:lnTo>
                  <a:pt x="154708" y="154012"/>
                </a:lnTo>
                <a:lnTo>
                  <a:pt x="104366" y="169777"/>
                </a:lnTo>
                <a:lnTo>
                  <a:pt x="61716" y="194230"/>
                </a:lnTo>
                <a:lnTo>
                  <a:pt x="28767" y="225879"/>
                </a:lnTo>
                <a:lnTo>
                  <a:pt x="7526" y="263234"/>
                </a:lnTo>
                <a:lnTo>
                  <a:pt x="0" y="304802"/>
                </a:lnTo>
                <a:lnTo>
                  <a:pt x="7526" y="346366"/>
                </a:lnTo>
                <a:lnTo>
                  <a:pt x="28767" y="383709"/>
                </a:lnTo>
                <a:lnTo>
                  <a:pt x="61716" y="415344"/>
                </a:lnTo>
                <a:lnTo>
                  <a:pt x="104366" y="439782"/>
                </a:lnTo>
                <a:lnTo>
                  <a:pt x="154708" y="455536"/>
                </a:lnTo>
                <a:lnTo>
                  <a:pt x="210737" y="461118"/>
                </a:lnTo>
                <a:lnTo>
                  <a:pt x="212946" y="461118"/>
                </a:lnTo>
                <a:lnTo>
                  <a:pt x="217344" y="460999"/>
                </a:lnTo>
                <a:lnTo>
                  <a:pt x="922289" y="460999"/>
                </a:lnTo>
                <a:lnTo>
                  <a:pt x="976827" y="454477"/>
                </a:lnTo>
                <a:lnTo>
                  <a:pt x="1025053" y="435981"/>
                </a:lnTo>
                <a:lnTo>
                  <a:pt x="1063081" y="407775"/>
                </a:lnTo>
                <a:lnTo>
                  <a:pt x="1088017" y="372002"/>
                </a:lnTo>
                <a:lnTo>
                  <a:pt x="1096971" y="330805"/>
                </a:lnTo>
                <a:lnTo>
                  <a:pt x="1088017" y="289602"/>
                </a:lnTo>
                <a:lnTo>
                  <a:pt x="1063081" y="253814"/>
                </a:lnTo>
                <a:lnTo>
                  <a:pt x="1025053" y="225589"/>
                </a:lnTo>
                <a:lnTo>
                  <a:pt x="990344" y="212267"/>
                </a:lnTo>
                <a:lnTo>
                  <a:pt x="848183" y="212267"/>
                </a:lnTo>
                <a:lnTo>
                  <a:pt x="839625" y="173704"/>
                </a:lnTo>
                <a:lnTo>
                  <a:pt x="828966" y="150757"/>
                </a:lnTo>
                <a:lnTo>
                  <a:pt x="246735" y="150757"/>
                </a:lnTo>
                <a:lnTo>
                  <a:pt x="237902" y="149762"/>
                </a:lnTo>
                <a:lnTo>
                  <a:pt x="228952" y="149031"/>
                </a:lnTo>
                <a:lnTo>
                  <a:pt x="219894" y="148580"/>
                </a:lnTo>
                <a:lnTo>
                  <a:pt x="210737" y="148425"/>
                </a:lnTo>
                <a:close/>
              </a:path>
              <a:path w="1097280" h="461645">
                <a:moveTo>
                  <a:pt x="922289" y="460999"/>
                </a:moveTo>
                <a:lnTo>
                  <a:pt x="217344" y="460999"/>
                </a:lnTo>
                <a:lnTo>
                  <a:pt x="536067" y="461068"/>
                </a:lnTo>
                <a:lnTo>
                  <a:pt x="537250" y="461118"/>
                </a:lnTo>
                <a:lnTo>
                  <a:pt x="539648" y="461118"/>
                </a:lnTo>
                <a:lnTo>
                  <a:pt x="540789" y="461068"/>
                </a:lnTo>
                <a:lnTo>
                  <a:pt x="921711" y="461068"/>
                </a:lnTo>
                <a:lnTo>
                  <a:pt x="922289" y="460999"/>
                </a:lnTo>
                <a:close/>
              </a:path>
              <a:path w="1097280" h="461645">
                <a:moveTo>
                  <a:pt x="921711" y="461068"/>
                </a:moveTo>
                <a:lnTo>
                  <a:pt x="540789" y="461068"/>
                </a:lnTo>
                <a:lnTo>
                  <a:pt x="921291" y="461118"/>
                </a:lnTo>
                <a:lnTo>
                  <a:pt x="921711" y="461068"/>
                </a:lnTo>
                <a:close/>
              </a:path>
              <a:path w="1097280" h="461645">
                <a:moveTo>
                  <a:pt x="921291" y="200431"/>
                </a:moveTo>
                <a:lnTo>
                  <a:pt x="901993" y="201217"/>
                </a:lnTo>
                <a:lnTo>
                  <a:pt x="883300" y="203513"/>
                </a:lnTo>
                <a:lnTo>
                  <a:pt x="865325" y="207228"/>
                </a:lnTo>
                <a:lnTo>
                  <a:pt x="848183" y="212267"/>
                </a:lnTo>
                <a:lnTo>
                  <a:pt x="990344" y="212267"/>
                </a:lnTo>
                <a:lnTo>
                  <a:pt x="976827" y="207079"/>
                </a:lnTo>
                <a:lnTo>
                  <a:pt x="921291" y="200431"/>
                </a:lnTo>
                <a:close/>
              </a:path>
              <a:path w="1097280" h="461645">
                <a:moveTo>
                  <a:pt x="538465" y="0"/>
                </a:moveTo>
                <a:lnTo>
                  <a:pt x="482461" y="3732"/>
                </a:lnTo>
                <a:lnTo>
                  <a:pt x="429757" y="14493"/>
                </a:lnTo>
                <a:lnTo>
                  <a:pt x="381240" y="31625"/>
                </a:lnTo>
                <a:lnTo>
                  <a:pt x="337794" y="54474"/>
                </a:lnTo>
                <a:lnTo>
                  <a:pt x="300304" y="82383"/>
                </a:lnTo>
                <a:lnTo>
                  <a:pt x="269656" y="114696"/>
                </a:lnTo>
                <a:lnTo>
                  <a:pt x="246735" y="150757"/>
                </a:lnTo>
                <a:lnTo>
                  <a:pt x="828966" y="150757"/>
                </a:lnTo>
                <a:lnTo>
                  <a:pt x="798591" y="104443"/>
                </a:lnTo>
                <a:lnTo>
                  <a:pt x="767625" y="74868"/>
                </a:lnTo>
                <a:lnTo>
                  <a:pt x="730697" y="49412"/>
                </a:lnTo>
                <a:lnTo>
                  <a:pt x="688563" y="28636"/>
                </a:lnTo>
                <a:lnTo>
                  <a:pt x="641977" y="13101"/>
                </a:lnTo>
                <a:lnTo>
                  <a:pt x="591693" y="3368"/>
                </a:lnTo>
                <a:lnTo>
                  <a:pt x="5384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388315" y="6397711"/>
            <a:ext cx="1097280" cy="461645"/>
          </a:xfrm>
          <a:custGeom>
            <a:avLst/>
            <a:gdLst/>
            <a:ahLst/>
            <a:cxnLst/>
            <a:rect l="l" t="t" r="r" b="b"/>
            <a:pathLst>
              <a:path w="1097280" h="461645">
                <a:moveTo>
                  <a:pt x="538457" y="0"/>
                </a:moveTo>
                <a:lnTo>
                  <a:pt x="482453" y="3732"/>
                </a:lnTo>
                <a:lnTo>
                  <a:pt x="429750" y="14493"/>
                </a:lnTo>
                <a:lnTo>
                  <a:pt x="381234" y="31625"/>
                </a:lnTo>
                <a:lnTo>
                  <a:pt x="337788" y="54474"/>
                </a:lnTo>
                <a:lnTo>
                  <a:pt x="300299" y="82383"/>
                </a:lnTo>
                <a:lnTo>
                  <a:pt x="269652" y="114696"/>
                </a:lnTo>
                <a:lnTo>
                  <a:pt x="246732" y="150757"/>
                </a:lnTo>
                <a:lnTo>
                  <a:pt x="237899" y="149762"/>
                </a:lnTo>
                <a:lnTo>
                  <a:pt x="228951" y="149031"/>
                </a:lnTo>
                <a:lnTo>
                  <a:pt x="219894" y="148580"/>
                </a:lnTo>
                <a:lnTo>
                  <a:pt x="210738" y="148426"/>
                </a:lnTo>
                <a:lnTo>
                  <a:pt x="154708" y="154012"/>
                </a:lnTo>
                <a:lnTo>
                  <a:pt x="104365" y="169777"/>
                </a:lnTo>
                <a:lnTo>
                  <a:pt x="61716" y="194230"/>
                </a:lnTo>
                <a:lnTo>
                  <a:pt x="28767" y="225879"/>
                </a:lnTo>
                <a:lnTo>
                  <a:pt x="7526" y="263234"/>
                </a:lnTo>
                <a:lnTo>
                  <a:pt x="0" y="304802"/>
                </a:lnTo>
                <a:lnTo>
                  <a:pt x="7526" y="346366"/>
                </a:lnTo>
                <a:lnTo>
                  <a:pt x="28768" y="383709"/>
                </a:lnTo>
                <a:lnTo>
                  <a:pt x="61717" y="415344"/>
                </a:lnTo>
                <a:lnTo>
                  <a:pt x="104366" y="439782"/>
                </a:lnTo>
                <a:lnTo>
                  <a:pt x="154709" y="455536"/>
                </a:lnTo>
                <a:lnTo>
                  <a:pt x="210738" y="461119"/>
                </a:lnTo>
                <a:lnTo>
                  <a:pt x="212937" y="461119"/>
                </a:lnTo>
                <a:lnTo>
                  <a:pt x="215156" y="461049"/>
                </a:lnTo>
                <a:lnTo>
                  <a:pt x="217337" y="460999"/>
                </a:lnTo>
                <a:lnTo>
                  <a:pt x="534858" y="461059"/>
                </a:lnTo>
                <a:lnTo>
                  <a:pt x="536062" y="461068"/>
                </a:lnTo>
                <a:lnTo>
                  <a:pt x="537251" y="461118"/>
                </a:lnTo>
                <a:lnTo>
                  <a:pt x="538457" y="461119"/>
                </a:lnTo>
                <a:lnTo>
                  <a:pt x="539642" y="461119"/>
                </a:lnTo>
                <a:lnTo>
                  <a:pt x="540789" y="461068"/>
                </a:lnTo>
                <a:lnTo>
                  <a:pt x="541971" y="461059"/>
                </a:lnTo>
                <a:lnTo>
                  <a:pt x="921283" y="461119"/>
                </a:lnTo>
                <a:lnTo>
                  <a:pt x="976819" y="454477"/>
                </a:lnTo>
                <a:lnTo>
                  <a:pt x="1025047" y="435981"/>
                </a:lnTo>
                <a:lnTo>
                  <a:pt x="1063076" y="407775"/>
                </a:lnTo>
                <a:lnTo>
                  <a:pt x="1088014" y="372002"/>
                </a:lnTo>
                <a:lnTo>
                  <a:pt x="1096969" y="330805"/>
                </a:lnTo>
                <a:lnTo>
                  <a:pt x="1088014" y="289602"/>
                </a:lnTo>
                <a:lnTo>
                  <a:pt x="1063076" y="253813"/>
                </a:lnTo>
                <a:lnTo>
                  <a:pt x="1025047" y="225590"/>
                </a:lnTo>
                <a:lnTo>
                  <a:pt x="976819" y="207079"/>
                </a:lnTo>
                <a:lnTo>
                  <a:pt x="921283" y="200431"/>
                </a:lnTo>
                <a:lnTo>
                  <a:pt x="901987" y="201217"/>
                </a:lnTo>
                <a:lnTo>
                  <a:pt x="883297" y="203514"/>
                </a:lnTo>
                <a:lnTo>
                  <a:pt x="865324" y="207228"/>
                </a:lnTo>
                <a:lnTo>
                  <a:pt x="848180" y="212267"/>
                </a:lnTo>
                <a:lnTo>
                  <a:pt x="839621" y="173703"/>
                </a:lnTo>
                <a:lnTo>
                  <a:pt x="822839" y="137575"/>
                </a:lnTo>
                <a:lnTo>
                  <a:pt x="798587" y="104442"/>
                </a:lnTo>
                <a:lnTo>
                  <a:pt x="767620" y="74868"/>
                </a:lnTo>
                <a:lnTo>
                  <a:pt x="730693" y="49412"/>
                </a:lnTo>
                <a:lnTo>
                  <a:pt x="688558" y="28636"/>
                </a:lnTo>
                <a:lnTo>
                  <a:pt x="641972" y="13101"/>
                </a:lnTo>
                <a:lnTo>
                  <a:pt x="591687" y="3368"/>
                </a:lnTo>
                <a:lnTo>
                  <a:pt x="53845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56072" y="6646747"/>
            <a:ext cx="1097280" cy="461645"/>
          </a:xfrm>
          <a:custGeom>
            <a:avLst/>
            <a:gdLst/>
            <a:ahLst/>
            <a:cxnLst/>
            <a:rect l="l" t="t" r="r" b="b"/>
            <a:pathLst>
              <a:path w="1097280" h="461645">
                <a:moveTo>
                  <a:pt x="828966" y="310361"/>
                </a:moveTo>
                <a:lnTo>
                  <a:pt x="246735" y="310361"/>
                </a:lnTo>
                <a:lnTo>
                  <a:pt x="269656" y="346422"/>
                </a:lnTo>
                <a:lnTo>
                  <a:pt x="300302" y="378735"/>
                </a:lnTo>
                <a:lnTo>
                  <a:pt x="337790" y="406644"/>
                </a:lnTo>
                <a:lnTo>
                  <a:pt x="381234" y="429493"/>
                </a:lnTo>
                <a:lnTo>
                  <a:pt x="429749" y="446625"/>
                </a:lnTo>
                <a:lnTo>
                  <a:pt x="482451" y="457386"/>
                </a:lnTo>
                <a:lnTo>
                  <a:pt x="538454" y="461118"/>
                </a:lnTo>
                <a:lnTo>
                  <a:pt x="591686" y="457750"/>
                </a:lnTo>
                <a:lnTo>
                  <a:pt x="641972" y="448017"/>
                </a:lnTo>
                <a:lnTo>
                  <a:pt x="688560" y="432482"/>
                </a:lnTo>
                <a:lnTo>
                  <a:pt x="730695" y="411706"/>
                </a:lnTo>
                <a:lnTo>
                  <a:pt x="767624" y="386250"/>
                </a:lnTo>
                <a:lnTo>
                  <a:pt x="798591" y="356675"/>
                </a:lnTo>
                <a:lnTo>
                  <a:pt x="822842" y="323543"/>
                </a:lnTo>
                <a:lnTo>
                  <a:pt x="828966" y="310361"/>
                </a:lnTo>
                <a:close/>
              </a:path>
              <a:path w="1097280" h="461645">
                <a:moveTo>
                  <a:pt x="212935" y="0"/>
                </a:moveTo>
                <a:lnTo>
                  <a:pt x="210737" y="0"/>
                </a:lnTo>
                <a:lnTo>
                  <a:pt x="154708" y="5582"/>
                </a:lnTo>
                <a:lnTo>
                  <a:pt x="104366" y="21336"/>
                </a:lnTo>
                <a:lnTo>
                  <a:pt x="61716" y="45774"/>
                </a:lnTo>
                <a:lnTo>
                  <a:pt x="28767" y="77409"/>
                </a:lnTo>
                <a:lnTo>
                  <a:pt x="7526" y="114752"/>
                </a:lnTo>
                <a:lnTo>
                  <a:pt x="0" y="156316"/>
                </a:lnTo>
                <a:lnTo>
                  <a:pt x="7526" y="197884"/>
                </a:lnTo>
                <a:lnTo>
                  <a:pt x="28767" y="235238"/>
                </a:lnTo>
                <a:lnTo>
                  <a:pt x="61716" y="266888"/>
                </a:lnTo>
                <a:lnTo>
                  <a:pt x="104366" y="291341"/>
                </a:lnTo>
                <a:lnTo>
                  <a:pt x="154708" y="307106"/>
                </a:lnTo>
                <a:lnTo>
                  <a:pt x="210737" y="312693"/>
                </a:lnTo>
                <a:lnTo>
                  <a:pt x="219894" y="312538"/>
                </a:lnTo>
                <a:lnTo>
                  <a:pt x="228952" y="312087"/>
                </a:lnTo>
                <a:lnTo>
                  <a:pt x="237902" y="311355"/>
                </a:lnTo>
                <a:lnTo>
                  <a:pt x="246735" y="310361"/>
                </a:lnTo>
                <a:lnTo>
                  <a:pt x="828966" y="310361"/>
                </a:lnTo>
                <a:lnTo>
                  <a:pt x="839625" y="287414"/>
                </a:lnTo>
                <a:lnTo>
                  <a:pt x="848183" y="248851"/>
                </a:lnTo>
                <a:lnTo>
                  <a:pt x="990336" y="248851"/>
                </a:lnTo>
                <a:lnTo>
                  <a:pt x="1025047" y="235528"/>
                </a:lnTo>
                <a:lnTo>
                  <a:pt x="1063077" y="207304"/>
                </a:lnTo>
                <a:lnTo>
                  <a:pt x="1088016" y="171516"/>
                </a:lnTo>
                <a:lnTo>
                  <a:pt x="1096971" y="130313"/>
                </a:lnTo>
                <a:lnTo>
                  <a:pt x="1088016" y="89116"/>
                </a:lnTo>
                <a:lnTo>
                  <a:pt x="1063077" y="53343"/>
                </a:lnTo>
                <a:lnTo>
                  <a:pt x="1025047" y="25137"/>
                </a:lnTo>
                <a:lnTo>
                  <a:pt x="976817" y="6641"/>
                </a:lnTo>
                <a:lnTo>
                  <a:pt x="922279" y="119"/>
                </a:lnTo>
                <a:lnTo>
                  <a:pt x="217333" y="119"/>
                </a:lnTo>
                <a:lnTo>
                  <a:pt x="212935" y="0"/>
                </a:lnTo>
                <a:close/>
              </a:path>
              <a:path w="1097280" h="461645">
                <a:moveTo>
                  <a:pt x="990336" y="248851"/>
                </a:moveTo>
                <a:lnTo>
                  <a:pt x="848183" y="248851"/>
                </a:lnTo>
                <a:lnTo>
                  <a:pt x="865324" y="253890"/>
                </a:lnTo>
                <a:lnTo>
                  <a:pt x="883295" y="257604"/>
                </a:lnTo>
                <a:lnTo>
                  <a:pt x="901984" y="259901"/>
                </a:lnTo>
                <a:lnTo>
                  <a:pt x="921280" y="260687"/>
                </a:lnTo>
                <a:lnTo>
                  <a:pt x="976817" y="254039"/>
                </a:lnTo>
                <a:lnTo>
                  <a:pt x="990336" y="248851"/>
                </a:lnTo>
                <a:close/>
              </a:path>
              <a:path w="1097280" h="461645">
                <a:moveTo>
                  <a:pt x="539638" y="0"/>
                </a:moveTo>
                <a:lnTo>
                  <a:pt x="537250" y="0"/>
                </a:lnTo>
                <a:lnTo>
                  <a:pt x="536067" y="50"/>
                </a:lnTo>
                <a:lnTo>
                  <a:pt x="217333" y="119"/>
                </a:lnTo>
                <a:lnTo>
                  <a:pt x="922279" y="119"/>
                </a:lnTo>
                <a:lnTo>
                  <a:pt x="921701" y="50"/>
                </a:lnTo>
                <a:lnTo>
                  <a:pt x="540789" y="50"/>
                </a:lnTo>
                <a:lnTo>
                  <a:pt x="539638" y="0"/>
                </a:lnTo>
                <a:close/>
              </a:path>
              <a:path w="1097280" h="461645">
                <a:moveTo>
                  <a:pt x="921280" y="0"/>
                </a:moveTo>
                <a:lnTo>
                  <a:pt x="540789" y="50"/>
                </a:lnTo>
                <a:lnTo>
                  <a:pt x="921701" y="50"/>
                </a:lnTo>
                <a:lnTo>
                  <a:pt x="9212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456072" y="6646747"/>
            <a:ext cx="1097280" cy="461645"/>
          </a:xfrm>
          <a:custGeom>
            <a:avLst/>
            <a:gdLst/>
            <a:ahLst/>
            <a:cxnLst/>
            <a:rect l="l" t="t" r="r" b="b"/>
            <a:pathLst>
              <a:path w="1097280" h="461645">
                <a:moveTo>
                  <a:pt x="538457" y="461119"/>
                </a:moveTo>
                <a:lnTo>
                  <a:pt x="482453" y="457386"/>
                </a:lnTo>
                <a:lnTo>
                  <a:pt x="429750" y="446625"/>
                </a:lnTo>
                <a:lnTo>
                  <a:pt x="381234" y="429493"/>
                </a:lnTo>
                <a:lnTo>
                  <a:pt x="337788" y="406644"/>
                </a:lnTo>
                <a:lnTo>
                  <a:pt x="300299" y="378735"/>
                </a:lnTo>
                <a:lnTo>
                  <a:pt x="269652" y="346422"/>
                </a:lnTo>
                <a:lnTo>
                  <a:pt x="246732" y="310361"/>
                </a:lnTo>
                <a:lnTo>
                  <a:pt x="237899" y="311356"/>
                </a:lnTo>
                <a:lnTo>
                  <a:pt x="228951" y="312087"/>
                </a:lnTo>
                <a:lnTo>
                  <a:pt x="219894" y="312538"/>
                </a:lnTo>
                <a:lnTo>
                  <a:pt x="210738" y="312692"/>
                </a:lnTo>
                <a:lnTo>
                  <a:pt x="154708" y="307106"/>
                </a:lnTo>
                <a:lnTo>
                  <a:pt x="104365" y="291341"/>
                </a:lnTo>
                <a:lnTo>
                  <a:pt x="61716" y="266888"/>
                </a:lnTo>
                <a:lnTo>
                  <a:pt x="28767" y="235239"/>
                </a:lnTo>
                <a:lnTo>
                  <a:pt x="7526" y="197884"/>
                </a:lnTo>
                <a:lnTo>
                  <a:pt x="0" y="156316"/>
                </a:lnTo>
                <a:lnTo>
                  <a:pt x="7526" y="114752"/>
                </a:lnTo>
                <a:lnTo>
                  <a:pt x="28768" y="77409"/>
                </a:lnTo>
                <a:lnTo>
                  <a:pt x="61717" y="45774"/>
                </a:lnTo>
                <a:lnTo>
                  <a:pt x="104366" y="21336"/>
                </a:lnTo>
                <a:lnTo>
                  <a:pt x="154709" y="5582"/>
                </a:lnTo>
                <a:lnTo>
                  <a:pt x="210738" y="0"/>
                </a:lnTo>
                <a:lnTo>
                  <a:pt x="212937" y="0"/>
                </a:lnTo>
                <a:lnTo>
                  <a:pt x="215156" y="69"/>
                </a:lnTo>
                <a:lnTo>
                  <a:pt x="217337" y="119"/>
                </a:lnTo>
                <a:lnTo>
                  <a:pt x="534858" y="59"/>
                </a:lnTo>
                <a:lnTo>
                  <a:pt x="536062" y="50"/>
                </a:lnTo>
                <a:lnTo>
                  <a:pt x="537251" y="0"/>
                </a:lnTo>
                <a:lnTo>
                  <a:pt x="538457" y="0"/>
                </a:lnTo>
                <a:lnTo>
                  <a:pt x="539642" y="0"/>
                </a:lnTo>
                <a:lnTo>
                  <a:pt x="540789" y="50"/>
                </a:lnTo>
                <a:lnTo>
                  <a:pt x="541971" y="59"/>
                </a:lnTo>
                <a:lnTo>
                  <a:pt x="921283" y="0"/>
                </a:lnTo>
                <a:lnTo>
                  <a:pt x="976819" y="6641"/>
                </a:lnTo>
                <a:lnTo>
                  <a:pt x="1025047" y="25137"/>
                </a:lnTo>
                <a:lnTo>
                  <a:pt x="1063076" y="53343"/>
                </a:lnTo>
                <a:lnTo>
                  <a:pt x="1088014" y="89116"/>
                </a:lnTo>
                <a:lnTo>
                  <a:pt x="1096969" y="130313"/>
                </a:lnTo>
                <a:lnTo>
                  <a:pt x="1088014" y="171516"/>
                </a:lnTo>
                <a:lnTo>
                  <a:pt x="1063076" y="207305"/>
                </a:lnTo>
                <a:lnTo>
                  <a:pt x="1025047" y="235529"/>
                </a:lnTo>
                <a:lnTo>
                  <a:pt x="976819" y="254039"/>
                </a:lnTo>
                <a:lnTo>
                  <a:pt x="921283" y="260687"/>
                </a:lnTo>
                <a:lnTo>
                  <a:pt x="901987" y="259901"/>
                </a:lnTo>
                <a:lnTo>
                  <a:pt x="883297" y="257604"/>
                </a:lnTo>
                <a:lnTo>
                  <a:pt x="865324" y="253890"/>
                </a:lnTo>
                <a:lnTo>
                  <a:pt x="848180" y="248851"/>
                </a:lnTo>
                <a:lnTo>
                  <a:pt x="839621" y="287415"/>
                </a:lnTo>
                <a:lnTo>
                  <a:pt x="822839" y="323543"/>
                </a:lnTo>
                <a:lnTo>
                  <a:pt x="798587" y="356676"/>
                </a:lnTo>
                <a:lnTo>
                  <a:pt x="767620" y="386250"/>
                </a:lnTo>
                <a:lnTo>
                  <a:pt x="730693" y="411706"/>
                </a:lnTo>
                <a:lnTo>
                  <a:pt x="688558" y="432482"/>
                </a:lnTo>
                <a:lnTo>
                  <a:pt x="641972" y="448017"/>
                </a:lnTo>
                <a:lnTo>
                  <a:pt x="591687" y="457750"/>
                </a:lnTo>
                <a:lnTo>
                  <a:pt x="538457" y="461119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419864" y="6636401"/>
            <a:ext cx="1073785" cy="208279"/>
          </a:xfrm>
          <a:custGeom>
            <a:avLst/>
            <a:gdLst/>
            <a:ahLst/>
            <a:cxnLst/>
            <a:rect l="l" t="t" r="r" b="b"/>
            <a:pathLst>
              <a:path w="1073784" h="208279">
                <a:moveTo>
                  <a:pt x="914830" y="0"/>
                </a:moveTo>
                <a:lnTo>
                  <a:pt x="158853" y="0"/>
                </a:lnTo>
                <a:lnTo>
                  <a:pt x="128173" y="97"/>
                </a:lnTo>
                <a:lnTo>
                  <a:pt x="83782" y="2643"/>
                </a:lnTo>
                <a:lnTo>
                  <a:pt x="47969" y="16344"/>
                </a:lnTo>
                <a:lnTo>
                  <a:pt x="16342" y="47971"/>
                </a:lnTo>
                <a:lnTo>
                  <a:pt x="1575" y="85872"/>
                </a:lnTo>
                <a:lnTo>
                  <a:pt x="0" y="103917"/>
                </a:lnTo>
                <a:lnTo>
                  <a:pt x="395" y="112982"/>
                </a:lnTo>
                <a:lnTo>
                  <a:pt x="16342" y="159863"/>
                </a:lnTo>
                <a:lnTo>
                  <a:pt x="47969" y="191489"/>
                </a:lnTo>
                <a:lnTo>
                  <a:pt x="83782" y="205190"/>
                </a:lnTo>
                <a:lnTo>
                  <a:pt x="128173" y="207736"/>
                </a:lnTo>
                <a:lnTo>
                  <a:pt x="158853" y="207834"/>
                </a:lnTo>
                <a:lnTo>
                  <a:pt x="914830" y="207834"/>
                </a:lnTo>
                <a:lnTo>
                  <a:pt x="970251" y="207051"/>
                </a:lnTo>
                <a:lnTo>
                  <a:pt x="1025716" y="191489"/>
                </a:lnTo>
                <a:lnTo>
                  <a:pt x="1057346" y="159863"/>
                </a:lnTo>
                <a:lnTo>
                  <a:pt x="1072108" y="121962"/>
                </a:lnTo>
                <a:lnTo>
                  <a:pt x="1073684" y="103917"/>
                </a:lnTo>
                <a:lnTo>
                  <a:pt x="1073289" y="94851"/>
                </a:lnTo>
                <a:lnTo>
                  <a:pt x="1057346" y="47971"/>
                </a:lnTo>
                <a:lnTo>
                  <a:pt x="1025716" y="16344"/>
                </a:lnTo>
                <a:lnTo>
                  <a:pt x="989901" y="2643"/>
                </a:lnTo>
                <a:lnTo>
                  <a:pt x="970251" y="783"/>
                </a:lnTo>
                <a:lnTo>
                  <a:pt x="945511" y="97"/>
                </a:lnTo>
                <a:lnTo>
                  <a:pt x="9148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744228" y="4823998"/>
            <a:ext cx="1097280" cy="461645"/>
          </a:xfrm>
          <a:custGeom>
            <a:avLst/>
            <a:gdLst/>
            <a:ahLst/>
            <a:cxnLst/>
            <a:rect l="l" t="t" r="r" b="b"/>
            <a:pathLst>
              <a:path w="1097279" h="461645">
                <a:moveTo>
                  <a:pt x="210737" y="148425"/>
                </a:moveTo>
                <a:lnTo>
                  <a:pt x="154708" y="154012"/>
                </a:lnTo>
                <a:lnTo>
                  <a:pt x="104366" y="169777"/>
                </a:lnTo>
                <a:lnTo>
                  <a:pt x="61716" y="194230"/>
                </a:lnTo>
                <a:lnTo>
                  <a:pt x="28767" y="225879"/>
                </a:lnTo>
                <a:lnTo>
                  <a:pt x="7526" y="263233"/>
                </a:lnTo>
                <a:lnTo>
                  <a:pt x="0" y="304802"/>
                </a:lnTo>
                <a:lnTo>
                  <a:pt x="7526" y="346365"/>
                </a:lnTo>
                <a:lnTo>
                  <a:pt x="28767" y="383709"/>
                </a:lnTo>
                <a:lnTo>
                  <a:pt x="61716" y="415343"/>
                </a:lnTo>
                <a:lnTo>
                  <a:pt x="104366" y="439782"/>
                </a:lnTo>
                <a:lnTo>
                  <a:pt x="154708" y="455536"/>
                </a:lnTo>
                <a:lnTo>
                  <a:pt x="210737" y="461118"/>
                </a:lnTo>
                <a:lnTo>
                  <a:pt x="212935" y="461118"/>
                </a:lnTo>
                <a:lnTo>
                  <a:pt x="217333" y="460999"/>
                </a:lnTo>
                <a:lnTo>
                  <a:pt x="922278" y="460999"/>
                </a:lnTo>
                <a:lnTo>
                  <a:pt x="976817" y="454477"/>
                </a:lnTo>
                <a:lnTo>
                  <a:pt x="1025047" y="435981"/>
                </a:lnTo>
                <a:lnTo>
                  <a:pt x="1063077" y="407775"/>
                </a:lnTo>
                <a:lnTo>
                  <a:pt x="1088016" y="372001"/>
                </a:lnTo>
                <a:lnTo>
                  <a:pt x="1096971" y="330804"/>
                </a:lnTo>
                <a:lnTo>
                  <a:pt x="1088016" y="289601"/>
                </a:lnTo>
                <a:lnTo>
                  <a:pt x="1063077" y="253813"/>
                </a:lnTo>
                <a:lnTo>
                  <a:pt x="1025047" y="225589"/>
                </a:lnTo>
                <a:lnTo>
                  <a:pt x="990336" y="212267"/>
                </a:lnTo>
                <a:lnTo>
                  <a:pt x="848183" y="212267"/>
                </a:lnTo>
                <a:lnTo>
                  <a:pt x="839625" y="173703"/>
                </a:lnTo>
                <a:lnTo>
                  <a:pt x="828965" y="150756"/>
                </a:lnTo>
                <a:lnTo>
                  <a:pt x="246735" y="150756"/>
                </a:lnTo>
                <a:lnTo>
                  <a:pt x="237902" y="149762"/>
                </a:lnTo>
                <a:lnTo>
                  <a:pt x="228952" y="149031"/>
                </a:lnTo>
                <a:lnTo>
                  <a:pt x="219894" y="148580"/>
                </a:lnTo>
                <a:lnTo>
                  <a:pt x="210737" y="148425"/>
                </a:lnTo>
                <a:close/>
              </a:path>
              <a:path w="1097279" h="461645">
                <a:moveTo>
                  <a:pt x="922278" y="460999"/>
                </a:moveTo>
                <a:lnTo>
                  <a:pt x="217333" y="460999"/>
                </a:lnTo>
                <a:lnTo>
                  <a:pt x="536067" y="461068"/>
                </a:lnTo>
                <a:lnTo>
                  <a:pt x="537250" y="461118"/>
                </a:lnTo>
                <a:lnTo>
                  <a:pt x="539648" y="461118"/>
                </a:lnTo>
                <a:lnTo>
                  <a:pt x="540789" y="461068"/>
                </a:lnTo>
                <a:lnTo>
                  <a:pt x="921701" y="461068"/>
                </a:lnTo>
                <a:lnTo>
                  <a:pt x="922278" y="460999"/>
                </a:lnTo>
                <a:close/>
              </a:path>
              <a:path w="1097279" h="461645">
                <a:moveTo>
                  <a:pt x="921701" y="461068"/>
                </a:moveTo>
                <a:lnTo>
                  <a:pt x="540789" y="461068"/>
                </a:lnTo>
                <a:lnTo>
                  <a:pt x="921280" y="461118"/>
                </a:lnTo>
                <a:lnTo>
                  <a:pt x="921701" y="461068"/>
                </a:lnTo>
                <a:close/>
              </a:path>
              <a:path w="1097279" h="461645">
                <a:moveTo>
                  <a:pt x="921280" y="200431"/>
                </a:moveTo>
                <a:lnTo>
                  <a:pt x="901989" y="201217"/>
                </a:lnTo>
                <a:lnTo>
                  <a:pt x="883299" y="203513"/>
                </a:lnTo>
                <a:lnTo>
                  <a:pt x="865325" y="207228"/>
                </a:lnTo>
                <a:lnTo>
                  <a:pt x="848183" y="212267"/>
                </a:lnTo>
                <a:lnTo>
                  <a:pt x="990336" y="212267"/>
                </a:lnTo>
                <a:lnTo>
                  <a:pt x="976817" y="207079"/>
                </a:lnTo>
                <a:lnTo>
                  <a:pt x="921280" y="200431"/>
                </a:lnTo>
                <a:close/>
              </a:path>
              <a:path w="1097279" h="461645">
                <a:moveTo>
                  <a:pt x="538454" y="0"/>
                </a:moveTo>
                <a:lnTo>
                  <a:pt x="482451" y="3732"/>
                </a:lnTo>
                <a:lnTo>
                  <a:pt x="429749" y="14493"/>
                </a:lnTo>
                <a:lnTo>
                  <a:pt x="381234" y="31625"/>
                </a:lnTo>
                <a:lnTo>
                  <a:pt x="337790" y="54474"/>
                </a:lnTo>
                <a:lnTo>
                  <a:pt x="300302" y="82383"/>
                </a:lnTo>
                <a:lnTo>
                  <a:pt x="269656" y="114695"/>
                </a:lnTo>
                <a:lnTo>
                  <a:pt x="246735" y="150756"/>
                </a:lnTo>
                <a:lnTo>
                  <a:pt x="828965" y="150756"/>
                </a:lnTo>
                <a:lnTo>
                  <a:pt x="798591" y="104442"/>
                </a:lnTo>
                <a:lnTo>
                  <a:pt x="767624" y="74867"/>
                </a:lnTo>
                <a:lnTo>
                  <a:pt x="730695" y="49411"/>
                </a:lnTo>
                <a:lnTo>
                  <a:pt x="688560" y="28636"/>
                </a:lnTo>
                <a:lnTo>
                  <a:pt x="641972" y="13101"/>
                </a:lnTo>
                <a:lnTo>
                  <a:pt x="591686" y="3368"/>
                </a:lnTo>
                <a:lnTo>
                  <a:pt x="5384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744228" y="4823998"/>
            <a:ext cx="1097280" cy="461645"/>
          </a:xfrm>
          <a:custGeom>
            <a:avLst/>
            <a:gdLst/>
            <a:ahLst/>
            <a:cxnLst/>
            <a:rect l="l" t="t" r="r" b="b"/>
            <a:pathLst>
              <a:path w="1097279" h="461645">
                <a:moveTo>
                  <a:pt x="538457" y="0"/>
                </a:moveTo>
                <a:lnTo>
                  <a:pt x="482453" y="3732"/>
                </a:lnTo>
                <a:lnTo>
                  <a:pt x="429750" y="14493"/>
                </a:lnTo>
                <a:lnTo>
                  <a:pt x="381234" y="31625"/>
                </a:lnTo>
                <a:lnTo>
                  <a:pt x="337788" y="54474"/>
                </a:lnTo>
                <a:lnTo>
                  <a:pt x="300299" y="82383"/>
                </a:lnTo>
                <a:lnTo>
                  <a:pt x="269652" y="114696"/>
                </a:lnTo>
                <a:lnTo>
                  <a:pt x="246732" y="150757"/>
                </a:lnTo>
                <a:lnTo>
                  <a:pt x="237899" y="149762"/>
                </a:lnTo>
                <a:lnTo>
                  <a:pt x="228951" y="149031"/>
                </a:lnTo>
                <a:lnTo>
                  <a:pt x="219894" y="148580"/>
                </a:lnTo>
                <a:lnTo>
                  <a:pt x="210738" y="148426"/>
                </a:lnTo>
                <a:lnTo>
                  <a:pt x="154708" y="154012"/>
                </a:lnTo>
                <a:lnTo>
                  <a:pt x="104365" y="169777"/>
                </a:lnTo>
                <a:lnTo>
                  <a:pt x="61716" y="194230"/>
                </a:lnTo>
                <a:lnTo>
                  <a:pt x="28767" y="225879"/>
                </a:lnTo>
                <a:lnTo>
                  <a:pt x="7526" y="263234"/>
                </a:lnTo>
                <a:lnTo>
                  <a:pt x="0" y="304802"/>
                </a:lnTo>
                <a:lnTo>
                  <a:pt x="7526" y="346366"/>
                </a:lnTo>
                <a:lnTo>
                  <a:pt x="28768" y="383709"/>
                </a:lnTo>
                <a:lnTo>
                  <a:pt x="61717" y="415344"/>
                </a:lnTo>
                <a:lnTo>
                  <a:pt x="104366" y="439782"/>
                </a:lnTo>
                <a:lnTo>
                  <a:pt x="154709" y="455536"/>
                </a:lnTo>
                <a:lnTo>
                  <a:pt x="210738" y="461119"/>
                </a:lnTo>
                <a:lnTo>
                  <a:pt x="212937" y="461119"/>
                </a:lnTo>
                <a:lnTo>
                  <a:pt x="215156" y="461049"/>
                </a:lnTo>
                <a:lnTo>
                  <a:pt x="217337" y="460999"/>
                </a:lnTo>
                <a:lnTo>
                  <a:pt x="534858" y="461059"/>
                </a:lnTo>
                <a:lnTo>
                  <a:pt x="536062" y="461068"/>
                </a:lnTo>
                <a:lnTo>
                  <a:pt x="537251" y="461118"/>
                </a:lnTo>
                <a:lnTo>
                  <a:pt x="538457" y="461119"/>
                </a:lnTo>
                <a:lnTo>
                  <a:pt x="539642" y="461119"/>
                </a:lnTo>
                <a:lnTo>
                  <a:pt x="540789" y="461068"/>
                </a:lnTo>
                <a:lnTo>
                  <a:pt x="541971" y="461059"/>
                </a:lnTo>
                <a:lnTo>
                  <a:pt x="921283" y="461119"/>
                </a:lnTo>
                <a:lnTo>
                  <a:pt x="976819" y="454477"/>
                </a:lnTo>
                <a:lnTo>
                  <a:pt x="1025047" y="435981"/>
                </a:lnTo>
                <a:lnTo>
                  <a:pt x="1063076" y="407775"/>
                </a:lnTo>
                <a:lnTo>
                  <a:pt x="1088014" y="372002"/>
                </a:lnTo>
                <a:lnTo>
                  <a:pt x="1096969" y="330805"/>
                </a:lnTo>
                <a:lnTo>
                  <a:pt x="1088014" y="289602"/>
                </a:lnTo>
                <a:lnTo>
                  <a:pt x="1063076" y="253813"/>
                </a:lnTo>
                <a:lnTo>
                  <a:pt x="1025047" y="225590"/>
                </a:lnTo>
                <a:lnTo>
                  <a:pt x="976819" y="207079"/>
                </a:lnTo>
                <a:lnTo>
                  <a:pt x="921283" y="200431"/>
                </a:lnTo>
                <a:lnTo>
                  <a:pt x="901987" y="201217"/>
                </a:lnTo>
                <a:lnTo>
                  <a:pt x="883297" y="203514"/>
                </a:lnTo>
                <a:lnTo>
                  <a:pt x="865324" y="207228"/>
                </a:lnTo>
                <a:lnTo>
                  <a:pt x="848180" y="212267"/>
                </a:lnTo>
                <a:lnTo>
                  <a:pt x="839621" y="173703"/>
                </a:lnTo>
                <a:lnTo>
                  <a:pt x="822839" y="137575"/>
                </a:lnTo>
                <a:lnTo>
                  <a:pt x="798587" y="104442"/>
                </a:lnTo>
                <a:lnTo>
                  <a:pt x="767620" y="74868"/>
                </a:lnTo>
                <a:lnTo>
                  <a:pt x="730693" y="49412"/>
                </a:lnTo>
                <a:lnTo>
                  <a:pt x="688558" y="28636"/>
                </a:lnTo>
                <a:lnTo>
                  <a:pt x="641972" y="13101"/>
                </a:lnTo>
                <a:lnTo>
                  <a:pt x="591687" y="3368"/>
                </a:lnTo>
                <a:lnTo>
                  <a:pt x="53845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811985" y="5073035"/>
            <a:ext cx="1097280" cy="461645"/>
          </a:xfrm>
          <a:custGeom>
            <a:avLst/>
            <a:gdLst/>
            <a:ahLst/>
            <a:cxnLst/>
            <a:rect l="l" t="t" r="r" b="b"/>
            <a:pathLst>
              <a:path w="1097279" h="461645">
                <a:moveTo>
                  <a:pt x="828961" y="310361"/>
                </a:moveTo>
                <a:lnTo>
                  <a:pt x="246725" y="310361"/>
                </a:lnTo>
                <a:lnTo>
                  <a:pt x="269646" y="346422"/>
                </a:lnTo>
                <a:lnTo>
                  <a:pt x="300294" y="378735"/>
                </a:lnTo>
                <a:lnTo>
                  <a:pt x="337783" y="406643"/>
                </a:lnTo>
                <a:lnTo>
                  <a:pt x="381229" y="429492"/>
                </a:lnTo>
                <a:lnTo>
                  <a:pt x="429747" y="446625"/>
                </a:lnTo>
                <a:lnTo>
                  <a:pt x="482450" y="457386"/>
                </a:lnTo>
                <a:lnTo>
                  <a:pt x="538454" y="461118"/>
                </a:lnTo>
                <a:lnTo>
                  <a:pt x="591682" y="457750"/>
                </a:lnTo>
                <a:lnTo>
                  <a:pt x="641967" y="448017"/>
                </a:lnTo>
                <a:lnTo>
                  <a:pt x="688553" y="432482"/>
                </a:lnTo>
                <a:lnTo>
                  <a:pt x="730688" y="411706"/>
                </a:lnTo>
                <a:lnTo>
                  <a:pt x="767616" y="386250"/>
                </a:lnTo>
                <a:lnTo>
                  <a:pt x="798584" y="356675"/>
                </a:lnTo>
                <a:lnTo>
                  <a:pt x="822837" y="323543"/>
                </a:lnTo>
                <a:lnTo>
                  <a:pt x="828961" y="310361"/>
                </a:lnTo>
                <a:close/>
              </a:path>
              <a:path w="1097279" h="461645">
                <a:moveTo>
                  <a:pt x="212935" y="0"/>
                </a:moveTo>
                <a:lnTo>
                  <a:pt x="210737" y="0"/>
                </a:lnTo>
                <a:lnTo>
                  <a:pt x="154708" y="5582"/>
                </a:lnTo>
                <a:lnTo>
                  <a:pt x="104366" y="21336"/>
                </a:lnTo>
                <a:lnTo>
                  <a:pt x="61716" y="45774"/>
                </a:lnTo>
                <a:lnTo>
                  <a:pt x="28767" y="77409"/>
                </a:lnTo>
                <a:lnTo>
                  <a:pt x="7526" y="114752"/>
                </a:lnTo>
                <a:lnTo>
                  <a:pt x="0" y="156315"/>
                </a:lnTo>
                <a:lnTo>
                  <a:pt x="7526" y="197884"/>
                </a:lnTo>
                <a:lnTo>
                  <a:pt x="28767" y="235238"/>
                </a:lnTo>
                <a:lnTo>
                  <a:pt x="61716" y="266887"/>
                </a:lnTo>
                <a:lnTo>
                  <a:pt x="104366" y="291340"/>
                </a:lnTo>
                <a:lnTo>
                  <a:pt x="154708" y="307105"/>
                </a:lnTo>
                <a:lnTo>
                  <a:pt x="210737" y="312692"/>
                </a:lnTo>
                <a:lnTo>
                  <a:pt x="219892" y="312537"/>
                </a:lnTo>
                <a:lnTo>
                  <a:pt x="228947" y="312086"/>
                </a:lnTo>
                <a:lnTo>
                  <a:pt x="237893" y="311355"/>
                </a:lnTo>
                <a:lnTo>
                  <a:pt x="246725" y="310361"/>
                </a:lnTo>
                <a:lnTo>
                  <a:pt x="828961" y="310361"/>
                </a:lnTo>
                <a:lnTo>
                  <a:pt x="839621" y="287414"/>
                </a:lnTo>
                <a:lnTo>
                  <a:pt x="848183" y="248851"/>
                </a:lnTo>
                <a:lnTo>
                  <a:pt x="990334" y="248851"/>
                </a:lnTo>
                <a:lnTo>
                  <a:pt x="1025047" y="235528"/>
                </a:lnTo>
                <a:lnTo>
                  <a:pt x="1063077" y="207304"/>
                </a:lnTo>
                <a:lnTo>
                  <a:pt x="1088016" y="171516"/>
                </a:lnTo>
                <a:lnTo>
                  <a:pt x="1096971" y="130313"/>
                </a:lnTo>
                <a:lnTo>
                  <a:pt x="1088016" y="89116"/>
                </a:lnTo>
                <a:lnTo>
                  <a:pt x="1063077" y="53343"/>
                </a:lnTo>
                <a:lnTo>
                  <a:pt x="1025047" y="25137"/>
                </a:lnTo>
                <a:lnTo>
                  <a:pt x="976817" y="6641"/>
                </a:lnTo>
                <a:lnTo>
                  <a:pt x="922279" y="119"/>
                </a:lnTo>
                <a:lnTo>
                  <a:pt x="217333" y="119"/>
                </a:lnTo>
                <a:lnTo>
                  <a:pt x="212935" y="0"/>
                </a:lnTo>
                <a:close/>
              </a:path>
              <a:path w="1097279" h="461645">
                <a:moveTo>
                  <a:pt x="990334" y="248851"/>
                </a:moveTo>
                <a:lnTo>
                  <a:pt x="848183" y="248851"/>
                </a:lnTo>
                <a:lnTo>
                  <a:pt x="865324" y="253890"/>
                </a:lnTo>
                <a:lnTo>
                  <a:pt x="883295" y="257604"/>
                </a:lnTo>
                <a:lnTo>
                  <a:pt x="901984" y="259900"/>
                </a:lnTo>
                <a:lnTo>
                  <a:pt x="921280" y="260686"/>
                </a:lnTo>
                <a:lnTo>
                  <a:pt x="976817" y="254038"/>
                </a:lnTo>
                <a:lnTo>
                  <a:pt x="990334" y="248851"/>
                </a:lnTo>
                <a:close/>
              </a:path>
              <a:path w="1097279" h="461645">
                <a:moveTo>
                  <a:pt x="539638" y="0"/>
                </a:moveTo>
                <a:lnTo>
                  <a:pt x="537250" y="0"/>
                </a:lnTo>
                <a:lnTo>
                  <a:pt x="536056" y="49"/>
                </a:lnTo>
                <a:lnTo>
                  <a:pt x="217333" y="119"/>
                </a:lnTo>
                <a:lnTo>
                  <a:pt x="922279" y="119"/>
                </a:lnTo>
                <a:lnTo>
                  <a:pt x="921692" y="49"/>
                </a:lnTo>
                <a:lnTo>
                  <a:pt x="540789" y="49"/>
                </a:lnTo>
                <a:lnTo>
                  <a:pt x="539638" y="0"/>
                </a:lnTo>
                <a:close/>
              </a:path>
              <a:path w="1097279" h="461645">
                <a:moveTo>
                  <a:pt x="921280" y="0"/>
                </a:moveTo>
                <a:lnTo>
                  <a:pt x="540789" y="49"/>
                </a:lnTo>
                <a:lnTo>
                  <a:pt x="921692" y="49"/>
                </a:lnTo>
                <a:lnTo>
                  <a:pt x="9212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811985" y="5073034"/>
            <a:ext cx="1097280" cy="461645"/>
          </a:xfrm>
          <a:custGeom>
            <a:avLst/>
            <a:gdLst/>
            <a:ahLst/>
            <a:cxnLst/>
            <a:rect l="l" t="t" r="r" b="b"/>
            <a:pathLst>
              <a:path w="1097279" h="461645">
                <a:moveTo>
                  <a:pt x="538457" y="461119"/>
                </a:moveTo>
                <a:lnTo>
                  <a:pt x="482453" y="457386"/>
                </a:lnTo>
                <a:lnTo>
                  <a:pt x="429750" y="446625"/>
                </a:lnTo>
                <a:lnTo>
                  <a:pt x="381234" y="429493"/>
                </a:lnTo>
                <a:lnTo>
                  <a:pt x="337788" y="406644"/>
                </a:lnTo>
                <a:lnTo>
                  <a:pt x="300299" y="378735"/>
                </a:lnTo>
                <a:lnTo>
                  <a:pt x="269652" y="346422"/>
                </a:lnTo>
                <a:lnTo>
                  <a:pt x="246732" y="310361"/>
                </a:lnTo>
                <a:lnTo>
                  <a:pt x="237899" y="311356"/>
                </a:lnTo>
                <a:lnTo>
                  <a:pt x="228951" y="312087"/>
                </a:lnTo>
                <a:lnTo>
                  <a:pt x="219894" y="312538"/>
                </a:lnTo>
                <a:lnTo>
                  <a:pt x="210738" y="312692"/>
                </a:lnTo>
                <a:lnTo>
                  <a:pt x="154708" y="307106"/>
                </a:lnTo>
                <a:lnTo>
                  <a:pt x="104365" y="291341"/>
                </a:lnTo>
                <a:lnTo>
                  <a:pt x="61716" y="266888"/>
                </a:lnTo>
                <a:lnTo>
                  <a:pt x="28767" y="235239"/>
                </a:lnTo>
                <a:lnTo>
                  <a:pt x="7526" y="197884"/>
                </a:lnTo>
                <a:lnTo>
                  <a:pt x="0" y="156316"/>
                </a:lnTo>
                <a:lnTo>
                  <a:pt x="7526" y="114752"/>
                </a:lnTo>
                <a:lnTo>
                  <a:pt x="28768" y="77409"/>
                </a:lnTo>
                <a:lnTo>
                  <a:pt x="61717" y="45774"/>
                </a:lnTo>
                <a:lnTo>
                  <a:pt x="104366" y="21336"/>
                </a:lnTo>
                <a:lnTo>
                  <a:pt x="154709" y="5582"/>
                </a:lnTo>
                <a:lnTo>
                  <a:pt x="210738" y="0"/>
                </a:lnTo>
                <a:lnTo>
                  <a:pt x="212937" y="0"/>
                </a:lnTo>
                <a:lnTo>
                  <a:pt x="215156" y="69"/>
                </a:lnTo>
                <a:lnTo>
                  <a:pt x="217337" y="119"/>
                </a:lnTo>
                <a:lnTo>
                  <a:pt x="534858" y="59"/>
                </a:lnTo>
                <a:lnTo>
                  <a:pt x="536062" y="50"/>
                </a:lnTo>
                <a:lnTo>
                  <a:pt x="537251" y="0"/>
                </a:lnTo>
                <a:lnTo>
                  <a:pt x="538457" y="0"/>
                </a:lnTo>
                <a:lnTo>
                  <a:pt x="539642" y="0"/>
                </a:lnTo>
                <a:lnTo>
                  <a:pt x="540789" y="50"/>
                </a:lnTo>
                <a:lnTo>
                  <a:pt x="541971" y="59"/>
                </a:lnTo>
                <a:lnTo>
                  <a:pt x="921283" y="0"/>
                </a:lnTo>
                <a:lnTo>
                  <a:pt x="976819" y="6641"/>
                </a:lnTo>
                <a:lnTo>
                  <a:pt x="1025047" y="25137"/>
                </a:lnTo>
                <a:lnTo>
                  <a:pt x="1063076" y="53343"/>
                </a:lnTo>
                <a:lnTo>
                  <a:pt x="1088014" y="89116"/>
                </a:lnTo>
                <a:lnTo>
                  <a:pt x="1096969" y="130313"/>
                </a:lnTo>
                <a:lnTo>
                  <a:pt x="1088014" y="171516"/>
                </a:lnTo>
                <a:lnTo>
                  <a:pt x="1063076" y="207305"/>
                </a:lnTo>
                <a:lnTo>
                  <a:pt x="1025047" y="235529"/>
                </a:lnTo>
                <a:lnTo>
                  <a:pt x="976819" y="254039"/>
                </a:lnTo>
                <a:lnTo>
                  <a:pt x="921283" y="260687"/>
                </a:lnTo>
                <a:lnTo>
                  <a:pt x="901987" y="259901"/>
                </a:lnTo>
                <a:lnTo>
                  <a:pt x="883297" y="257604"/>
                </a:lnTo>
                <a:lnTo>
                  <a:pt x="865324" y="253890"/>
                </a:lnTo>
                <a:lnTo>
                  <a:pt x="848180" y="248851"/>
                </a:lnTo>
                <a:lnTo>
                  <a:pt x="839621" y="287415"/>
                </a:lnTo>
                <a:lnTo>
                  <a:pt x="822839" y="323543"/>
                </a:lnTo>
                <a:lnTo>
                  <a:pt x="798587" y="356676"/>
                </a:lnTo>
                <a:lnTo>
                  <a:pt x="767620" y="386250"/>
                </a:lnTo>
                <a:lnTo>
                  <a:pt x="730693" y="411706"/>
                </a:lnTo>
                <a:lnTo>
                  <a:pt x="688558" y="432482"/>
                </a:lnTo>
                <a:lnTo>
                  <a:pt x="641972" y="448017"/>
                </a:lnTo>
                <a:lnTo>
                  <a:pt x="591687" y="457750"/>
                </a:lnTo>
                <a:lnTo>
                  <a:pt x="538457" y="461119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775777" y="5062688"/>
            <a:ext cx="1073785" cy="208279"/>
          </a:xfrm>
          <a:custGeom>
            <a:avLst/>
            <a:gdLst/>
            <a:ahLst/>
            <a:cxnLst/>
            <a:rect l="l" t="t" r="r" b="b"/>
            <a:pathLst>
              <a:path w="1073784" h="208279">
                <a:moveTo>
                  <a:pt x="914830" y="0"/>
                </a:moveTo>
                <a:lnTo>
                  <a:pt x="158853" y="0"/>
                </a:lnTo>
                <a:lnTo>
                  <a:pt x="128173" y="97"/>
                </a:lnTo>
                <a:lnTo>
                  <a:pt x="83782" y="2643"/>
                </a:lnTo>
                <a:lnTo>
                  <a:pt x="47967" y="16344"/>
                </a:lnTo>
                <a:lnTo>
                  <a:pt x="16337" y="47970"/>
                </a:lnTo>
                <a:lnTo>
                  <a:pt x="1575" y="85871"/>
                </a:lnTo>
                <a:lnTo>
                  <a:pt x="0" y="103917"/>
                </a:lnTo>
                <a:lnTo>
                  <a:pt x="395" y="112982"/>
                </a:lnTo>
                <a:lnTo>
                  <a:pt x="16337" y="159863"/>
                </a:lnTo>
                <a:lnTo>
                  <a:pt x="47967" y="191489"/>
                </a:lnTo>
                <a:lnTo>
                  <a:pt x="83782" y="205189"/>
                </a:lnTo>
                <a:lnTo>
                  <a:pt x="128173" y="207735"/>
                </a:lnTo>
                <a:lnTo>
                  <a:pt x="158853" y="207833"/>
                </a:lnTo>
                <a:lnTo>
                  <a:pt x="914830" y="207833"/>
                </a:lnTo>
                <a:lnTo>
                  <a:pt x="970251" y="207050"/>
                </a:lnTo>
                <a:lnTo>
                  <a:pt x="1025715" y="191489"/>
                </a:lnTo>
                <a:lnTo>
                  <a:pt x="1057342" y="159863"/>
                </a:lnTo>
                <a:lnTo>
                  <a:pt x="1072108" y="121961"/>
                </a:lnTo>
                <a:lnTo>
                  <a:pt x="1073684" y="103917"/>
                </a:lnTo>
                <a:lnTo>
                  <a:pt x="1073289" y="94851"/>
                </a:lnTo>
                <a:lnTo>
                  <a:pt x="1057342" y="47970"/>
                </a:lnTo>
                <a:lnTo>
                  <a:pt x="1025715" y="16344"/>
                </a:lnTo>
                <a:lnTo>
                  <a:pt x="989901" y="2643"/>
                </a:lnTo>
                <a:lnTo>
                  <a:pt x="945511" y="97"/>
                </a:lnTo>
                <a:lnTo>
                  <a:pt x="9148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976274" y="6764848"/>
            <a:ext cx="1097280" cy="461645"/>
          </a:xfrm>
          <a:custGeom>
            <a:avLst/>
            <a:gdLst/>
            <a:ahLst/>
            <a:cxnLst/>
            <a:rect l="l" t="t" r="r" b="b"/>
            <a:pathLst>
              <a:path w="1097280" h="461645">
                <a:moveTo>
                  <a:pt x="210747" y="148425"/>
                </a:moveTo>
                <a:lnTo>
                  <a:pt x="154714" y="154012"/>
                </a:lnTo>
                <a:lnTo>
                  <a:pt x="104369" y="169777"/>
                </a:lnTo>
                <a:lnTo>
                  <a:pt x="61718" y="194230"/>
                </a:lnTo>
                <a:lnTo>
                  <a:pt x="28768" y="225879"/>
                </a:lnTo>
                <a:lnTo>
                  <a:pt x="7526" y="263233"/>
                </a:lnTo>
                <a:lnTo>
                  <a:pt x="0" y="304802"/>
                </a:lnTo>
                <a:lnTo>
                  <a:pt x="7527" y="346366"/>
                </a:lnTo>
                <a:lnTo>
                  <a:pt x="28770" y="383709"/>
                </a:lnTo>
                <a:lnTo>
                  <a:pt x="61721" y="415344"/>
                </a:lnTo>
                <a:lnTo>
                  <a:pt x="104373" y="439782"/>
                </a:lnTo>
                <a:lnTo>
                  <a:pt x="154718" y="455536"/>
                </a:lnTo>
                <a:lnTo>
                  <a:pt x="210747" y="461118"/>
                </a:lnTo>
                <a:lnTo>
                  <a:pt x="212946" y="461118"/>
                </a:lnTo>
                <a:lnTo>
                  <a:pt x="217344" y="460999"/>
                </a:lnTo>
                <a:lnTo>
                  <a:pt x="922289" y="460999"/>
                </a:lnTo>
                <a:lnTo>
                  <a:pt x="976827" y="454477"/>
                </a:lnTo>
                <a:lnTo>
                  <a:pt x="1025053" y="435981"/>
                </a:lnTo>
                <a:lnTo>
                  <a:pt x="1063081" y="407775"/>
                </a:lnTo>
                <a:lnTo>
                  <a:pt x="1088017" y="372002"/>
                </a:lnTo>
                <a:lnTo>
                  <a:pt x="1096971" y="330805"/>
                </a:lnTo>
                <a:lnTo>
                  <a:pt x="1088017" y="289602"/>
                </a:lnTo>
                <a:lnTo>
                  <a:pt x="1063081" y="253814"/>
                </a:lnTo>
                <a:lnTo>
                  <a:pt x="1025053" y="225589"/>
                </a:lnTo>
                <a:lnTo>
                  <a:pt x="990344" y="212267"/>
                </a:lnTo>
                <a:lnTo>
                  <a:pt x="848183" y="212267"/>
                </a:lnTo>
                <a:lnTo>
                  <a:pt x="839625" y="173704"/>
                </a:lnTo>
                <a:lnTo>
                  <a:pt x="828965" y="150756"/>
                </a:lnTo>
                <a:lnTo>
                  <a:pt x="246735" y="150756"/>
                </a:lnTo>
                <a:lnTo>
                  <a:pt x="237904" y="149762"/>
                </a:lnTo>
                <a:lnTo>
                  <a:pt x="228957" y="149031"/>
                </a:lnTo>
                <a:lnTo>
                  <a:pt x="219903" y="148580"/>
                </a:lnTo>
                <a:lnTo>
                  <a:pt x="210747" y="148425"/>
                </a:lnTo>
                <a:close/>
              </a:path>
              <a:path w="1097280" h="461645">
                <a:moveTo>
                  <a:pt x="922289" y="460999"/>
                </a:moveTo>
                <a:lnTo>
                  <a:pt x="217344" y="460999"/>
                </a:lnTo>
                <a:lnTo>
                  <a:pt x="536067" y="461068"/>
                </a:lnTo>
                <a:lnTo>
                  <a:pt x="537250" y="461118"/>
                </a:lnTo>
                <a:lnTo>
                  <a:pt x="539648" y="461118"/>
                </a:lnTo>
                <a:lnTo>
                  <a:pt x="540789" y="461068"/>
                </a:lnTo>
                <a:lnTo>
                  <a:pt x="921711" y="461068"/>
                </a:lnTo>
                <a:lnTo>
                  <a:pt x="922289" y="460999"/>
                </a:lnTo>
                <a:close/>
              </a:path>
              <a:path w="1097280" h="461645">
                <a:moveTo>
                  <a:pt x="921711" y="461068"/>
                </a:moveTo>
                <a:lnTo>
                  <a:pt x="540789" y="461068"/>
                </a:lnTo>
                <a:lnTo>
                  <a:pt x="921291" y="461118"/>
                </a:lnTo>
                <a:lnTo>
                  <a:pt x="921711" y="461068"/>
                </a:lnTo>
                <a:close/>
              </a:path>
              <a:path w="1097280" h="461645">
                <a:moveTo>
                  <a:pt x="921291" y="200431"/>
                </a:moveTo>
                <a:lnTo>
                  <a:pt x="901994" y="201217"/>
                </a:lnTo>
                <a:lnTo>
                  <a:pt x="883304" y="203513"/>
                </a:lnTo>
                <a:lnTo>
                  <a:pt x="865330" y="207228"/>
                </a:lnTo>
                <a:lnTo>
                  <a:pt x="848183" y="212267"/>
                </a:lnTo>
                <a:lnTo>
                  <a:pt x="990344" y="212267"/>
                </a:lnTo>
                <a:lnTo>
                  <a:pt x="976827" y="207079"/>
                </a:lnTo>
                <a:lnTo>
                  <a:pt x="921291" y="200431"/>
                </a:lnTo>
                <a:close/>
              </a:path>
              <a:path w="1097280" h="461645">
                <a:moveTo>
                  <a:pt x="538465" y="0"/>
                </a:moveTo>
                <a:lnTo>
                  <a:pt x="482461" y="3732"/>
                </a:lnTo>
                <a:lnTo>
                  <a:pt x="429757" y="14493"/>
                </a:lnTo>
                <a:lnTo>
                  <a:pt x="381240" y="31625"/>
                </a:lnTo>
                <a:lnTo>
                  <a:pt x="337794" y="54474"/>
                </a:lnTo>
                <a:lnTo>
                  <a:pt x="300304" y="82383"/>
                </a:lnTo>
                <a:lnTo>
                  <a:pt x="269656" y="114695"/>
                </a:lnTo>
                <a:lnTo>
                  <a:pt x="246735" y="150756"/>
                </a:lnTo>
                <a:lnTo>
                  <a:pt x="828965" y="150756"/>
                </a:lnTo>
                <a:lnTo>
                  <a:pt x="798591" y="104443"/>
                </a:lnTo>
                <a:lnTo>
                  <a:pt x="767625" y="74868"/>
                </a:lnTo>
                <a:lnTo>
                  <a:pt x="730697" y="49412"/>
                </a:lnTo>
                <a:lnTo>
                  <a:pt x="688563" y="28636"/>
                </a:lnTo>
                <a:lnTo>
                  <a:pt x="641977" y="13101"/>
                </a:lnTo>
                <a:lnTo>
                  <a:pt x="591693" y="3368"/>
                </a:lnTo>
                <a:lnTo>
                  <a:pt x="5384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976274" y="6764848"/>
            <a:ext cx="1097280" cy="461645"/>
          </a:xfrm>
          <a:custGeom>
            <a:avLst/>
            <a:gdLst/>
            <a:ahLst/>
            <a:cxnLst/>
            <a:rect l="l" t="t" r="r" b="b"/>
            <a:pathLst>
              <a:path w="1097280" h="461645">
                <a:moveTo>
                  <a:pt x="538457" y="0"/>
                </a:moveTo>
                <a:lnTo>
                  <a:pt x="482453" y="3732"/>
                </a:lnTo>
                <a:lnTo>
                  <a:pt x="429750" y="14493"/>
                </a:lnTo>
                <a:lnTo>
                  <a:pt x="381234" y="31625"/>
                </a:lnTo>
                <a:lnTo>
                  <a:pt x="337788" y="54474"/>
                </a:lnTo>
                <a:lnTo>
                  <a:pt x="300299" y="82383"/>
                </a:lnTo>
                <a:lnTo>
                  <a:pt x="269652" y="114696"/>
                </a:lnTo>
                <a:lnTo>
                  <a:pt x="246732" y="150757"/>
                </a:lnTo>
                <a:lnTo>
                  <a:pt x="237899" y="149762"/>
                </a:lnTo>
                <a:lnTo>
                  <a:pt x="228951" y="149031"/>
                </a:lnTo>
                <a:lnTo>
                  <a:pt x="219894" y="148580"/>
                </a:lnTo>
                <a:lnTo>
                  <a:pt x="210738" y="148426"/>
                </a:lnTo>
                <a:lnTo>
                  <a:pt x="154708" y="154012"/>
                </a:lnTo>
                <a:lnTo>
                  <a:pt x="104365" y="169777"/>
                </a:lnTo>
                <a:lnTo>
                  <a:pt x="61716" y="194230"/>
                </a:lnTo>
                <a:lnTo>
                  <a:pt x="28767" y="225879"/>
                </a:lnTo>
                <a:lnTo>
                  <a:pt x="7526" y="263234"/>
                </a:lnTo>
                <a:lnTo>
                  <a:pt x="0" y="304802"/>
                </a:lnTo>
                <a:lnTo>
                  <a:pt x="7526" y="346366"/>
                </a:lnTo>
                <a:lnTo>
                  <a:pt x="28768" y="383709"/>
                </a:lnTo>
                <a:lnTo>
                  <a:pt x="61717" y="415344"/>
                </a:lnTo>
                <a:lnTo>
                  <a:pt x="104366" y="439782"/>
                </a:lnTo>
                <a:lnTo>
                  <a:pt x="154709" y="455536"/>
                </a:lnTo>
                <a:lnTo>
                  <a:pt x="210738" y="461119"/>
                </a:lnTo>
                <a:lnTo>
                  <a:pt x="212937" y="461119"/>
                </a:lnTo>
                <a:lnTo>
                  <a:pt x="215156" y="461049"/>
                </a:lnTo>
                <a:lnTo>
                  <a:pt x="217337" y="460999"/>
                </a:lnTo>
                <a:lnTo>
                  <a:pt x="534858" y="461059"/>
                </a:lnTo>
                <a:lnTo>
                  <a:pt x="536062" y="461068"/>
                </a:lnTo>
                <a:lnTo>
                  <a:pt x="537251" y="461118"/>
                </a:lnTo>
                <a:lnTo>
                  <a:pt x="538457" y="461119"/>
                </a:lnTo>
                <a:lnTo>
                  <a:pt x="539642" y="461119"/>
                </a:lnTo>
                <a:lnTo>
                  <a:pt x="540789" y="461068"/>
                </a:lnTo>
                <a:lnTo>
                  <a:pt x="541971" y="461059"/>
                </a:lnTo>
                <a:lnTo>
                  <a:pt x="921283" y="461119"/>
                </a:lnTo>
                <a:lnTo>
                  <a:pt x="976819" y="454477"/>
                </a:lnTo>
                <a:lnTo>
                  <a:pt x="1025047" y="435981"/>
                </a:lnTo>
                <a:lnTo>
                  <a:pt x="1063076" y="407775"/>
                </a:lnTo>
                <a:lnTo>
                  <a:pt x="1088014" y="372002"/>
                </a:lnTo>
                <a:lnTo>
                  <a:pt x="1096969" y="330805"/>
                </a:lnTo>
                <a:lnTo>
                  <a:pt x="1088014" y="289602"/>
                </a:lnTo>
                <a:lnTo>
                  <a:pt x="1063076" y="253813"/>
                </a:lnTo>
                <a:lnTo>
                  <a:pt x="1025047" y="225590"/>
                </a:lnTo>
                <a:lnTo>
                  <a:pt x="976819" y="207079"/>
                </a:lnTo>
                <a:lnTo>
                  <a:pt x="921283" y="200431"/>
                </a:lnTo>
                <a:lnTo>
                  <a:pt x="901987" y="201217"/>
                </a:lnTo>
                <a:lnTo>
                  <a:pt x="883297" y="203514"/>
                </a:lnTo>
                <a:lnTo>
                  <a:pt x="865324" y="207228"/>
                </a:lnTo>
                <a:lnTo>
                  <a:pt x="848180" y="212267"/>
                </a:lnTo>
                <a:lnTo>
                  <a:pt x="839621" y="173703"/>
                </a:lnTo>
                <a:lnTo>
                  <a:pt x="822839" y="137575"/>
                </a:lnTo>
                <a:lnTo>
                  <a:pt x="798587" y="104442"/>
                </a:lnTo>
                <a:lnTo>
                  <a:pt x="767620" y="74868"/>
                </a:lnTo>
                <a:lnTo>
                  <a:pt x="730693" y="49412"/>
                </a:lnTo>
                <a:lnTo>
                  <a:pt x="688558" y="28636"/>
                </a:lnTo>
                <a:lnTo>
                  <a:pt x="641972" y="13101"/>
                </a:lnTo>
                <a:lnTo>
                  <a:pt x="591687" y="3368"/>
                </a:lnTo>
                <a:lnTo>
                  <a:pt x="53845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044031" y="7013885"/>
            <a:ext cx="1097280" cy="461645"/>
          </a:xfrm>
          <a:custGeom>
            <a:avLst/>
            <a:gdLst/>
            <a:ahLst/>
            <a:cxnLst/>
            <a:rect l="l" t="t" r="r" b="b"/>
            <a:pathLst>
              <a:path w="1097280" h="461645">
                <a:moveTo>
                  <a:pt x="828966" y="310361"/>
                </a:moveTo>
                <a:lnTo>
                  <a:pt x="246735" y="310361"/>
                </a:lnTo>
                <a:lnTo>
                  <a:pt x="269656" y="346422"/>
                </a:lnTo>
                <a:lnTo>
                  <a:pt x="300302" y="378735"/>
                </a:lnTo>
                <a:lnTo>
                  <a:pt x="337790" y="406643"/>
                </a:lnTo>
                <a:lnTo>
                  <a:pt x="381234" y="429492"/>
                </a:lnTo>
                <a:lnTo>
                  <a:pt x="429749" y="446625"/>
                </a:lnTo>
                <a:lnTo>
                  <a:pt x="482451" y="457386"/>
                </a:lnTo>
                <a:lnTo>
                  <a:pt x="538454" y="461118"/>
                </a:lnTo>
                <a:lnTo>
                  <a:pt x="591686" y="457750"/>
                </a:lnTo>
                <a:lnTo>
                  <a:pt x="641972" y="448017"/>
                </a:lnTo>
                <a:lnTo>
                  <a:pt x="688560" y="432482"/>
                </a:lnTo>
                <a:lnTo>
                  <a:pt x="730695" y="411706"/>
                </a:lnTo>
                <a:lnTo>
                  <a:pt x="767624" y="386250"/>
                </a:lnTo>
                <a:lnTo>
                  <a:pt x="798591" y="356675"/>
                </a:lnTo>
                <a:lnTo>
                  <a:pt x="822842" y="323543"/>
                </a:lnTo>
                <a:lnTo>
                  <a:pt x="828966" y="310361"/>
                </a:lnTo>
                <a:close/>
              </a:path>
              <a:path w="1097280" h="461645">
                <a:moveTo>
                  <a:pt x="212935" y="0"/>
                </a:moveTo>
                <a:lnTo>
                  <a:pt x="210737" y="0"/>
                </a:lnTo>
                <a:lnTo>
                  <a:pt x="154708" y="5582"/>
                </a:lnTo>
                <a:lnTo>
                  <a:pt x="104366" y="21336"/>
                </a:lnTo>
                <a:lnTo>
                  <a:pt x="61716" y="45774"/>
                </a:lnTo>
                <a:lnTo>
                  <a:pt x="28767" y="77409"/>
                </a:lnTo>
                <a:lnTo>
                  <a:pt x="7526" y="114752"/>
                </a:lnTo>
                <a:lnTo>
                  <a:pt x="0" y="156316"/>
                </a:lnTo>
                <a:lnTo>
                  <a:pt x="7526" y="197884"/>
                </a:lnTo>
                <a:lnTo>
                  <a:pt x="28767" y="235238"/>
                </a:lnTo>
                <a:lnTo>
                  <a:pt x="61716" y="266888"/>
                </a:lnTo>
                <a:lnTo>
                  <a:pt x="104366" y="291341"/>
                </a:lnTo>
                <a:lnTo>
                  <a:pt x="154708" y="307106"/>
                </a:lnTo>
                <a:lnTo>
                  <a:pt x="210737" y="312693"/>
                </a:lnTo>
                <a:lnTo>
                  <a:pt x="219894" y="312538"/>
                </a:lnTo>
                <a:lnTo>
                  <a:pt x="228952" y="312087"/>
                </a:lnTo>
                <a:lnTo>
                  <a:pt x="237902" y="311355"/>
                </a:lnTo>
                <a:lnTo>
                  <a:pt x="246735" y="310361"/>
                </a:lnTo>
                <a:lnTo>
                  <a:pt x="828966" y="310361"/>
                </a:lnTo>
                <a:lnTo>
                  <a:pt x="839625" y="287414"/>
                </a:lnTo>
                <a:lnTo>
                  <a:pt x="848183" y="248851"/>
                </a:lnTo>
                <a:lnTo>
                  <a:pt x="990335" y="248851"/>
                </a:lnTo>
                <a:lnTo>
                  <a:pt x="1025047" y="235528"/>
                </a:lnTo>
                <a:lnTo>
                  <a:pt x="1063077" y="207304"/>
                </a:lnTo>
                <a:lnTo>
                  <a:pt x="1088016" y="171516"/>
                </a:lnTo>
                <a:lnTo>
                  <a:pt x="1096971" y="130313"/>
                </a:lnTo>
                <a:lnTo>
                  <a:pt x="1088016" y="89116"/>
                </a:lnTo>
                <a:lnTo>
                  <a:pt x="1063077" y="53343"/>
                </a:lnTo>
                <a:lnTo>
                  <a:pt x="1025047" y="25137"/>
                </a:lnTo>
                <a:lnTo>
                  <a:pt x="976817" y="6641"/>
                </a:lnTo>
                <a:lnTo>
                  <a:pt x="922279" y="119"/>
                </a:lnTo>
                <a:lnTo>
                  <a:pt x="217333" y="119"/>
                </a:lnTo>
                <a:lnTo>
                  <a:pt x="212935" y="0"/>
                </a:lnTo>
                <a:close/>
              </a:path>
              <a:path w="1097280" h="461645">
                <a:moveTo>
                  <a:pt x="990335" y="248851"/>
                </a:moveTo>
                <a:lnTo>
                  <a:pt x="848183" y="248851"/>
                </a:lnTo>
                <a:lnTo>
                  <a:pt x="865325" y="253890"/>
                </a:lnTo>
                <a:lnTo>
                  <a:pt x="883299" y="257604"/>
                </a:lnTo>
                <a:lnTo>
                  <a:pt x="901989" y="259900"/>
                </a:lnTo>
                <a:lnTo>
                  <a:pt x="921280" y="260686"/>
                </a:lnTo>
                <a:lnTo>
                  <a:pt x="976817" y="254039"/>
                </a:lnTo>
                <a:lnTo>
                  <a:pt x="990335" y="248851"/>
                </a:lnTo>
                <a:close/>
              </a:path>
              <a:path w="1097280" h="461645">
                <a:moveTo>
                  <a:pt x="539648" y="0"/>
                </a:moveTo>
                <a:lnTo>
                  <a:pt x="537250" y="0"/>
                </a:lnTo>
                <a:lnTo>
                  <a:pt x="536067" y="50"/>
                </a:lnTo>
                <a:lnTo>
                  <a:pt x="217333" y="119"/>
                </a:lnTo>
                <a:lnTo>
                  <a:pt x="922279" y="119"/>
                </a:lnTo>
                <a:lnTo>
                  <a:pt x="921692" y="49"/>
                </a:lnTo>
                <a:lnTo>
                  <a:pt x="540789" y="49"/>
                </a:lnTo>
                <a:lnTo>
                  <a:pt x="539648" y="0"/>
                </a:lnTo>
                <a:close/>
              </a:path>
              <a:path w="1097280" h="461645">
                <a:moveTo>
                  <a:pt x="921280" y="0"/>
                </a:moveTo>
                <a:lnTo>
                  <a:pt x="540789" y="49"/>
                </a:lnTo>
                <a:lnTo>
                  <a:pt x="921692" y="49"/>
                </a:lnTo>
                <a:lnTo>
                  <a:pt x="9212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044031" y="7013885"/>
            <a:ext cx="1097280" cy="461645"/>
          </a:xfrm>
          <a:custGeom>
            <a:avLst/>
            <a:gdLst/>
            <a:ahLst/>
            <a:cxnLst/>
            <a:rect l="l" t="t" r="r" b="b"/>
            <a:pathLst>
              <a:path w="1097280" h="461645">
                <a:moveTo>
                  <a:pt x="538457" y="461119"/>
                </a:moveTo>
                <a:lnTo>
                  <a:pt x="482453" y="457386"/>
                </a:lnTo>
                <a:lnTo>
                  <a:pt x="429750" y="446625"/>
                </a:lnTo>
                <a:lnTo>
                  <a:pt x="381234" y="429493"/>
                </a:lnTo>
                <a:lnTo>
                  <a:pt x="337788" y="406644"/>
                </a:lnTo>
                <a:lnTo>
                  <a:pt x="300299" y="378735"/>
                </a:lnTo>
                <a:lnTo>
                  <a:pt x="269652" y="346422"/>
                </a:lnTo>
                <a:lnTo>
                  <a:pt x="246732" y="310361"/>
                </a:lnTo>
                <a:lnTo>
                  <a:pt x="237899" y="311356"/>
                </a:lnTo>
                <a:lnTo>
                  <a:pt x="228951" y="312087"/>
                </a:lnTo>
                <a:lnTo>
                  <a:pt x="219894" y="312538"/>
                </a:lnTo>
                <a:lnTo>
                  <a:pt x="210738" y="312692"/>
                </a:lnTo>
                <a:lnTo>
                  <a:pt x="154708" y="307106"/>
                </a:lnTo>
                <a:lnTo>
                  <a:pt x="104365" y="291341"/>
                </a:lnTo>
                <a:lnTo>
                  <a:pt x="61716" y="266888"/>
                </a:lnTo>
                <a:lnTo>
                  <a:pt x="28767" y="235239"/>
                </a:lnTo>
                <a:lnTo>
                  <a:pt x="7526" y="197884"/>
                </a:lnTo>
                <a:lnTo>
                  <a:pt x="0" y="156316"/>
                </a:lnTo>
                <a:lnTo>
                  <a:pt x="7526" y="114752"/>
                </a:lnTo>
                <a:lnTo>
                  <a:pt x="28768" y="77409"/>
                </a:lnTo>
                <a:lnTo>
                  <a:pt x="61717" y="45774"/>
                </a:lnTo>
                <a:lnTo>
                  <a:pt x="104366" y="21336"/>
                </a:lnTo>
                <a:lnTo>
                  <a:pt x="154709" y="5582"/>
                </a:lnTo>
                <a:lnTo>
                  <a:pt x="210738" y="0"/>
                </a:lnTo>
                <a:lnTo>
                  <a:pt x="212937" y="0"/>
                </a:lnTo>
                <a:lnTo>
                  <a:pt x="215156" y="69"/>
                </a:lnTo>
                <a:lnTo>
                  <a:pt x="217337" y="119"/>
                </a:lnTo>
                <a:lnTo>
                  <a:pt x="534858" y="59"/>
                </a:lnTo>
                <a:lnTo>
                  <a:pt x="536062" y="50"/>
                </a:lnTo>
                <a:lnTo>
                  <a:pt x="537251" y="0"/>
                </a:lnTo>
                <a:lnTo>
                  <a:pt x="538457" y="0"/>
                </a:lnTo>
                <a:lnTo>
                  <a:pt x="539642" y="0"/>
                </a:lnTo>
                <a:lnTo>
                  <a:pt x="540789" y="50"/>
                </a:lnTo>
                <a:lnTo>
                  <a:pt x="541971" y="59"/>
                </a:lnTo>
                <a:lnTo>
                  <a:pt x="921283" y="0"/>
                </a:lnTo>
                <a:lnTo>
                  <a:pt x="976819" y="6641"/>
                </a:lnTo>
                <a:lnTo>
                  <a:pt x="1025047" y="25137"/>
                </a:lnTo>
                <a:lnTo>
                  <a:pt x="1063076" y="53343"/>
                </a:lnTo>
                <a:lnTo>
                  <a:pt x="1088014" y="89116"/>
                </a:lnTo>
                <a:lnTo>
                  <a:pt x="1096969" y="130313"/>
                </a:lnTo>
                <a:lnTo>
                  <a:pt x="1088014" y="171516"/>
                </a:lnTo>
                <a:lnTo>
                  <a:pt x="1063076" y="207305"/>
                </a:lnTo>
                <a:lnTo>
                  <a:pt x="1025047" y="235529"/>
                </a:lnTo>
                <a:lnTo>
                  <a:pt x="976819" y="254039"/>
                </a:lnTo>
                <a:lnTo>
                  <a:pt x="921283" y="260687"/>
                </a:lnTo>
                <a:lnTo>
                  <a:pt x="901987" y="259901"/>
                </a:lnTo>
                <a:lnTo>
                  <a:pt x="883297" y="257604"/>
                </a:lnTo>
                <a:lnTo>
                  <a:pt x="865324" y="253890"/>
                </a:lnTo>
                <a:lnTo>
                  <a:pt x="848180" y="248851"/>
                </a:lnTo>
                <a:lnTo>
                  <a:pt x="839621" y="287415"/>
                </a:lnTo>
                <a:lnTo>
                  <a:pt x="822839" y="323543"/>
                </a:lnTo>
                <a:lnTo>
                  <a:pt x="798587" y="356676"/>
                </a:lnTo>
                <a:lnTo>
                  <a:pt x="767620" y="386250"/>
                </a:lnTo>
                <a:lnTo>
                  <a:pt x="730693" y="411706"/>
                </a:lnTo>
                <a:lnTo>
                  <a:pt x="688558" y="432482"/>
                </a:lnTo>
                <a:lnTo>
                  <a:pt x="641972" y="448017"/>
                </a:lnTo>
                <a:lnTo>
                  <a:pt x="591687" y="457750"/>
                </a:lnTo>
                <a:lnTo>
                  <a:pt x="538457" y="461119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007822" y="7003538"/>
            <a:ext cx="1073785" cy="208279"/>
          </a:xfrm>
          <a:custGeom>
            <a:avLst/>
            <a:gdLst/>
            <a:ahLst/>
            <a:cxnLst/>
            <a:rect l="l" t="t" r="r" b="b"/>
            <a:pathLst>
              <a:path w="1073784" h="208279">
                <a:moveTo>
                  <a:pt x="914830" y="0"/>
                </a:moveTo>
                <a:lnTo>
                  <a:pt x="158853" y="0"/>
                </a:lnTo>
                <a:lnTo>
                  <a:pt x="128173" y="97"/>
                </a:lnTo>
                <a:lnTo>
                  <a:pt x="83782" y="2643"/>
                </a:lnTo>
                <a:lnTo>
                  <a:pt x="47969" y="16344"/>
                </a:lnTo>
                <a:lnTo>
                  <a:pt x="16342" y="47970"/>
                </a:lnTo>
                <a:lnTo>
                  <a:pt x="1575" y="85871"/>
                </a:lnTo>
                <a:lnTo>
                  <a:pt x="0" y="103917"/>
                </a:lnTo>
                <a:lnTo>
                  <a:pt x="395" y="112982"/>
                </a:lnTo>
                <a:lnTo>
                  <a:pt x="16342" y="159863"/>
                </a:lnTo>
                <a:lnTo>
                  <a:pt x="47969" y="191489"/>
                </a:lnTo>
                <a:lnTo>
                  <a:pt x="83782" y="205190"/>
                </a:lnTo>
                <a:lnTo>
                  <a:pt x="128173" y="207736"/>
                </a:lnTo>
                <a:lnTo>
                  <a:pt x="158853" y="207834"/>
                </a:lnTo>
                <a:lnTo>
                  <a:pt x="914830" y="207834"/>
                </a:lnTo>
                <a:lnTo>
                  <a:pt x="970251" y="207051"/>
                </a:lnTo>
                <a:lnTo>
                  <a:pt x="1025716" y="191489"/>
                </a:lnTo>
                <a:lnTo>
                  <a:pt x="1057346" y="159863"/>
                </a:lnTo>
                <a:lnTo>
                  <a:pt x="1072113" y="121961"/>
                </a:lnTo>
                <a:lnTo>
                  <a:pt x="1073695" y="103917"/>
                </a:lnTo>
                <a:lnTo>
                  <a:pt x="1073298" y="94851"/>
                </a:lnTo>
                <a:lnTo>
                  <a:pt x="1057346" y="47970"/>
                </a:lnTo>
                <a:lnTo>
                  <a:pt x="1025716" y="16344"/>
                </a:lnTo>
                <a:lnTo>
                  <a:pt x="989901" y="2643"/>
                </a:lnTo>
                <a:lnTo>
                  <a:pt x="970251" y="783"/>
                </a:lnTo>
                <a:lnTo>
                  <a:pt x="945511" y="97"/>
                </a:lnTo>
                <a:lnTo>
                  <a:pt x="9148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774371" y="5846919"/>
            <a:ext cx="1097280" cy="461645"/>
          </a:xfrm>
          <a:custGeom>
            <a:avLst/>
            <a:gdLst/>
            <a:ahLst/>
            <a:cxnLst/>
            <a:rect l="l" t="t" r="r" b="b"/>
            <a:pathLst>
              <a:path w="1097279" h="461645">
                <a:moveTo>
                  <a:pt x="210738" y="148425"/>
                </a:moveTo>
                <a:lnTo>
                  <a:pt x="154708" y="154012"/>
                </a:lnTo>
                <a:lnTo>
                  <a:pt x="104365" y="169777"/>
                </a:lnTo>
                <a:lnTo>
                  <a:pt x="61716" y="194230"/>
                </a:lnTo>
                <a:lnTo>
                  <a:pt x="28767" y="225879"/>
                </a:lnTo>
                <a:lnTo>
                  <a:pt x="7526" y="263234"/>
                </a:lnTo>
                <a:lnTo>
                  <a:pt x="0" y="304802"/>
                </a:lnTo>
                <a:lnTo>
                  <a:pt x="7526" y="346366"/>
                </a:lnTo>
                <a:lnTo>
                  <a:pt x="28768" y="383709"/>
                </a:lnTo>
                <a:lnTo>
                  <a:pt x="61717" y="415344"/>
                </a:lnTo>
                <a:lnTo>
                  <a:pt x="104366" y="439782"/>
                </a:lnTo>
                <a:lnTo>
                  <a:pt x="154709" y="455536"/>
                </a:lnTo>
                <a:lnTo>
                  <a:pt x="210738" y="461118"/>
                </a:lnTo>
                <a:lnTo>
                  <a:pt x="212938" y="461118"/>
                </a:lnTo>
                <a:lnTo>
                  <a:pt x="217336" y="460999"/>
                </a:lnTo>
                <a:lnTo>
                  <a:pt x="922280" y="460999"/>
                </a:lnTo>
                <a:lnTo>
                  <a:pt x="976818" y="454477"/>
                </a:lnTo>
                <a:lnTo>
                  <a:pt x="1025048" y="435981"/>
                </a:lnTo>
                <a:lnTo>
                  <a:pt x="1063078" y="407775"/>
                </a:lnTo>
                <a:lnTo>
                  <a:pt x="1088017" y="372002"/>
                </a:lnTo>
                <a:lnTo>
                  <a:pt x="1096972" y="330805"/>
                </a:lnTo>
                <a:lnTo>
                  <a:pt x="1088017" y="289602"/>
                </a:lnTo>
                <a:lnTo>
                  <a:pt x="1063078" y="253814"/>
                </a:lnTo>
                <a:lnTo>
                  <a:pt x="1025048" y="225590"/>
                </a:lnTo>
                <a:lnTo>
                  <a:pt x="990336" y="212267"/>
                </a:lnTo>
                <a:lnTo>
                  <a:pt x="848184" y="212267"/>
                </a:lnTo>
                <a:lnTo>
                  <a:pt x="839623" y="173704"/>
                </a:lnTo>
                <a:lnTo>
                  <a:pt x="828963" y="150757"/>
                </a:lnTo>
                <a:lnTo>
                  <a:pt x="246732" y="150757"/>
                </a:lnTo>
                <a:lnTo>
                  <a:pt x="237899" y="149763"/>
                </a:lnTo>
                <a:lnTo>
                  <a:pt x="228951" y="149031"/>
                </a:lnTo>
                <a:lnTo>
                  <a:pt x="219895" y="148580"/>
                </a:lnTo>
                <a:lnTo>
                  <a:pt x="210738" y="148425"/>
                </a:lnTo>
                <a:close/>
              </a:path>
              <a:path w="1097279" h="461645">
                <a:moveTo>
                  <a:pt x="922280" y="460999"/>
                </a:moveTo>
                <a:lnTo>
                  <a:pt x="217336" y="460999"/>
                </a:lnTo>
                <a:lnTo>
                  <a:pt x="536086" y="461069"/>
                </a:lnTo>
                <a:lnTo>
                  <a:pt x="537251" y="461118"/>
                </a:lnTo>
                <a:lnTo>
                  <a:pt x="539642" y="461118"/>
                </a:lnTo>
                <a:lnTo>
                  <a:pt x="540789" y="461069"/>
                </a:lnTo>
                <a:lnTo>
                  <a:pt x="921702" y="461068"/>
                </a:lnTo>
                <a:lnTo>
                  <a:pt x="922280" y="460999"/>
                </a:lnTo>
                <a:close/>
              </a:path>
              <a:path w="1097279" h="461645">
                <a:moveTo>
                  <a:pt x="921693" y="461069"/>
                </a:moveTo>
                <a:lnTo>
                  <a:pt x="540789" y="461069"/>
                </a:lnTo>
                <a:lnTo>
                  <a:pt x="921281" y="461118"/>
                </a:lnTo>
                <a:lnTo>
                  <a:pt x="921693" y="461069"/>
                </a:lnTo>
                <a:close/>
              </a:path>
              <a:path w="1097279" h="461645">
                <a:moveTo>
                  <a:pt x="921281" y="200432"/>
                </a:moveTo>
                <a:lnTo>
                  <a:pt x="901985" y="201218"/>
                </a:lnTo>
                <a:lnTo>
                  <a:pt x="883296" y="203514"/>
                </a:lnTo>
                <a:lnTo>
                  <a:pt x="865325" y="207228"/>
                </a:lnTo>
                <a:lnTo>
                  <a:pt x="848184" y="212267"/>
                </a:lnTo>
                <a:lnTo>
                  <a:pt x="990336" y="212267"/>
                </a:lnTo>
                <a:lnTo>
                  <a:pt x="976818" y="207079"/>
                </a:lnTo>
                <a:lnTo>
                  <a:pt x="921281" y="200432"/>
                </a:lnTo>
                <a:close/>
              </a:path>
              <a:path w="1097279" h="461645">
                <a:moveTo>
                  <a:pt x="538457" y="0"/>
                </a:moveTo>
                <a:lnTo>
                  <a:pt x="482453" y="3732"/>
                </a:lnTo>
                <a:lnTo>
                  <a:pt x="429750" y="14493"/>
                </a:lnTo>
                <a:lnTo>
                  <a:pt x="381234" y="31626"/>
                </a:lnTo>
                <a:lnTo>
                  <a:pt x="337788" y="54475"/>
                </a:lnTo>
                <a:lnTo>
                  <a:pt x="300299" y="82383"/>
                </a:lnTo>
                <a:lnTo>
                  <a:pt x="269652" y="114696"/>
                </a:lnTo>
                <a:lnTo>
                  <a:pt x="246732" y="150757"/>
                </a:lnTo>
                <a:lnTo>
                  <a:pt x="828963" y="150757"/>
                </a:lnTo>
                <a:lnTo>
                  <a:pt x="798587" y="104443"/>
                </a:lnTo>
                <a:lnTo>
                  <a:pt x="767621" y="74868"/>
                </a:lnTo>
                <a:lnTo>
                  <a:pt x="730693" y="49412"/>
                </a:lnTo>
                <a:lnTo>
                  <a:pt x="688560" y="28636"/>
                </a:lnTo>
                <a:lnTo>
                  <a:pt x="641973" y="13101"/>
                </a:lnTo>
                <a:lnTo>
                  <a:pt x="591688" y="3368"/>
                </a:lnTo>
                <a:lnTo>
                  <a:pt x="5384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774371" y="5846919"/>
            <a:ext cx="1097280" cy="461645"/>
          </a:xfrm>
          <a:custGeom>
            <a:avLst/>
            <a:gdLst/>
            <a:ahLst/>
            <a:cxnLst/>
            <a:rect l="l" t="t" r="r" b="b"/>
            <a:pathLst>
              <a:path w="1097279" h="461645">
                <a:moveTo>
                  <a:pt x="538457" y="0"/>
                </a:moveTo>
                <a:lnTo>
                  <a:pt x="482453" y="3732"/>
                </a:lnTo>
                <a:lnTo>
                  <a:pt x="429750" y="14493"/>
                </a:lnTo>
                <a:lnTo>
                  <a:pt x="381234" y="31625"/>
                </a:lnTo>
                <a:lnTo>
                  <a:pt x="337788" y="54474"/>
                </a:lnTo>
                <a:lnTo>
                  <a:pt x="300299" y="82383"/>
                </a:lnTo>
                <a:lnTo>
                  <a:pt x="269652" y="114696"/>
                </a:lnTo>
                <a:lnTo>
                  <a:pt x="246732" y="150757"/>
                </a:lnTo>
                <a:lnTo>
                  <a:pt x="237899" y="149762"/>
                </a:lnTo>
                <a:lnTo>
                  <a:pt x="228951" y="149031"/>
                </a:lnTo>
                <a:lnTo>
                  <a:pt x="219894" y="148580"/>
                </a:lnTo>
                <a:lnTo>
                  <a:pt x="210738" y="148426"/>
                </a:lnTo>
                <a:lnTo>
                  <a:pt x="154708" y="154012"/>
                </a:lnTo>
                <a:lnTo>
                  <a:pt x="104365" y="169777"/>
                </a:lnTo>
                <a:lnTo>
                  <a:pt x="61716" y="194230"/>
                </a:lnTo>
                <a:lnTo>
                  <a:pt x="28767" y="225879"/>
                </a:lnTo>
                <a:lnTo>
                  <a:pt x="7526" y="263234"/>
                </a:lnTo>
                <a:lnTo>
                  <a:pt x="0" y="304802"/>
                </a:lnTo>
                <a:lnTo>
                  <a:pt x="7526" y="346366"/>
                </a:lnTo>
                <a:lnTo>
                  <a:pt x="28768" y="383709"/>
                </a:lnTo>
                <a:lnTo>
                  <a:pt x="61717" y="415344"/>
                </a:lnTo>
                <a:lnTo>
                  <a:pt x="104366" y="439782"/>
                </a:lnTo>
                <a:lnTo>
                  <a:pt x="154709" y="455536"/>
                </a:lnTo>
                <a:lnTo>
                  <a:pt x="210738" y="461119"/>
                </a:lnTo>
                <a:lnTo>
                  <a:pt x="212937" y="461119"/>
                </a:lnTo>
                <a:lnTo>
                  <a:pt x="215156" y="461049"/>
                </a:lnTo>
                <a:lnTo>
                  <a:pt x="217337" y="460999"/>
                </a:lnTo>
                <a:lnTo>
                  <a:pt x="534858" y="461059"/>
                </a:lnTo>
                <a:lnTo>
                  <a:pt x="536062" y="461068"/>
                </a:lnTo>
                <a:lnTo>
                  <a:pt x="537251" y="461118"/>
                </a:lnTo>
                <a:lnTo>
                  <a:pt x="538457" y="461119"/>
                </a:lnTo>
                <a:lnTo>
                  <a:pt x="539642" y="461119"/>
                </a:lnTo>
                <a:lnTo>
                  <a:pt x="540789" y="461068"/>
                </a:lnTo>
                <a:lnTo>
                  <a:pt x="541971" y="461059"/>
                </a:lnTo>
                <a:lnTo>
                  <a:pt x="921283" y="461119"/>
                </a:lnTo>
                <a:lnTo>
                  <a:pt x="976819" y="454477"/>
                </a:lnTo>
                <a:lnTo>
                  <a:pt x="1025047" y="435981"/>
                </a:lnTo>
                <a:lnTo>
                  <a:pt x="1063076" y="407775"/>
                </a:lnTo>
                <a:lnTo>
                  <a:pt x="1088014" y="372002"/>
                </a:lnTo>
                <a:lnTo>
                  <a:pt x="1096969" y="330805"/>
                </a:lnTo>
                <a:lnTo>
                  <a:pt x="1088014" y="289602"/>
                </a:lnTo>
                <a:lnTo>
                  <a:pt x="1063076" y="253813"/>
                </a:lnTo>
                <a:lnTo>
                  <a:pt x="1025047" y="225590"/>
                </a:lnTo>
                <a:lnTo>
                  <a:pt x="976819" y="207079"/>
                </a:lnTo>
                <a:lnTo>
                  <a:pt x="921283" y="200431"/>
                </a:lnTo>
                <a:lnTo>
                  <a:pt x="901987" y="201217"/>
                </a:lnTo>
                <a:lnTo>
                  <a:pt x="883297" y="203514"/>
                </a:lnTo>
                <a:lnTo>
                  <a:pt x="865324" y="207228"/>
                </a:lnTo>
                <a:lnTo>
                  <a:pt x="848180" y="212267"/>
                </a:lnTo>
                <a:lnTo>
                  <a:pt x="839621" y="173703"/>
                </a:lnTo>
                <a:lnTo>
                  <a:pt x="822839" y="137575"/>
                </a:lnTo>
                <a:lnTo>
                  <a:pt x="798587" y="104442"/>
                </a:lnTo>
                <a:lnTo>
                  <a:pt x="767620" y="74868"/>
                </a:lnTo>
                <a:lnTo>
                  <a:pt x="730693" y="49412"/>
                </a:lnTo>
                <a:lnTo>
                  <a:pt x="688558" y="28636"/>
                </a:lnTo>
                <a:lnTo>
                  <a:pt x="641972" y="13101"/>
                </a:lnTo>
                <a:lnTo>
                  <a:pt x="591687" y="3368"/>
                </a:lnTo>
                <a:lnTo>
                  <a:pt x="53845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842125" y="6095955"/>
            <a:ext cx="1097280" cy="461645"/>
          </a:xfrm>
          <a:custGeom>
            <a:avLst/>
            <a:gdLst/>
            <a:ahLst/>
            <a:cxnLst/>
            <a:rect l="l" t="t" r="r" b="b"/>
            <a:pathLst>
              <a:path w="1097279" h="461645">
                <a:moveTo>
                  <a:pt x="828959" y="310362"/>
                </a:moveTo>
                <a:lnTo>
                  <a:pt x="246731" y="310362"/>
                </a:lnTo>
                <a:lnTo>
                  <a:pt x="269652" y="346423"/>
                </a:lnTo>
                <a:lnTo>
                  <a:pt x="300299" y="378735"/>
                </a:lnTo>
                <a:lnTo>
                  <a:pt x="337788" y="406644"/>
                </a:lnTo>
                <a:lnTo>
                  <a:pt x="381233" y="429493"/>
                </a:lnTo>
                <a:lnTo>
                  <a:pt x="429750" y="446625"/>
                </a:lnTo>
                <a:lnTo>
                  <a:pt x="482453" y="457386"/>
                </a:lnTo>
                <a:lnTo>
                  <a:pt x="538457" y="461118"/>
                </a:lnTo>
                <a:lnTo>
                  <a:pt x="591686" y="457750"/>
                </a:lnTo>
                <a:lnTo>
                  <a:pt x="641970" y="448017"/>
                </a:lnTo>
                <a:lnTo>
                  <a:pt x="688557" y="432482"/>
                </a:lnTo>
                <a:lnTo>
                  <a:pt x="730691" y="411706"/>
                </a:lnTo>
                <a:lnTo>
                  <a:pt x="767618" y="386250"/>
                </a:lnTo>
                <a:lnTo>
                  <a:pt x="798585" y="356675"/>
                </a:lnTo>
                <a:lnTo>
                  <a:pt x="822836" y="323543"/>
                </a:lnTo>
                <a:lnTo>
                  <a:pt x="828959" y="310362"/>
                </a:lnTo>
                <a:close/>
              </a:path>
              <a:path w="1097279" h="461645">
                <a:moveTo>
                  <a:pt x="212936" y="0"/>
                </a:moveTo>
                <a:lnTo>
                  <a:pt x="210738" y="0"/>
                </a:lnTo>
                <a:lnTo>
                  <a:pt x="154709" y="5582"/>
                </a:lnTo>
                <a:lnTo>
                  <a:pt x="104366" y="21336"/>
                </a:lnTo>
                <a:lnTo>
                  <a:pt x="61717" y="45774"/>
                </a:lnTo>
                <a:lnTo>
                  <a:pt x="28768" y="77409"/>
                </a:lnTo>
                <a:lnTo>
                  <a:pt x="7526" y="114752"/>
                </a:lnTo>
                <a:lnTo>
                  <a:pt x="0" y="156316"/>
                </a:lnTo>
                <a:lnTo>
                  <a:pt x="7526" y="197885"/>
                </a:lnTo>
                <a:lnTo>
                  <a:pt x="28767" y="235239"/>
                </a:lnTo>
                <a:lnTo>
                  <a:pt x="61716" y="266888"/>
                </a:lnTo>
                <a:lnTo>
                  <a:pt x="104365" y="291341"/>
                </a:lnTo>
                <a:lnTo>
                  <a:pt x="154708" y="307106"/>
                </a:lnTo>
                <a:lnTo>
                  <a:pt x="210738" y="312693"/>
                </a:lnTo>
                <a:lnTo>
                  <a:pt x="219894" y="312538"/>
                </a:lnTo>
                <a:lnTo>
                  <a:pt x="228950" y="312087"/>
                </a:lnTo>
                <a:lnTo>
                  <a:pt x="237899" y="311356"/>
                </a:lnTo>
                <a:lnTo>
                  <a:pt x="246731" y="310362"/>
                </a:lnTo>
                <a:lnTo>
                  <a:pt x="828959" y="310362"/>
                </a:lnTo>
                <a:lnTo>
                  <a:pt x="839618" y="287414"/>
                </a:lnTo>
                <a:lnTo>
                  <a:pt x="848177" y="248851"/>
                </a:lnTo>
                <a:lnTo>
                  <a:pt x="990338" y="248851"/>
                </a:lnTo>
                <a:lnTo>
                  <a:pt x="1025047" y="235528"/>
                </a:lnTo>
                <a:lnTo>
                  <a:pt x="1063074" y="207304"/>
                </a:lnTo>
                <a:lnTo>
                  <a:pt x="1088011" y="171516"/>
                </a:lnTo>
                <a:lnTo>
                  <a:pt x="1096965" y="130313"/>
                </a:lnTo>
                <a:lnTo>
                  <a:pt x="1088011" y="89116"/>
                </a:lnTo>
                <a:lnTo>
                  <a:pt x="1063074" y="53343"/>
                </a:lnTo>
                <a:lnTo>
                  <a:pt x="1025047" y="25137"/>
                </a:lnTo>
                <a:lnTo>
                  <a:pt x="976820" y="6641"/>
                </a:lnTo>
                <a:lnTo>
                  <a:pt x="922283" y="119"/>
                </a:lnTo>
                <a:lnTo>
                  <a:pt x="217336" y="119"/>
                </a:lnTo>
                <a:lnTo>
                  <a:pt x="212936" y="0"/>
                </a:lnTo>
                <a:close/>
              </a:path>
              <a:path w="1097279" h="461645">
                <a:moveTo>
                  <a:pt x="990338" y="248851"/>
                </a:moveTo>
                <a:lnTo>
                  <a:pt x="848177" y="248851"/>
                </a:lnTo>
                <a:lnTo>
                  <a:pt x="865323" y="253890"/>
                </a:lnTo>
                <a:lnTo>
                  <a:pt x="883297" y="257604"/>
                </a:lnTo>
                <a:lnTo>
                  <a:pt x="901988" y="259901"/>
                </a:lnTo>
                <a:lnTo>
                  <a:pt x="921285" y="260687"/>
                </a:lnTo>
                <a:lnTo>
                  <a:pt x="976820" y="254039"/>
                </a:lnTo>
                <a:lnTo>
                  <a:pt x="990338" y="248851"/>
                </a:lnTo>
                <a:close/>
              </a:path>
              <a:path w="1097279" h="461645">
                <a:moveTo>
                  <a:pt x="539642" y="0"/>
                </a:moveTo>
                <a:lnTo>
                  <a:pt x="537250" y="0"/>
                </a:lnTo>
                <a:lnTo>
                  <a:pt x="536062" y="50"/>
                </a:lnTo>
                <a:lnTo>
                  <a:pt x="217336" y="119"/>
                </a:lnTo>
                <a:lnTo>
                  <a:pt x="922283" y="119"/>
                </a:lnTo>
                <a:lnTo>
                  <a:pt x="921705" y="50"/>
                </a:lnTo>
                <a:lnTo>
                  <a:pt x="540788" y="50"/>
                </a:lnTo>
                <a:lnTo>
                  <a:pt x="539642" y="0"/>
                </a:lnTo>
                <a:close/>
              </a:path>
              <a:path w="1097279" h="461645">
                <a:moveTo>
                  <a:pt x="921285" y="0"/>
                </a:moveTo>
                <a:lnTo>
                  <a:pt x="540788" y="50"/>
                </a:lnTo>
                <a:lnTo>
                  <a:pt x="921705" y="50"/>
                </a:lnTo>
                <a:lnTo>
                  <a:pt x="9212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42125" y="6095955"/>
            <a:ext cx="1097280" cy="461645"/>
          </a:xfrm>
          <a:custGeom>
            <a:avLst/>
            <a:gdLst/>
            <a:ahLst/>
            <a:cxnLst/>
            <a:rect l="l" t="t" r="r" b="b"/>
            <a:pathLst>
              <a:path w="1097279" h="461645">
                <a:moveTo>
                  <a:pt x="538457" y="461119"/>
                </a:moveTo>
                <a:lnTo>
                  <a:pt x="482453" y="457386"/>
                </a:lnTo>
                <a:lnTo>
                  <a:pt x="429750" y="446625"/>
                </a:lnTo>
                <a:lnTo>
                  <a:pt x="381234" y="429493"/>
                </a:lnTo>
                <a:lnTo>
                  <a:pt x="337788" y="406644"/>
                </a:lnTo>
                <a:lnTo>
                  <a:pt x="300299" y="378735"/>
                </a:lnTo>
                <a:lnTo>
                  <a:pt x="269652" y="346422"/>
                </a:lnTo>
                <a:lnTo>
                  <a:pt x="246732" y="310361"/>
                </a:lnTo>
                <a:lnTo>
                  <a:pt x="237899" y="311356"/>
                </a:lnTo>
                <a:lnTo>
                  <a:pt x="228951" y="312087"/>
                </a:lnTo>
                <a:lnTo>
                  <a:pt x="219894" y="312538"/>
                </a:lnTo>
                <a:lnTo>
                  <a:pt x="210738" y="312692"/>
                </a:lnTo>
                <a:lnTo>
                  <a:pt x="154708" y="307106"/>
                </a:lnTo>
                <a:lnTo>
                  <a:pt x="104365" y="291341"/>
                </a:lnTo>
                <a:lnTo>
                  <a:pt x="61716" y="266888"/>
                </a:lnTo>
                <a:lnTo>
                  <a:pt x="28767" y="235239"/>
                </a:lnTo>
                <a:lnTo>
                  <a:pt x="7526" y="197884"/>
                </a:lnTo>
                <a:lnTo>
                  <a:pt x="0" y="156316"/>
                </a:lnTo>
                <a:lnTo>
                  <a:pt x="7526" y="114752"/>
                </a:lnTo>
                <a:lnTo>
                  <a:pt x="28768" y="77409"/>
                </a:lnTo>
                <a:lnTo>
                  <a:pt x="61717" y="45774"/>
                </a:lnTo>
                <a:lnTo>
                  <a:pt x="104366" y="21336"/>
                </a:lnTo>
                <a:lnTo>
                  <a:pt x="154709" y="5582"/>
                </a:lnTo>
                <a:lnTo>
                  <a:pt x="210738" y="0"/>
                </a:lnTo>
                <a:lnTo>
                  <a:pt x="212937" y="0"/>
                </a:lnTo>
                <a:lnTo>
                  <a:pt x="215156" y="69"/>
                </a:lnTo>
                <a:lnTo>
                  <a:pt x="217337" y="119"/>
                </a:lnTo>
                <a:lnTo>
                  <a:pt x="534858" y="59"/>
                </a:lnTo>
                <a:lnTo>
                  <a:pt x="536062" y="50"/>
                </a:lnTo>
                <a:lnTo>
                  <a:pt x="537251" y="0"/>
                </a:lnTo>
                <a:lnTo>
                  <a:pt x="538457" y="0"/>
                </a:lnTo>
                <a:lnTo>
                  <a:pt x="539642" y="0"/>
                </a:lnTo>
                <a:lnTo>
                  <a:pt x="540789" y="50"/>
                </a:lnTo>
                <a:lnTo>
                  <a:pt x="541971" y="59"/>
                </a:lnTo>
                <a:lnTo>
                  <a:pt x="921283" y="0"/>
                </a:lnTo>
                <a:lnTo>
                  <a:pt x="976819" y="6641"/>
                </a:lnTo>
                <a:lnTo>
                  <a:pt x="1025047" y="25137"/>
                </a:lnTo>
                <a:lnTo>
                  <a:pt x="1063076" y="53343"/>
                </a:lnTo>
                <a:lnTo>
                  <a:pt x="1088014" y="89116"/>
                </a:lnTo>
                <a:lnTo>
                  <a:pt x="1096969" y="130313"/>
                </a:lnTo>
                <a:lnTo>
                  <a:pt x="1088014" y="171516"/>
                </a:lnTo>
                <a:lnTo>
                  <a:pt x="1063076" y="207305"/>
                </a:lnTo>
                <a:lnTo>
                  <a:pt x="1025047" y="235529"/>
                </a:lnTo>
                <a:lnTo>
                  <a:pt x="976819" y="254039"/>
                </a:lnTo>
                <a:lnTo>
                  <a:pt x="921283" y="260687"/>
                </a:lnTo>
                <a:lnTo>
                  <a:pt x="901987" y="259901"/>
                </a:lnTo>
                <a:lnTo>
                  <a:pt x="883297" y="257604"/>
                </a:lnTo>
                <a:lnTo>
                  <a:pt x="865324" y="253890"/>
                </a:lnTo>
                <a:lnTo>
                  <a:pt x="848180" y="248851"/>
                </a:lnTo>
                <a:lnTo>
                  <a:pt x="839621" y="287415"/>
                </a:lnTo>
                <a:lnTo>
                  <a:pt x="822839" y="323543"/>
                </a:lnTo>
                <a:lnTo>
                  <a:pt x="798587" y="356676"/>
                </a:lnTo>
                <a:lnTo>
                  <a:pt x="767620" y="386250"/>
                </a:lnTo>
                <a:lnTo>
                  <a:pt x="730693" y="411706"/>
                </a:lnTo>
                <a:lnTo>
                  <a:pt x="688558" y="432482"/>
                </a:lnTo>
                <a:lnTo>
                  <a:pt x="641972" y="448017"/>
                </a:lnTo>
                <a:lnTo>
                  <a:pt x="591687" y="457750"/>
                </a:lnTo>
                <a:lnTo>
                  <a:pt x="538457" y="461119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805913" y="6085609"/>
            <a:ext cx="1073785" cy="208279"/>
          </a:xfrm>
          <a:custGeom>
            <a:avLst/>
            <a:gdLst/>
            <a:ahLst/>
            <a:cxnLst/>
            <a:rect l="l" t="t" r="r" b="b"/>
            <a:pathLst>
              <a:path w="1073784" h="208279">
                <a:moveTo>
                  <a:pt x="914838" y="0"/>
                </a:moveTo>
                <a:lnTo>
                  <a:pt x="158854" y="0"/>
                </a:lnTo>
                <a:lnTo>
                  <a:pt x="128176" y="97"/>
                </a:lnTo>
                <a:lnTo>
                  <a:pt x="83785" y="2644"/>
                </a:lnTo>
                <a:lnTo>
                  <a:pt x="47971" y="16345"/>
                </a:lnTo>
                <a:lnTo>
                  <a:pt x="16345" y="47971"/>
                </a:lnTo>
                <a:lnTo>
                  <a:pt x="1579" y="85872"/>
                </a:lnTo>
                <a:lnTo>
                  <a:pt x="0" y="103917"/>
                </a:lnTo>
                <a:lnTo>
                  <a:pt x="396" y="112982"/>
                </a:lnTo>
                <a:lnTo>
                  <a:pt x="16345" y="159863"/>
                </a:lnTo>
                <a:lnTo>
                  <a:pt x="47971" y="191489"/>
                </a:lnTo>
                <a:lnTo>
                  <a:pt x="83785" y="205190"/>
                </a:lnTo>
                <a:lnTo>
                  <a:pt x="128176" y="207736"/>
                </a:lnTo>
                <a:lnTo>
                  <a:pt x="158854" y="207834"/>
                </a:lnTo>
                <a:lnTo>
                  <a:pt x="914838" y="207834"/>
                </a:lnTo>
                <a:lnTo>
                  <a:pt x="970255" y="207051"/>
                </a:lnTo>
                <a:lnTo>
                  <a:pt x="1025722" y="191489"/>
                </a:lnTo>
                <a:lnTo>
                  <a:pt x="1057345" y="159863"/>
                </a:lnTo>
                <a:lnTo>
                  <a:pt x="1072110" y="121962"/>
                </a:lnTo>
                <a:lnTo>
                  <a:pt x="1073691" y="103917"/>
                </a:lnTo>
                <a:lnTo>
                  <a:pt x="1073295" y="94851"/>
                </a:lnTo>
                <a:lnTo>
                  <a:pt x="1057345" y="47971"/>
                </a:lnTo>
                <a:lnTo>
                  <a:pt x="1025722" y="16345"/>
                </a:lnTo>
                <a:lnTo>
                  <a:pt x="989907" y="2644"/>
                </a:lnTo>
                <a:lnTo>
                  <a:pt x="945514" y="97"/>
                </a:lnTo>
                <a:lnTo>
                  <a:pt x="9148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092731" y="6035758"/>
            <a:ext cx="486409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5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</a:t>
            </a:r>
            <a:endParaRPr sz="1800">
              <a:latin typeface="Microsoft JhengHei UI"/>
              <a:cs typeface="Microsoft JhengHei U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5349066" y="5877827"/>
            <a:ext cx="780828" cy="5002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406885" y="6807462"/>
            <a:ext cx="780833" cy="5002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934341" y="6502696"/>
            <a:ext cx="780833" cy="5002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809288" y="5252958"/>
            <a:ext cx="780832" cy="5002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072401" y="5740175"/>
            <a:ext cx="1003896" cy="893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159764" y="5827536"/>
            <a:ext cx="710544" cy="6007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074924" y="4240388"/>
            <a:ext cx="1003896" cy="893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162287" y="4327748"/>
            <a:ext cx="710544" cy="6007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25997" y="4791332"/>
            <a:ext cx="1003896" cy="893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13362" y="4878692"/>
            <a:ext cx="710542" cy="6007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893075" y="3712778"/>
            <a:ext cx="1003896" cy="893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980439" y="3800138"/>
            <a:ext cx="710538" cy="6007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911324" y="4980633"/>
            <a:ext cx="486409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5" dirty="0">
                <a:latin typeface="Microsoft JhengHei UI"/>
                <a:cs typeface="Microsoft JhengHei UI"/>
              </a:rPr>
              <a:t>主机</a:t>
            </a:r>
            <a:endParaRPr sz="1800">
              <a:latin typeface="Microsoft JhengHei UI"/>
              <a:cs typeface="Microsoft JhengHei U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341503" y="6534011"/>
            <a:ext cx="659765" cy="1047115"/>
          </a:xfrm>
          <a:custGeom>
            <a:avLst/>
            <a:gdLst/>
            <a:ahLst/>
            <a:cxnLst/>
            <a:rect l="l" t="t" r="r" b="b"/>
            <a:pathLst>
              <a:path w="659765" h="1047115">
                <a:moveTo>
                  <a:pt x="640510" y="0"/>
                </a:moveTo>
                <a:lnTo>
                  <a:pt x="19154" y="0"/>
                </a:lnTo>
                <a:lnTo>
                  <a:pt x="14915" y="1769"/>
                </a:lnTo>
                <a:lnTo>
                  <a:pt x="8806" y="3993"/>
                </a:lnTo>
                <a:lnTo>
                  <a:pt x="3992" y="8806"/>
                </a:lnTo>
                <a:lnTo>
                  <a:pt x="1768" y="14915"/>
                </a:lnTo>
                <a:lnTo>
                  <a:pt x="0" y="19154"/>
                </a:lnTo>
                <a:lnTo>
                  <a:pt x="0" y="1027934"/>
                </a:lnTo>
                <a:lnTo>
                  <a:pt x="1768" y="1032171"/>
                </a:lnTo>
                <a:lnTo>
                  <a:pt x="3992" y="1038282"/>
                </a:lnTo>
                <a:lnTo>
                  <a:pt x="8806" y="1043094"/>
                </a:lnTo>
                <a:lnTo>
                  <a:pt x="14915" y="1045318"/>
                </a:lnTo>
                <a:lnTo>
                  <a:pt x="19154" y="1047088"/>
                </a:lnTo>
                <a:lnTo>
                  <a:pt x="640510" y="1047088"/>
                </a:lnTo>
                <a:lnTo>
                  <a:pt x="644748" y="1045318"/>
                </a:lnTo>
                <a:lnTo>
                  <a:pt x="650858" y="1043094"/>
                </a:lnTo>
                <a:lnTo>
                  <a:pt x="655672" y="1038282"/>
                </a:lnTo>
                <a:lnTo>
                  <a:pt x="657896" y="1032171"/>
                </a:lnTo>
                <a:lnTo>
                  <a:pt x="659665" y="1027934"/>
                </a:lnTo>
                <a:lnTo>
                  <a:pt x="659665" y="19154"/>
                </a:lnTo>
                <a:lnTo>
                  <a:pt x="657896" y="14915"/>
                </a:lnTo>
                <a:lnTo>
                  <a:pt x="655672" y="8806"/>
                </a:lnTo>
                <a:lnTo>
                  <a:pt x="650858" y="3993"/>
                </a:lnTo>
                <a:lnTo>
                  <a:pt x="644748" y="1769"/>
                </a:lnTo>
                <a:lnTo>
                  <a:pt x="640510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449893" y="667474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>
                <a:moveTo>
                  <a:pt x="0" y="0"/>
                </a:moveTo>
                <a:lnTo>
                  <a:pt x="278002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449893" y="6779937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>
                <a:moveTo>
                  <a:pt x="0" y="0"/>
                </a:moveTo>
                <a:lnTo>
                  <a:pt x="278002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449893" y="688416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>
                <a:moveTo>
                  <a:pt x="0" y="0"/>
                </a:moveTo>
                <a:lnTo>
                  <a:pt x="278002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784097" y="7314124"/>
            <a:ext cx="125650" cy="125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318808" y="8121443"/>
            <a:ext cx="659765" cy="1047115"/>
          </a:xfrm>
          <a:custGeom>
            <a:avLst/>
            <a:gdLst/>
            <a:ahLst/>
            <a:cxnLst/>
            <a:rect l="l" t="t" r="r" b="b"/>
            <a:pathLst>
              <a:path w="659765" h="1047115">
                <a:moveTo>
                  <a:pt x="640504" y="0"/>
                </a:moveTo>
                <a:lnTo>
                  <a:pt x="19151" y="0"/>
                </a:lnTo>
                <a:lnTo>
                  <a:pt x="14910" y="1769"/>
                </a:lnTo>
                <a:lnTo>
                  <a:pt x="8806" y="3993"/>
                </a:lnTo>
                <a:lnTo>
                  <a:pt x="3989" y="8806"/>
                </a:lnTo>
                <a:lnTo>
                  <a:pt x="1769" y="14916"/>
                </a:lnTo>
                <a:lnTo>
                  <a:pt x="0" y="19154"/>
                </a:lnTo>
                <a:lnTo>
                  <a:pt x="0" y="1027934"/>
                </a:lnTo>
                <a:lnTo>
                  <a:pt x="1769" y="1032171"/>
                </a:lnTo>
                <a:lnTo>
                  <a:pt x="3989" y="1038282"/>
                </a:lnTo>
                <a:lnTo>
                  <a:pt x="8806" y="1043094"/>
                </a:lnTo>
                <a:lnTo>
                  <a:pt x="14910" y="1045318"/>
                </a:lnTo>
                <a:lnTo>
                  <a:pt x="19151" y="1047088"/>
                </a:lnTo>
                <a:lnTo>
                  <a:pt x="640504" y="1047088"/>
                </a:lnTo>
                <a:lnTo>
                  <a:pt x="644744" y="1045318"/>
                </a:lnTo>
                <a:lnTo>
                  <a:pt x="650859" y="1043094"/>
                </a:lnTo>
                <a:lnTo>
                  <a:pt x="655665" y="1038282"/>
                </a:lnTo>
                <a:lnTo>
                  <a:pt x="657896" y="1032171"/>
                </a:lnTo>
                <a:lnTo>
                  <a:pt x="659665" y="1027934"/>
                </a:lnTo>
                <a:lnTo>
                  <a:pt x="659665" y="19154"/>
                </a:lnTo>
                <a:lnTo>
                  <a:pt x="657896" y="14916"/>
                </a:lnTo>
                <a:lnTo>
                  <a:pt x="655665" y="8806"/>
                </a:lnTo>
                <a:lnTo>
                  <a:pt x="650859" y="3993"/>
                </a:lnTo>
                <a:lnTo>
                  <a:pt x="644744" y="1769"/>
                </a:lnTo>
                <a:lnTo>
                  <a:pt x="640504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427192" y="8262177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>
                <a:moveTo>
                  <a:pt x="0" y="0"/>
                </a:moveTo>
                <a:lnTo>
                  <a:pt x="278002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427192" y="8367368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>
                <a:moveTo>
                  <a:pt x="0" y="0"/>
                </a:moveTo>
                <a:lnTo>
                  <a:pt x="278002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427192" y="847159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>
                <a:moveTo>
                  <a:pt x="0" y="0"/>
                </a:moveTo>
                <a:lnTo>
                  <a:pt x="278002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761403" y="8901555"/>
            <a:ext cx="125650" cy="1256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266194" y="7927095"/>
            <a:ext cx="1003896" cy="893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353559" y="8014455"/>
            <a:ext cx="710538" cy="6007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4135926" y="8431245"/>
            <a:ext cx="9683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服务器</a:t>
            </a:r>
            <a:endParaRPr sz="24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69077" y="2690343"/>
            <a:ext cx="4027170" cy="41351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互联⽹的组成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互联⽹的通信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端到端的概念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两种通信⽅式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652825" y="715916"/>
            <a:ext cx="481076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互联⽹的边缘部分</a:t>
            </a:r>
          </a:p>
        </p:txBody>
      </p:sp>
      <p:sp>
        <p:nvSpPr>
          <p:cNvPr id="8" name="object 8"/>
          <p:cNvSpPr/>
          <p:nvPr/>
        </p:nvSpPr>
        <p:spPr>
          <a:xfrm>
            <a:off x="6083339" y="1789241"/>
            <a:ext cx="13759235" cy="5719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81233" y="2166193"/>
            <a:ext cx="12963525" cy="4924425"/>
          </a:xfrm>
          <a:custGeom>
            <a:avLst/>
            <a:gdLst/>
            <a:ahLst/>
            <a:cxnLst/>
            <a:rect l="l" t="t" r="r" b="b"/>
            <a:pathLst>
              <a:path w="12963525" h="4924425">
                <a:moveTo>
                  <a:pt x="12705303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39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665729"/>
                </a:lnTo>
                <a:lnTo>
                  <a:pt x="197" y="4717098"/>
                </a:lnTo>
                <a:lnTo>
                  <a:pt x="1581" y="4758526"/>
                </a:lnTo>
                <a:lnTo>
                  <a:pt x="12649" y="4817234"/>
                </a:lnTo>
                <a:lnTo>
                  <a:pt x="49226" y="4874648"/>
                </a:lnTo>
                <a:lnTo>
                  <a:pt x="106639" y="4911225"/>
                </a:lnTo>
                <a:lnTo>
                  <a:pt x="165348" y="4922293"/>
                </a:lnTo>
                <a:lnTo>
                  <a:pt x="206775" y="4923677"/>
                </a:lnTo>
                <a:lnTo>
                  <a:pt x="258145" y="4923875"/>
                </a:lnTo>
                <a:lnTo>
                  <a:pt x="12705303" y="4923875"/>
                </a:lnTo>
                <a:lnTo>
                  <a:pt x="12756669" y="4923677"/>
                </a:lnTo>
                <a:lnTo>
                  <a:pt x="12798096" y="4922293"/>
                </a:lnTo>
                <a:lnTo>
                  <a:pt x="12856806" y="4911225"/>
                </a:lnTo>
                <a:lnTo>
                  <a:pt x="12914220" y="4874648"/>
                </a:lnTo>
                <a:lnTo>
                  <a:pt x="12950793" y="4817234"/>
                </a:lnTo>
                <a:lnTo>
                  <a:pt x="12961860" y="4758526"/>
                </a:lnTo>
                <a:lnTo>
                  <a:pt x="12963244" y="4717098"/>
                </a:lnTo>
                <a:lnTo>
                  <a:pt x="12963441" y="4665729"/>
                </a:lnTo>
                <a:lnTo>
                  <a:pt x="12963441" y="258146"/>
                </a:lnTo>
                <a:lnTo>
                  <a:pt x="12963244" y="206776"/>
                </a:lnTo>
                <a:lnTo>
                  <a:pt x="12961860" y="165348"/>
                </a:lnTo>
                <a:lnTo>
                  <a:pt x="12950793" y="106640"/>
                </a:lnTo>
                <a:lnTo>
                  <a:pt x="12914220" y="49226"/>
                </a:lnTo>
                <a:lnTo>
                  <a:pt x="12856806" y="12649"/>
                </a:lnTo>
                <a:lnTo>
                  <a:pt x="12798096" y="1581"/>
                </a:lnTo>
                <a:lnTo>
                  <a:pt x="12756669" y="197"/>
                </a:lnTo>
                <a:lnTo>
                  <a:pt x="127053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81233" y="2166193"/>
            <a:ext cx="12963525" cy="4924425"/>
          </a:xfrm>
          <a:custGeom>
            <a:avLst/>
            <a:gdLst/>
            <a:ahLst/>
            <a:cxnLst/>
            <a:rect l="l" t="t" r="r" b="b"/>
            <a:pathLst>
              <a:path w="12963525" h="49244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665729"/>
                </a:lnTo>
                <a:lnTo>
                  <a:pt x="12963250" y="4717098"/>
                </a:lnTo>
                <a:lnTo>
                  <a:pt x="12961867" y="4758526"/>
                </a:lnTo>
                <a:lnTo>
                  <a:pt x="12950799" y="4817234"/>
                </a:lnTo>
                <a:lnTo>
                  <a:pt x="12914218" y="4874648"/>
                </a:lnTo>
                <a:lnTo>
                  <a:pt x="12856802" y="4911224"/>
                </a:lnTo>
                <a:lnTo>
                  <a:pt x="12798099" y="4922293"/>
                </a:lnTo>
                <a:lnTo>
                  <a:pt x="12756671" y="4923677"/>
                </a:lnTo>
                <a:lnTo>
                  <a:pt x="12705299" y="4923875"/>
                </a:lnTo>
                <a:lnTo>
                  <a:pt x="258145" y="4923875"/>
                </a:lnTo>
                <a:lnTo>
                  <a:pt x="206775" y="4923677"/>
                </a:lnTo>
                <a:lnTo>
                  <a:pt x="165348" y="4922293"/>
                </a:lnTo>
                <a:lnTo>
                  <a:pt x="106640" y="4911224"/>
                </a:lnTo>
                <a:lnTo>
                  <a:pt x="49226" y="4874648"/>
                </a:lnTo>
                <a:lnTo>
                  <a:pt x="12650" y="4817234"/>
                </a:lnTo>
                <a:lnTo>
                  <a:pt x="1581" y="4758526"/>
                </a:lnTo>
                <a:lnTo>
                  <a:pt x="197" y="4717098"/>
                </a:lnTo>
                <a:lnTo>
                  <a:pt x="0" y="466572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17900" y="2993466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32027" y="4414455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2027" y="5118098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32027" y="5821742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66653" y="2732196"/>
            <a:ext cx="10278745" cy="3557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9900"/>
              </a:lnSpc>
              <a:spcBef>
                <a:spcPts val="100"/>
              </a:spcBef>
            </a:pPr>
            <a:r>
              <a:rPr sz="3300" spc="50" dirty="0">
                <a:latin typeface="Microsoft JhengHei UI"/>
                <a:cs typeface="Microsoft JhengHei UI"/>
              </a:rPr>
              <a:t>互联⽹边缘部分：连接在互联⽹上的所有的主机，⼜称 为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端系</a:t>
            </a: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统</a:t>
            </a:r>
            <a:r>
              <a:rPr sz="3300" spc="215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3300" spc="35" dirty="0">
                <a:solidFill>
                  <a:srgbClr val="FF2600"/>
                </a:solidFill>
                <a:latin typeface="Arial"/>
                <a:cs typeface="Arial"/>
              </a:rPr>
              <a:t>(end</a:t>
            </a:r>
            <a:r>
              <a:rPr sz="3300" spc="12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300" spc="50" dirty="0">
                <a:solidFill>
                  <a:srgbClr val="FF2600"/>
                </a:solidFill>
                <a:latin typeface="Arial"/>
                <a:cs typeface="Arial"/>
              </a:rPr>
              <a:t>system)</a:t>
            </a:r>
            <a:r>
              <a:rPr sz="3300" spc="50" dirty="0">
                <a:latin typeface="Microsoft JhengHei UI"/>
                <a:cs typeface="Microsoft JhengHei UI"/>
              </a:rPr>
              <a:t>：</a:t>
            </a:r>
            <a:endParaRPr sz="3300">
              <a:latin typeface="Microsoft JhengHei UI"/>
              <a:cs typeface="Microsoft JhengHei UI"/>
            </a:endParaRPr>
          </a:p>
          <a:p>
            <a:pPr marL="326390">
              <a:lnSpc>
                <a:spcPct val="100000"/>
              </a:lnSpc>
              <a:spcBef>
                <a:spcPts val="1690"/>
              </a:spcBef>
            </a:pP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⼩的端系统</a:t>
            </a:r>
            <a:r>
              <a:rPr sz="3300" spc="50" dirty="0">
                <a:latin typeface="Microsoft JhengHei UI"/>
                <a:cs typeface="Microsoft JhengHei UI"/>
              </a:rPr>
              <a:t>：个⼈电脑、智能⼿机、⽹络摄像头等。</a:t>
            </a:r>
            <a:endParaRPr sz="3300">
              <a:latin typeface="Microsoft JhengHei UI"/>
              <a:cs typeface="Microsoft JhengHei UI"/>
            </a:endParaRPr>
          </a:p>
          <a:p>
            <a:pPr marL="326390">
              <a:lnSpc>
                <a:spcPct val="100000"/>
              </a:lnSpc>
              <a:spcBef>
                <a:spcPts val="1580"/>
              </a:spcBef>
            </a:pP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⼤的端系统</a:t>
            </a:r>
            <a:r>
              <a:rPr sz="3300" spc="50" dirty="0">
                <a:latin typeface="Microsoft JhengHei UI"/>
                <a:cs typeface="Microsoft JhengHei UI"/>
              </a:rPr>
              <a:t>：⼤型计算机：</a:t>
            </a:r>
            <a:endParaRPr sz="3300">
              <a:latin typeface="Microsoft JhengHei UI"/>
              <a:cs typeface="Microsoft JhengHei UI"/>
            </a:endParaRPr>
          </a:p>
          <a:p>
            <a:pPr marL="326390">
              <a:lnSpc>
                <a:spcPct val="100000"/>
              </a:lnSpc>
              <a:spcBef>
                <a:spcPts val="1580"/>
              </a:spcBef>
            </a:pP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拥有者</a:t>
            </a:r>
            <a:r>
              <a:rPr sz="3300" spc="50" dirty="0">
                <a:latin typeface="Microsoft JhengHei UI"/>
                <a:cs typeface="Microsoft JhengHei UI"/>
              </a:rPr>
              <a:t>：个⼈、单位或某</a:t>
            </a:r>
            <a:r>
              <a:rPr sz="3300" spc="-5" dirty="0">
                <a:latin typeface="Microsoft JhengHei UI"/>
                <a:cs typeface="Microsoft JhengHei UI"/>
              </a:rPr>
              <a:t>个</a:t>
            </a:r>
            <a:r>
              <a:rPr sz="3300" spc="215" dirty="0">
                <a:latin typeface="Microsoft JhengHei UI"/>
                <a:cs typeface="Microsoft JhengHei UI"/>
              </a:rPr>
              <a:t> </a:t>
            </a:r>
            <a:r>
              <a:rPr sz="3300" spc="50" dirty="0">
                <a:latin typeface="Arial"/>
                <a:cs typeface="Arial"/>
              </a:rPr>
              <a:t>ISP</a:t>
            </a:r>
            <a:r>
              <a:rPr sz="3300" spc="-5" dirty="0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31241" y="7568482"/>
            <a:ext cx="10266045" cy="119824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注意</a:t>
            </a:r>
            <a:r>
              <a:rPr sz="3300" spc="-5" dirty="0">
                <a:latin typeface="Microsoft JhengHei UI"/>
                <a:cs typeface="Microsoft JhengHei UI"/>
              </a:rPr>
              <a:t>：端系统可以是⼤型服务器（数据中⼼）；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数据中⼼</a:t>
            </a:r>
            <a:r>
              <a:rPr sz="3300" spc="-5" dirty="0">
                <a:latin typeface="Microsoft JhengHei UI"/>
                <a:cs typeface="Microsoft JhengHei UI"/>
              </a:rPr>
              <a:t>：由⼤量服务器组成，例如</a:t>
            </a:r>
            <a:r>
              <a:rPr sz="3300" spc="-5" dirty="0">
                <a:latin typeface="Arial"/>
                <a:cs typeface="Arial"/>
              </a:rPr>
              <a:t>google</a:t>
            </a:r>
            <a:r>
              <a:rPr sz="3300" spc="-5" dirty="0">
                <a:latin typeface="Microsoft JhengHei UI"/>
                <a:cs typeface="Microsoft JhengHei UI"/>
              </a:rPr>
              <a:t>、</a:t>
            </a:r>
            <a:r>
              <a:rPr sz="3300" spc="-5" dirty="0">
                <a:latin typeface="Arial"/>
                <a:cs typeface="Arial"/>
              </a:rPr>
              <a:t>baidu</a:t>
            </a:r>
            <a:r>
              <a:rPr sz="3300" spc="-5" dirty="0">
                <a:latin typeface="Microsoft JhengHei UI"/>
                <a:cs typeface="Microsoft JhengHei UI"/>
              </a:rPr>
              <a:t>等。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6020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5225415"/>
          </a:xfrm>
          <a:custGeom>
            <a:avLst/>
            <a:gdLst/>
            <a:ahLst/>
            <a:cxnLst/>
            <a:rect l="l" t="t" r="r" b="b"/>
            <a:pathLst>
              <a:path w="12963525" h="522541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966649"/>
                </a:lnTo>
                <a:lnTo>
                  <a:pt x="197" y="5018019"/>
                </a:lnTo>
                <a:lnTo>
                  <a:pt x="1581" y="5059446"/>
                </a:lnTo>
                <a:lnTo>
                  <a:pt x="12649" y="5118155"/>
                </a:lnTo>
                <a:lnTo>
                  <a:pt x="49226" y="5175568"/>
                </a:lnTo>
                <a:lnTo>
                  <a:pt x="106640" y="5212144"/>
                </a:lnTo>
                <a:lnTo>
                  <a:pt x="165348" y="5223213"/>
                </a:lnTo>
                <a:lnTo>
                  <a:pt x="206776" y="5224597"/>
                </a:lnTo>
                <a:lnTo>
                  <a:pt x="258146" y="5224794"/>
                </a:lnTo>
                <a:lnTo>
                  <a:pt x="12705299" y="5224794"/>
                </a:lnTo>
                <a:lnTo>
                  <a:pt x="12756671" y="5224597"/>
                </a:lnTo>
                <a:lnTo>
                  <a:pt x="12798099" y="5223213"/>
                </a:lnTo>
                <a:lnTo>
                  <a:pt x="12856802" y="5212144"/>
                </a:lnTo>
                <a:lnTo>
                  <a:pt x="12914218" y="5175568"/>
                </a:lnTo>
                <a:lnTo>
                  <a:pt x="12950799" y="5118155"/>
                </a:lnTo>
                <a:lnTo>
                  <a:pt x="12961867" y="5059446"/>
                </a:lnTo>
                <a:lnTo>
                  <a:pt x="12963250" y="5018019"/>
                </a:lnTo>
                <a:lnTo>
                  <a:pt x="12963448" y="496664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5225415"/>
          </a:xfrm>
          <a:custGeom>
            <a:avLst/>
            <a:gdLst/>
            <a:ahLst/>
            <a:cxnLst/>
            <a:rect l="l" t="t" r="r" b="b"/>
            <a:pathLst>
              <a:path w="12963525" h="522541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966649"/>
                </a:lnTo>
                <a:lnTo>
                  <a:pt x="12963250" y="5018019"/>
                </a:lnTo>
                <a:lnTo>
                  <a:pt x="12961867" y="5059446"/>
                </a:lnTo>
                <a:lnTo>
                  <a:pt x="12950799" y="5118155"/>
                </a:lnTo>
                <a:lnTo>
                  <a:pt x="12914218" y="5175568"/>
                </a:lnTo>
                <a:lnTo>
                  <a:pt x="12856802" y="5212144"/>
                </a:lnTo>
                <a:lnTo>
                  <a:pt x="12798099" y="5223213"/>
                </a:lnTo>
                <a:lnTo>
                  <a:pt x="12756671" y="5224597"/>
                </a:lnTo>
                <a:lnTo>
                  <a:pt x="12705299" y="5224794"/>
                </a:lnTo>
                <a:lnTo>
                  <a:pt x="258145" y="5224794"/>
                </a:lnTo>
                <a:lnTo>
                  <a:pt x="206775" y="5224597"/>
                </a:lnTo>
                <a:lnTo>
                  <a:pt x="165348" y="5223213"/>
                </a:lnTo>
                <a:lnTo>
                  <a:pt x="106640" y="5212144"/>
                </a:lnTo>
                <a:lnTo>
                  <a:pt x="49226" y="5175568"/>
                </a:lnTo>
                <a:lnTo>
                  <a:pt x="12650" y="5118155"/>
                </a:lnTo>
                <a:lnTo>
                  <a:pt x="1581" y="5059446"/>
                </a:lnTo>
                <a:lnTo>
                  <a:pt x="197" y="5018019"/>
                </a:lnTo>
                <a:lnTo>
                  <a:pt x="0" y="496664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69077" y="2690343"/>
            <a:ext cx="4027170" cy="41351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互联⽹的组成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互联⽹的通信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端到端的概念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两种通信⽅式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54729" y="715916"/>
            <a:ext cx="600646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端系统之间通信的含义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229874" y="2875986"/>
            <a:ext cx="13017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dirty="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2533" y="2814057"/>
            <a:ext cx="533400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60" dirty="0">
                <a:solidFill>
                  <a:srgbClr val="FF2600"/>
                </a:solidFill>
                <a:latin typeface="Arial"/>
                <a:cs typeface="Arial"/>
              </a:rPr>
              <a:t>“</a:t>
            </a:r>
            <a:r>
              <a:rPr sz="310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主</a:t>
            </a:r>
            <a:r>
              <a:rPr sz="31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机</a:t>
            </a:r>
            <a:r>
              <a:rPr sz="3100" spc="35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3100" spc="15" dirty="0">
                <a:solidFill>
                  <a:srgbClr val="FF2600"/>
                </a:solidFill>
                <a:latin typeface="Arial"/>
                <a:cs typeface="Arial"/>
              </a:rPr>
              <a:t>A</a:t>
            </a:r>
            <a:r>
              <a:rPr sz="3100" spc="-4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10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和主</a:t>
            </a:r>
            <a:r>
              <a:rPr sz="31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机</a:t>
            </a:r>
            <a:r>
              <a:rPr sz="3100" spc="210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3100" spc="15" dirty="0">
                <a:solidFill>
                  <a:srgbClr val="FF2600"/>
                </a:solidFill>
                <a:latin typeface="Arial"/>
                <a:cs typeface="Arial"/>
              </a:rPr>
              <a:t>B</a:t>
            </a:r>
            <a:r>
              <a:rPr sz="3100" spc="12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10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进⾏通信</a:t>
            </a:r>
            <a:r>
              <a:rPr sz="3100" spc="40" dirty="0">
                <a:solidFill>
                  <a:srgbClr val="FF2600"/>
                </a:solidFill>
                <a:latin typeface="Arial"/>
                <a:cs typeface="Arial"/>
              </a:rPr>
              <a:t>”</a:t>
            </a:r>
            <a:r>
              <a:rPr sz="3100" spc="40" dirty="0">
                <a:latin typeface="Microsoft JhengHei UI"/>
                <a:cs typeface="Microsoft JhengHei UI"/>
              </a:rPr>
              <a:t>：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44001" y="3554951"/>
            <a:ext cx="13017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dirty="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44001" y="5591847"/>
            <a:ext cx="13017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dirty="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36659" y="3291530"/>
            <a:ext cx="10696575" cy="3420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83185" indent="118110" algn="just">
              <a:lnSpc>
                <a:spcPct val="143700"/>
              </a:lnSpc>
              <a:spcBef>
                <a:spcPts val="90"/>
              </a:spcBef>
            </a:pPr>
            <a:r>
              <a:rPr sz="3100" spc="60" dirty="0">
                <a:latin typeface="Arial"/>
                <a:cs typeface="Arial"/>
              </a:rPr>
              <a:t>“</a:t>
            </a:r>
            <a:r>
              <a:rPr sz="3100" spc="80" dirty="0">
                <a:latin typeface="Microsoft JhengHei UI"/>
                <a:cs typeface="Microsoft JhengHei UI"/>
              </a:rPr>
              <a:t>运⾏在主</a:t>
            </a:r>
            <a:r>
              <a:rPr sz="3100" spc="25" dirty="0">
                <a:latin typeface="Microsoft JhengHei UI"/>
                <a:cs typeface="Microsoft JhengHei UI"/>
              </a:rPr>
              <a:t>机</a:t>
            </a:r>
            <a:r>
              <a:rPr sz="3100" spc="55" dirty="0">
                <a:latin typeface="Microsoft JhengHei UI"/>
                <a:cs typeface="Microsoft JhengHei UI"/>
              </a:rPr>
              <a:t> </a:t>
            </a:r>
            <a:r>
              <a:rPr sz="3100" spc="15" dirty="0">
                <a:solidFill>
                  <a:srgbClr val="FF2600"/>
                </a:solidFill>
                <a:latin typeface="Arial"/>
                <a:cs typeface="Arial"/>
              </a:rPr>
              <a:t>A</a:t>
            </a:r>
            <a:r>
              <a:rPr sz="3100" spc="-2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10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上的某个程序</a:t>
            </a:r>
            <a:r>
              <a:rPr sz="3100" spc="80" dirty="0">
                <a:latin typeface="Microsoft JhengHei UI"/>
                <a:cs typeface="Microsoft JhengHei UI"/>
              </a:rPr>
              <a:t>和运⾏在主</a:t>
            </a:r>
            <a:r>
              <a:rPr sz="3100" spc="25" dirty="0">
                <a:latin typeface="Microsoft JhengHei UI"/>
                <a:cs typeface="Microsoft JhengHei UI"/>
              </a:rPr>
              <a:t>机</a:t>
            </a:r>
            <a:r>
              <a:rPr sz="3100" spc="235" dirty="0">
                <a:latin typeface="Microsoft JhengHei UI"/>
                <a:cs typeface="Microsoft JhengHei UI"/>
              </a:rPr>
              <a:t> </a:t>
            </a:r>
            <a:r>
              <a:rPr sz="3100" spc="15" dirty="0">
                <a:solidFill>
                  <a:srgbClr val="FF2600"/>
                </a:solidFill>
                <a:latin typeface="Arial"/>
                <a:cs typeface="Arial"/>
              </a:rPr>
              <a:t>B</a:t>
            </a:r>
            <a:r>
              <a:rPr sz="3100" spc="15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10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上的另⼀个程 序进⾏通信</a:t>
            </a:r>
            <a:r>
              <a:rPr sz="3100" spc="60" dirty="0">
                <a:latin typeface="Arial"/>
                <a:cs typeface="Arial"/>
              </a:rPr>
              <a:t>”</a:t>
            </a:r>
            <a:r>
              <a:rPr sz="3100" spc="80" dirty="0">
                <a:latin typeface="Microsoft JhengHei UI"/>
                <a:cs typeface="Microsoft JhengHei UI"/>
              </a:rPr>
              <a:t>。即</a:t>
            </a:r>
            <a:r>
              <a:rPr sz="3100" spc="60" dirty="0">
                <a:latin typeface="Arial"/>
                <a:cs typeface="Arial"/>
              </a:rPr>
              <a:t>“</a:t>
            </a:r>
            <a:r>
              <a:rPr sz="3100" spc="80" dirty="0">
                <a:latin typeface="Microsoft JhengHei UI"/>
                <a:cs typeface="Microsoft JhengHei UI"/>
              </a:rPr>
              <a:t>主</a:t>
            </a:r>
            <a:r>
              <a:rPr sz="3100" spc="25" dirty="0">
                <a:latin typeface="Microsoft JhengHei UI"/>
                <a:cs typeface="Microsoft JhengHei UI"/>
              </a:rPr>
              <a:t>机</a:t>
            </a:r>
            <a:r>
              <a:rPr sz="3100" spc="55" dirty="0">
                <a:latin typeface="Microsoft JhengHei UI"/>
                <a:cs typeface="Microsoft JhengHei UI"/>
              </a:rPr>
              <a:t> </a:t>
            </a:r>
            <a:r>
              <a:rPr sz="3100" spc="15" dirty="0">
                <a:latin typeface="Arial"/>
                <a:cs typeface="Arial"/>
              </a:rPr>
              <a:t>A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80" dirty="0">
                <a:latin typeface="Microsoft JhengHei UI"/>
                <a:cs typeface="Microsoft JhengHei UI"/>
              </a:rPr>
              <a:t>的某个进程和主</a:t>
            </a:r>
            <a:r>
              <a:rPr sz="3100" spc="25" dirty="0">
                <a:latin typeface="Microsoft JhengHei UI"/>
                <a:cs typeface="Microsoft JhengHei UI"/>
              </a:rPr>
              <a:t>机</a:t>
            </a:r>
            <a:r>
              <a:rPr sz="3100" spc="235" dirty="0">
                <a:latin typeface="Microsoft JhengHei UI"/>
                <a:cs typeface="Microsoft JhengHei UI"/>
              </a:rPr>
              <a:t> </a:t>
            </a:r>
            <a:r>
              <a:rPr sz="3100" spc="15" dirty="0">
                <a:latin typeface="Arial"/>
                <a:cs typeface="Arial"/>
              </a:rPr>
              <a:t>B</a:t>
            </a:r>
            <a:r>
              <a:rPr sz="3100" spc="150" dirty="0">
                <a:latin typeface="Arial"/>
                <a:cs typeface="Arial"/>
              </a:rPr>
              <a:t> </a:t>
            </a:r>
            <a:r>
              <a:rPr sz="3100" spc="80" dirty="0">
                <a:latin typeface="Microsoft JhengHei UI"/>
                <a:cs typeface="Microsoft JhengHei UI"/>
              </a:rPr>
              <a:t>上的另⼀个进 程进⾏通信</a:t>
            </a:r>
            <a:r>
              <a:rPr sz="3100" spc="60" dirty="0">
                <a:latin typeface="Arial"/>
                <a:cs typeface="Arial"/>
              </a:rPr>
              <a:t>”</a:t>
            </a:r>
            <a:r>
              <a:rPr sz="3100" spc="80" dirty="0">
                <a:latin typeface="Microsoft JhengHei UI"/>
                <a:cs typeface="Microsoft JhengHei UI"/>
              </a:rPr>
              <a:t>。简称为</a:t>
            </a:r>
            <a:r>
              <a:rPr sz="3100" spc="60" dirty="0">
                <a:latin typeface="Arial"/>
                <a:cs typeface="Arial"/>
              </a:rPr>
              <a:t>“</a:t>
            </a:r>
            <a:r>
              <a:rPr sz="3100" spc="80" dirty="0">
                <a:latin typeface="Microsoft JhengHei UI"/>
                <a:cs typeface="Microsoft JhengHei UI"/>
              </a:rPr>
              <a:t>计算机之间通信</a:t>
            </a:r>
            <a:r>
              <a:rPr sz="3100" spc="40" dirty="0">
                <a:latin typeface="Arial"/>
                <a:cs typeface="Arial"/>
              </a:rPr>
              <a:t>”</a:t>
            </a:r>
            <a:r>
              <a:rPr sz="3100" spc="40" dirty="0">
                <a:latin typeface="Microsoft JhengHei UI"/>
                <a:cs typeface="Microsoft JhengHei UI"/>
              </a:rPr>
              <a:t>；</a:t>
            </a:r>
            <a:endParaRPr sz="3100">
              <a:latin typeface="Microsoft JhengHei UI"/>
              <a:cs typeface="Microsoft JhengHei UI"/>
            </a:endParaRPr>
          </a:p>
          <a:p>
            <a:pPr marL="12700" marR="5080" indent="118110">
              <a:lnSpc>
                <a:spcPct val="143700"/>
              </a:lnSpc>
              <a:spcBef>
                <a:spcPts val="5"/>
              </a:spcBef>
            </a:pPr>
            <a:r>
              <a:rPr sz="3100" spc="80" dirty="0">
                <a:latin typeface="Microsoft JhengHei UI"/>
                <a:cs typeface="Microsoft JhengHei UI"/>
              </a:rPr>
              <a:t>例如：家庭间的邮件往来，⼀般指家庭中某个成员和另⼀个 家庭中某个成员间收发邮件。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090859" y="8311578"/>
            <a:ext cx="3180569" cy="13533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994965" y="8773504"/>
            <a:ext cx="149161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邮政⽹络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81216" y="8156413"/>
            <a:ext cx="1426738" cy="14267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977410" y="8229801"/>
            <a:ext cx="1353350" cy="13533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48185" y="8478246"/>
            <a:ext cx="1020245" cy="10202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476450" y="8478246"/>
            <a:ext cx="1020245" cy="10202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45959" y="9082061"/>
            <a:ext cx="596800" cy="4534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425447" y="9082060"/>
            <a:ext cx="596800" cy="4534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113568" y="8986062"/>
            <a:ext cx="981710" cy="1270"/>
          </a:xfrm>
          <a:custGeom>
            <a:avLst/>
            <a:gdLst/>
            <a:ahLst/>
            <a:cxnLst/>
            <a:rect l="l" t="t" r="r" b="b"/>
            <a:pathLst>
              <a:path w="981709" h="1270">
                <a:moveTo>
                  <a:pt x="0" y="0"/>
                </a:moveTo>
                <a:lnTo>
                  <a:pt x="981704" y="88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271031" y="8986028"/>
            <a:ext cx="1263015" cy="1270"/>
          </a:xfrm>
          <a:custGeom>
            <a:avLst/>
            <a:gdLst/>
            <a:ahLst/>
            <a:cxnLst/>
            <a:rect l="l" t="t" r="r" b="b"/>
            <a:pathLst>
              <a:path w="1263015" h="1270">
                <a:moveTo>
                  <a:pt x="0" y="1035"/>
                </a:moveTo>
                <a:lnTo>
                  <a:pt x="126240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88326"/>
            <a:ext cx="13759235" cy="4260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5279"/>
            <a:ext cx="12963525" cy="3465195"/>
          </a:xfrm>
          <a:custGeom>
            <a:avLst/>
            <a:gdLst/>
            <a:ahLst/>
            <a:cxnLst/>
            <a:rect l="l" t="t" r="r" b="b"/>
            <a:pathLst>
              <a:path w="12963525" h="346519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3206438"/>
                </a:lnTo>
                <a:lnTo>
                  <a:pt x="197" y="3257808"/>
                </a:lnTo>
                <a:lnTo>
                  <a:pt x="1581" y="3299235"/>
                </a:lnTo>
                <a:lnTo>
                  <a:pt x="12649" y="3357943"/>
                </a:lnTo>
                <a:lnTo>
                  <a:pt x="49226" y="3415357"/>
                </a:lnTo>
                <a:lnTo>
                  <a:pt x="106640" y="3451933"/>
                </a:lnTo>
                <a:lnTo>
                  <a:pt x="165348" y="3463002"/>
                </a:lnTo>
                <a:lnTo>
                  <a:pt x="206776" y="3464385"/>
                </a:lnTo>
                <a:lnTo>
                  <a:pt x="258146" y="3464583"/>
                </a:lnTo>
                <a:lnTo>
                  <a:pt x="12705299" y="3464583"/>
                </a:lnTo>
                <a:lnTo>
                  <a:pt x="12756671" y="3464385"/>
                </a:lnTo>
                <a:lnTo>
                  <a:pt x="12798099" y="3463002"/>
                </a:lnTo>
                <a:lnTo>
                  <a:pt x="12856802" y="3451933"/>
                </a:lnTo>
                <a:lnTo>
                  <a:pt x="12914218" y="3415357"/>
                </a:lnTo>
                <a:lnTo>
                  <a:pt x="12950799" y="3357943"/>
                </a:lnTo>
                <a:lnTo>
                  <a:pt x="12961867" y="3299235"/>
                </a:lnTo>
                <a:lnTo>
                  <a:pt x="12963250" y="3257808"/>
                </a:lnTo>
                <a:lnTo>
                  <a:pt x="12963448" y="3206438"/>
                </a:lnTo>
                <a:lnTo>
                  <a:pt x="12963448" y="258145"/>
                </a:lnTo>
                <a:lnTo>
                  <a:pt x="12963250" y="206775"/>
                </a:lnTo>
                <a:lnTo>
                  <a:pt x="12961867" y="165348"/>
                </a:lnTo>
                <a:lnTo>
                  <a:pt x="12950799" y="106639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5279"/>
            <a:ext cx="12963525" cy="3465195"/>
          </a:xfrm>
          <a:custGeom>
            <a:avLst/>
            <a:gdLst/>
            <a:ahLst/>
            <a:cxnLst/>
            <a:rect l="l" t="t" r="r" b="b"/>
            <a:pathLst>
              <a:path w="12963525" h="346519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206438"/>
                </a:lnTo>
                <a:lnTo>
                  <a:pt x="12963250" y="3257808"/>
                </a:lnTo>
                <a:lnTo>
                  <a:pt x="12961867" y="3299235"/>
                </a:lnTo>
                <a:lnTo>
                  <a:pt x="12950799" y="3357943"/>
                </a:lnTo>
                <a:lnTo>
                  <a:pt x="12914218" y="3415357"/>
                </a:lnTo>
                <a:lnTo>
                  <a:pt x="12856802" y="3451933"/>
                </a:lnTo>
                <a:lnTo>
                  <a:pt x="12798099" y="3463003"/>
                </a:lnTo>
                <a:lnTo>
                  <a:pt x="12756671" y="3464386"/>
                </a:lnTo>
                <a:lnTo>
                  <a:pt x="12705299" y="3464584"/>
                </a:lnTo>
                <a:lnTo>
                  <a:pt x="258145" y="3464584"/>
                </a:lnTo>
                <a:lnTo>
                  <a:pt x="206775" y="3464386"/>
                </a:lnTo>
                <a:lnTo>
                  <a:pt x="165348" y="3463003"/>
                </a:lnTo>
                <a:lnTo>
                  <a:pt x="106640" y="3451933"/>
                </a:lnTo>
                <a:lnTo>
                  <a:pt x="49226" y="3415357"/>
                </a:lnTo>
                <a:lnTo>
                  <a:pt x="12650" y="3357943"/>
                </a:lnTo>
                <a:lnTo>
                  <a:pt x="1581" y="3299235"/>
                </a:lnTo>
                <a:lnTo>
                  <a:pt x="197" y="3257808"/>
                </a:lnTo>
                <a:lnTo>
                  <a:pt x="0" y="320643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69077" y="2690343"/>
            <a:ext cx="4027170" cy="41351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互联⽹的组成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互联⽹的通信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端到端的概念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两种通信⽅式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54729" y="715916"/>
            <a:ext cx="600646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端到端通信的两种⽅式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167518" y="2601025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81644" y="3318371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7518" y="4035717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81644" y="4753061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16269" y="2326054"/>
            <a:ext cx="8418195" cy="2894965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客户服务器⽅式</a:t>
            </a:r>
            <a:r>
              <a:rPr sz="3300" spc="35" dirty="0">
                <a:solidFill>
                  <a:srgbClr val="FF2600"/>
                </a:solidFill>
                <a:latin typeface="Microsoft JhengHei UI"/>
                <a:cs typeface="Microsoft JhengHei UI"/>
              </a:rPr>
              <a:t>（</a:t>
            </a:r>
            <a:r>
              <a:rPr sz="3300" spc="35" dirty="0">
                <a:solidFill>
                  <a:srgbClr val="FF2600"/>
                </a:solidFill>
                <a:latin typeface="Arial"/>
                <a:cs typeface="Arial"/>
              </a:rPr>
              <a:t>C/S</a:t>
            </a:r>
            <a:r>
              <a:rPr sz="3300" spc="12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⽅式</a:t>
            </a:r>
            <a:r>
              <a:rPr sz="33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）</a:t>
            </a:r>
            <a:r>
              <a:rPr sz="3300" spc="25" dirty="0">
                <a:latin typeface="Microsoft JhengHei UI"/>
                <a:cs typeface="Microsoft JhengHei UI"/>
              </a:rPr>
              <a:t>：</a:t>
            </a:r>
            <a:endParaRPr sz="3300">
              <a:latin typeface="Microsoft JhengHei UI"/>
              <a:cs typeface="Microsoft JhengHei UI"/>
            </a:endParaRPr>
          </a:p>
          <a:p>
            <a:pPr marL="12700" marR="308610" indent="313690">
              <a:lnSpc>
                <a:spcPct val="142600"/>
              </a:lnSpc>
              <a:spcBef>
                <a:spcPts val="5"/>
              </a:spcBef>
            </a:pPr>
            <a:r>
              <a:rPr sz="3300" spc="50" dirty="0">
                <a:latin typeface="Microsoft JhengHei UI"/>
                <a:cs typeface="Microsoft JhengHei UI"/>
              </a:rPr>
              <a:t>即</a:t>
            </a:r>
            <a:r>
              <a:rPr sz="3300" spc="50" dirty="0">
                <a:latin typeface="Arial"/>
                <a:cs typeface="Arial"/>
              </a:rPr>
              <a:t>Client/Server</a:t>
            </a:r>
            <a:r>
              <a:rPr sz="3300" spc="50" dirty="0">
                <a:latin typeface="Microsoft JhengHei UI"/>
                <a:cs typeface="Microsoft JhengHei UI"/>
              </a:rPr>
              <a:t>⽅式，简称</a:t>
            </a:r>
            <a:r>
              <a:rPr sz="3300" spc="-5" dirty="0">
                <a:latin typeface="Microsoft JhengHei UI"/>
                <a:cs typeface="Microsoft JhengHei UI"/>
              </a:rPr>
              <a:t>为</a:t>
            </a:r>
            <a:r>
              <a:rPr sz="3300" spc="260" dirty="0">
                <a:latin typeface="Microsoft JhengHei UI"/>
                <a:cs typeface="Microsoft JhengHei UI"/>
              </a:rPr>
              <a:t> </a:t>
            </a:r>
            <a:r>
              <a:rPr sz="3300" spc="30" dirty="0">
                <a:latin typeface="Arial"/>
                <a:cs typeface="Arial"/>
              </a:rPr>
              <a:t>C/S</a:t>
            </a:r>
            <a:r>
              <a:rPr sz="3300" spc="175" dirty="0">
                <a:latin typeface="Arial"/>
                <a:cs typeface="Arial"/>
              </a:rPr>
              <a:t> </a:t>
            </a:r>
            <a:r>
              <a:rPr sz="3300" spc="50" dirty="0">
                <a:latin typeface="Microsoft JhengHei UI"/>
                <a:cs typeface="Microsoft JhengHei UI"/>
              </a:rPr>
              <a:t>⽅式。 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对等⽅式</a:t>
            </a:r>
            <a:r>
              <a:rPr sz="3300" spc="35" dirty="0">
                <a:solidFill>
                  <a:srgbClr val="FF2600"/>
                </a:solidFill>
                <a:latin typeface="Microsoft JhengHei UI"/>
                <a:cs typeface="Microsoft JhengHei UI"/>
              </a:rPr>
              <a:t>（</a:t>
            </a:r>
            <a:r>
              <a:rPr sz="3300" spc="35" dirty="0">
                <a:solidFill>
                  <a:srgbClr val="FF2600"/>
                </a:solidFill>
                <a:latin typeface="Arial"/>
                <a:cs typeface="Arial"/>
              </a:rPr>
              <a:t>P2P</a:t>
            </a:r>
            <a:r>
              <a:rPr sz="3300" spc="6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⽅式</a:t>
            </a:r>
            <a:r>
              <a:rPr sz="33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）</a:t>
            </a:r>
            <a:r>
              <a:rPr sz="3300" spc="25" dirty="0">
                <a:latin typeface="Microsoft JhengHei UI"/>
                <a:cs typeface="Microsoft JhengHei UI"/>
              </a:rPr>
              <a:t>：</a:t>
            </a:r>
            <a:endParaRPr sz="3300">
              <a:latin typeface="Microsoft JhengHei UI"/>
              <a:cs typeface="Microsoft JhengHei UI"/>
            </a:endParaRPr>
          </a:p>
          <a:p>
            <a:pPr marL="326390">
              <a:lnSpc>
                <a:spcPct val="100000"/>
              </a:lnSpc>
              <a:spcBef>
                <a:spcPts val="1685"/>
              </a:spcBef>
            </a:pPr>
            <a:r>
              <a:rPr sz="3300" spc="-5" dirty="0">
                <a:latin typeface="Microsoft JhengHei UI"/>
                <a:cs typeface="Microsoft JhengHei UI"/>
              </a:rPr>
              <a:t>即</a:t>
            </a:r>
            <a:r>
              <a:rPr sz="3300" spc="235" dirty="0">
                <a:latin typeface="Microsoft JhengHei UI"/>
                <a:cs typeface="Microsoft JhengHei UI"/>
              </a:rPr>
              <a:t> </a:t>
            </a:r>
            <a:r>
              <a:rPr sz="3300" spc="50" dirty="0">
                <a:latin typeface="Arial"/>
                <a:cs typeface="Arial"/>
              </a:rPr>
              <a:t>Peer-to-Peer</a:t>
            </a:r>
            <a:r>
              <a:rPr sz="3300" spc="50" dirty="0">
                <a:latin typeface="Microsoft JhengHei UI"/>
                <a:cs typeface="Microsoft JhengHei UI"/>
              </a:rPr>
              <a:t>⽅</a:t>
            </a:r>
            <a:r>
              <a:rPr sz="3300" spc="-5" dirty="0">
                <a:latin typeface="Microsoft JhengHei UI"/>
                <a:cs typeface="Microsoft JhengHei UI"/>
              </a:rPr>
              <a:t>式</a:t>
            </a:r>
            <a:r>
              <a:rPr sz="3300" spc="235" dirty="0">
                <a:latin typeface="Microsoft JhengHei UI"/>
                <a:cs typeface="Microsoft JhengHei UI"/>
              </a:rPr>
              <a:t> </a:t>
            </a:r>
            <a:r>
              <a:rPr sz="3300" spc="50" dirty="0">
                <a:latin typeface="Microsoft JhengHei UI"/>
                <a:cs typeface="Microsoft JhengHei UI"/>
              </a:rPr>
              <a:t>，简称</a:t>
            </a:r>
            <a:r>
              <a:rPr sz="3300" spc="-5" dirty="0">
                <a:latin typeface="Microsoft JhengHei UI"/>
                <a:cs typeface="Microsoft JhengHei UI"/>
              </a:rPr>
              <a:t>为</a:t>
            </a:r>
            <a:r>
              <a:rPr sz="3300" spc="235" dirty="0">
                <a:latin typeface="Microsoft JhengHei UI"/>
                <a:cs typeface="Microsoft JhengHei UI"/>
              </a:rPr>
              <a:t> </a:t>
            </a:r>
            <a:r>
              <a:rPr sz="3300" spc="30" dirty="0">
                <a:latin typeface="Arial"/>
                <a:cs typeface="Arial"/>
              </a:rPr>
              <a:t>P2P</a:t>
            </a:r>
            <a:r>
              <a:rPr sz="3300" spc="85" dirty="0">
                <a:latin typeface="Arial"/>
                <a:cs typeface="Arial"/>
              </a:rPr>
              <a:t> </a:t>
            </a:r>
            <a:r>
              <a:rPr sz="3300" spc="50" dirty="0">
                <a:latin typeface="Microsoft JhengHei UI"/>
                <a:cs typeface="Microsoft JhengHei UI"/>
              </a:rPr>
              <a:t>⽅式。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88327"/>
            <a:ext cx="13759235" cy="4372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5279"/>
            <a:ext cx="12963525" cy="3576954"/>
          </a:xfrm>
          <a:custGeom>
            <a:avLst/>
            <a:gdLst/>
            <a:ahLst/>
            <a:cxnLst/>
            <a:rect l="l" t="t" r="r" b="b"/>
            <a:pathLst>
              <a:path w="12963525" h="357695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3318405"/>
                </a:lnTo>
                <a:lnTo>
                  <a:pt x="197" y="3369775"/>
                </a:lnTo>
                <a:lnTo>
                  <a:pt x="1581" y="3411202"/>
                </a:lnTo>
                <a:lnTo>
                  <a:pt x="12649" y="3469911"/>
                </a:lnTo>
                <a:lnTo>
                  <a:pt x="49226" y="3527324"/>
                </a:lnTo>
                <a:lnTo>
                  <a:pt x="106640" y="3563900"/>
                </a:lnTo>
                <a:lnTo>
                  <a:pt x="165348" y="3574970"/>
                </a:lnTo>
                <a:lnTo>
                  <a:pt x="206776" y="3576354"/>
                </a:lnTo>
                <a:lnTo>
                  <a:pt x="258146" y="3576551"/>
                </a:lnTo>
                <a:lnTo>
                  <a:pt x="12705299" y="3576551"/>
                </a:lnTo>
                <a:lnTo>
                  <a:pt x="12756671" y="3576354"/>
                </a:lnTo>
                <a:lnTo>
                  <a:pt x="12798099" y="3574970"/>
                </a:lnTo>
                <a:lnTo>
                  <a:pt x="12856802" y="3563900"/>
                </a:lnTo>
                <a:lnTo>
                  <a:pt x="12914218" y="3527324"/>
                </a:lnTo>
                <a:lnTo>
                  <a:pt x="12950799" y="3469911"/>
                </a:lnTo>
                <a:lnTo>
                  <a:pt x="12961867" y="3411202"/>
                </a:lnTo>
                <a:lnTo>
                  <a:pt x="12963250" y="3369775"/>
                </a:lnTo>
                <a:lnTo>
                  <a:pt x="12963448" y="3318405"/>
                </a:lnTo>
                <a:lnTo>
                  <a:pt x="12963448" y="258145"/>
                </a:lnTo>
                <a:lnTo>
                  <a:pt x="12963250" y="206775"/>
                </a:lnTo>
                <a:lnTo>
                  <a:pt x="12961867" y="165348"/>
                </a:lnTo>
                <a:lnTo>
                  <a:pt x="12950799" y="106639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5279"/>
            <a:ext cx="12963525" cy="3576954"/>
          </a:xfrm>
          <a:custGeom>
            <a:avLst/>
            <a:gdLst/>
            <a:ahLst/>
            <a:cxnLst/>
            <a:rect l="l" t="t" r="r" b="b"/>
            <a:pathLst>
              <a:path w="12963525" h="357695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318406"/>
                </a:lnTo>
                <a:lnTo>
                  <a:pt x="12963250" y="3369776"/>
                </a:lnTo>
                <a:lnTo>
                  <a:pt x="12961867" y="3411203"/>
                </a:lnTo>
                <a:lnTo>
                  <a:pt x="12950799" y="3469911"/>
                </a:lnTo>
                <a:lnTo>
                  <a:pt x="12914218" y="3527325"/>
                </a:lnTo>
                <a:lnTo>
                  <a:pt x="12856802" y="3563901"/>
                </a:lnTo>
                <a:lnTo>
                  <a:pt x="12798099" y="3574970"/>
                </a:lnTo>
                <a:lnTo>
                  <a:pt x="12756671" y="3576354"/>
                </a:lnTo>
                <a:lnTo>
                  <a:pt x="12705299" y="3576551"/>
                </a:lnTo>
                <a:lnTo>
                  <a:pt x="258145" y="3576551"/>
                </a:lnTo>
                <a:lnTo>
                  <a:pt x="206775" y="3576354"/>
                </a:lnTo>
                <a:lnTo>
                  <a:pt x="165348" y="3574970"/>
                </a:lnTo>
                <a:lnTo>
                  <a:pt x="106640" y="3563901"/>
                </a:lnTo>
                <a:lnTo>
                  <a:pt x="49226" y="3527325"/>
                </a:lnTo>
                <a:lnTo>
                  <a:pt x="12650" y="3469911"/>
                </a:lnTo>
                <a:lnTo>
                  <a:pt x="1581" y="3411203"/>
                </a:lnTo>
                <a:lnTo>
                  <a:pt x="197" y="3369776"/>
                </a:lnTo>
                <a:lnTo>
                  <a:pt x="0" y="331840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69077" y="2690343"/>
            <a:ext cx="4027170" cy="41351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互联⽹的组成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互联⽹的通信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端到端的概念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两种通信⽅式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641338" y="705445"/>
            <a:ext cx="6833234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客户</a:t>
            </a:r>
            <a:r>
              <a:rPr spc="-480" dirty="0">
                <a:latin typeface="Lucida Sans"/>
                <a:cs typeface="Lucida Sans"/>
              </a:rPr>
              <a:t>/</a:t>
            </a:r>
            <a:r>
              <a:rPr spc="100" dirty="0"/>
              <a:t>服务器⼯作⽅式⽅式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167518" y="2572411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0176" y="2513168"/>
            <a:ext cx="555053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客</a:t>
            </a:r>
            <a:r>
              <a:rPr sz="2850" spc="30" dirty="0">
                <a:latin typeface="Microsoft JhengHei UI"/>
                <a:cs typeface="Microsoft JhengHei UI"/>
              </a:rPr>
              <a:t>户</a:t>
            </a:r>
            <a:r>
              <a:rPr sz="2850" spc="204" dirty="0">
                <a:latin typeface="Microsoft JhengHei UI"/>
                <a:cs typeface="Microsoft JhengHei UI"/>
              </a:rPr>
              <a:t> </a:t>
            </a:r>
            <a:r>
              <a:rPr sz="2850" spc="50" dirty="0">
                <a:latin typeface="Arial"/>
                <a:cs typeface="Arial"/>
              </a:rPr>
              <a:t>(client)</a:t>
            </a:r>
            <a:r>
              <a:rPr sz="2850" spc="130" dirty="0">
                <a:latin typeface="Arial"/>
                <a:cs typeface="Arial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和服务</a:t>
            </a:r>
            <a:r>
              <a:rPr sz="2850" spc="30" dirty="0">
                <a:latin typeface="Microsoft JhengHei UI"/>
                <a:cs typeface="Microsoft JhengHei UI"/>
              </a:rPr>
              <a:t>器</a:t>
            </a:r>
            <a:r>
              <a:rPr sz="2850" spc="204" dirty="0">
                <a:latin typeface="Microsoft JhengHei UI"/>
                <a:cs typeface="Microsoft JhengHei UI"/>
              </a:rPr>
              <a:t> </a:t>
            </a:r>
            <a:r>
              <a:rPr sz="2850" spc="50" dirty="0">
                <a:latin typeface="Arial"/>
                <a:cs typeface="Arial"/>
              </a:rPr>
              <a:t>(server)</a:t>
            </a:r>
            <a:r>
              <a:rPr sz="2850" spc="130" dirty="0">
                <a:latin typeface="Arial"/>
                <a:cs typeface="Arial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81644" y="3148781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4303" y="3089538"/>
            <a:ext cx="638048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都是指通信中所涉及的两个应⽤进程。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67518" y="371316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60176" y="3653919"/>
            <a:ext cx="262890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55" dirty="0">
                <a:latin typeface="Arial"/>
                <a:cs typeface="Arial"/>
              </a:rPr>
              <a:t>“</a:t>
            </a:r>
            <a:r>
              <a:rPr sz="2850" spc="80" dirty="0">
                <a:latin typeface="Microsoft JhengHei UI"/>
                <a:cs typeface="Microsoft JhengHei UI"/>
              </a:rPr>
              <a:t>客户</a:t>
            </a:r>
            <a:r>
              <a:rPr sz="2850" spc="50" dirty="0">
                <a:latin typeface="Arial"/>
                <a:cs typeface="Arial"/>
              </a:rPr>
              <a:t>/</a:t>
            </a:r>
            <a:r>
              <a:rPr sz="2850" spc="80" dirty="0">
                <a:latin typeface="Microsoft JhengHei UI"/>
                <a:cs typeface="Microsoft JhengHei UI"/>
              </a:rPr>
              <a:t>服务器</a:t>
            </a:r>
            <a:r>
              <a:rPr sz="2850" spc="40" dirty="0">
                <a:latin typeface="Arial"/>
                <a:cs typeface="Arial"/>
              </a:rPr>
              <a:t>”</a:t>
            </a:r>
            <a:r>
              <a:rPr sz="2850" spc="4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81644" y="428953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74303" y="4105685"/>
            <a:ext cx="10866120" cy="1154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9900"/>
              </a:lnSpc>
              <a:spcBef>
                <a:spcPts val="9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进程之间服务和被服务的关系。客户是服务的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请求⽅</a:t>
            </a:r>
            <a:r>
              <a:rPr sz="2850" spc="80" dirty="0">
                <a:latin typeface="Microsoft JhengHei UI"/>
                <a:cs typeface="Microsoft JhengHei UI"/>
              </a:rPr>
              <a:t>，服务器是服 务的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提供⽅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462826" y="8864163"/>
            <a:ext cx="2404110" cy="1010919"/>
          </a:xfrm>
          <a:custGeom>
            <a:avLst/>
            <a:gdLst/>
            <a:ahLst/>
            <a:cxnLst/>
            <a:rect l="l" t="t" r="r" b="b"/>
            <a:pathLst>
              <a:path w="2404109" h="1010920">
                <a:moveTo>
                  <a:pt x="1179893" y="0"/>
                </a:moveTo>
                <a:lnTo>
                  <a:pt x="1125438" y="1591"/>
                </a:lnTo>
                <a:lnTo>
                  <a:pt x="1072159" y="6285"/>
                </a:lnTo>
                <a:lnTo>
                  <a:pt x="1020217" y="13960"/>
                </a:lnTo>
                <a:lnTo>
                  <a:pt x="969777" y="24498"/>
                </a:lnTo>
                <a:lnTo>
                  <a:pt x="920999" y="37777"/>
                </a:lnTo>
                <a:lnTo>
                  <a:pt x="874046" y="53677"/>
                </a:lnTo>
                <a:lnTo>
                  <a:pt x="829081" y="72077"/>
                </a:lnTo>
                <a:lnTo>
                  <a:pt x="786267" y="92857"/>
                </a:lnTo>
                <a:lnTo>
                  <a:pt x="745765" y="115898"/>
                </a:lnTo>
                <a:lnTo>
                  <a:pt x="707738" y="141078"/>
                </a:lnTo>
                <a:lnTo>
                  <a:pt x="672349" y="168277"/>
                </a:lnTo>
                <a:lnTo>
                  <a:pt x="639760" y="197375"/>
                </a:lnTo>
                <a:lnTo>
                  <a:pt x="610133" y="228251"/>
                </a:lnTo>
                <a:lnTo>
                  <a:pt x="583631" y="260785"/>
                </a:lnTo>
                <a:lnTo>
                  <a:pt x="560416" y="294857"/>
                </a:lnTo>
                <a:lnTo>
                  <a:pt x="540651" y="330346"/>
                </a:lnTo>
                <a:lnTo>
                  <a:pt x="521296" y="328167"/>
                </a:lnTo>
                <a:lnTo>
                  <a:pt x="501688" y="326564"/>
                </a:lnTo>
                <a:lnTo>
                  <a:pt x="481843" y="325575"/>
                </a:lnTo>
                <a:lnTo>
                  <a:pt x="461779" y="325237"/>
                </a:lnTo>
                <a:lnTo>
                  <a:pt x="407917" y="327543"/>
                </a:lnTo>
                <a:lnTo>
                  <a:pt x="355883" y="334288"/>
                </a:lnTo>
                <a:lnTo>
                  <a:pt x="306022" y="345216"/>
                </a:lnTo>
                <a:lnTo>
                  <a:pt x="258680" y="360069"/>
                </a:lnTo>
                <a:lnTo>
                  <a:pt x="214205" y="378590"/>
                </a:lnTo>
                <a:lnTo>
                  <a:pt x="172941" y="400521"/>
                </a:lnTo>
                <a:lnTo>
                  <a:pt x="135235" y="425607"/>
                </a:lnTo>
                <a:lnTo>
                  <a:pt x="101433" y="453588"/>
                </a:lnTo>
                <a:lnTo>
                  <a:pt x="71882" y="484209"/>
                </a:lnTo>
                <a:lnTo>
                  <a:pt x="46927" y="517212"/>
                </a:lnTo>
                <a:lnTo>
                  <a:pt x="26916" y="552339"/>
                </a:lnTo>
                <a:lnTo>
                  <a:pt x="12193" y="589334"/>
                </a:lnTo>
                <a:lnTo>
                  <a:pt x="3106" y="627938"/>
                </a:lnTo>
                <a:lnTo>
                  <a:pt x="0" y="667896"/>
                </a:lnTo>
                <a:lnTo>
                  <a:pt x="3106" y="707852"/>
                </a:lnTo>
                <a:lnTo>
                  <a:pt x="12193" y="746452"/>
                </a:lnTo>
                <a:lnTo>
                  <a:pt x="26916" y="783439"/>
                </a:lnTo>
                <a:lnTo>
                  <a:pt x="46929" y="818555"/>
                </a:lnTo>
                <a:lnTo>
                  <a:pt x="71884" y="851546"/>
                </a:lnTo>
                <a:lnTo>
                  <a:pt x="101435" y="882153"/>
                </a:lnTo>
                <a:lnTo>
                  <a:pt x="135237" y="910121"/>
                </a:lnTo>
                <a:lnTo>
                  <a:pt x="172943" y="935192"/>
                </a:lnTo>
                <a:lnTo>
                  <a:pt x="214207" y="957110"/>
                </a:lnTo>
                <a:lnTo>
                  <a:pt x="258683" y="975619"/>
                </a:lnTo>
                <a:lnTo>
                  <a:pt x="306024" y="990461"/>
                </a:lnTo>
                <a:lnTo>
                  <a:pt x="355885" y="1001381"/>
                </a:lnTo>
                <a:lnTo>
                  <a:pt x="407918" y="1008121"/>
                </a:lnTo>
                <a:lnTo>
                  <a:pt x="461779" y="1010425"/>
                </a:lnTo>
                <a:lnTo>
                  <a:pt x="466598" y="1010425"/>
                </a:lnTo>
                <a:lnTo>
                  <a:pt x="471461" y="1010272"/>
                </a:lnTo>
                <a:lnTo>
                  <a:pt x="476239" y="1010163"/>
                </a:lnTo>
                <a:lnTo>
                  <a:pt x="1172006" y="1010294"/>
                </a:lnTo>
                <a:lnTo>
                  <a:pt x="1174644" y="1010314"/>
                </a:lnTo>
                <a:lnTo>
                  <a:pt x="1177248" y="1010424"/>
                </a:lnTo>
                <a:lnTo>
                  <a:pt x="1179893" y="1010425"/>
                </a:lnTo>
                <a:lnTo>
                  <a:pt x="1182489" y="1010425"/>
                </a:lnTo>
                <a:lnTo>
                  <a:pt x="1185002" y="1010315"/>
                </a:lnTo>
                <a:lnTo>
                  <a:pt x="1187593" y="1010294"/>
                </a:lnTo>
                <a:lnTo>
                  <a:pt x="2018757" y="1010425"/>
                </a:lnTo>
                <a:lnTo>
                  <a:pt x="2071002" y="1007819"/>
                </a:lnTo>
                <a:lnTo>
                  <a:pt x="2121109" y="1000228"/>
                </a:lnTo>
                <a:lnTo>
                  <a:pt x="2168619" y="987991"/>
                </a:lnTo>
                <a:lnTo>
                  <a:pt x="2213074" y="971449"/>
                </a:lnTo>
                <a:lnTo>
                  <a:pt x="2254016" y="950940"/>
                </a:lnTo>
                <a:lnTo>
                  <a:pt x="2290986" y="926806"/>
                </a:lnTo>
                <a:lnTo>
                  <a:pt x="2323526" y="899385"/>
                </a:lnTo>
                <a:lnTo>
                  <a:pt x="2351177" y="869017"/>
                </a:lnTo>
                <a:lnTo>
                  <a:pt x="2373481" y="836043"/>
                </a:lnTo>
                <a:lnTo>
                  <a:pt x="2389980" y="800801"/>
                </a:lnTo>
                <a:lnTo>
                  <a:pt x="2400216" y="763632"/>
                </a:lnTo>
                <a:lnTo>
                  <a:pt x="2403729" y="724875"/>
                </a:lnTo>
                <a:lnTo>
                  <a:pt x="2400216" y="686116"/>
                </a:lnTo>
                <a:lnTo>
                  <a:pt x="2389980" y="648940"/>
                </a:lnTo>
                <a:lnTo>
                  <a:pt x="2373481" y="613687"/>
                </a:lnTo>
                <a:lnTo>
                  <a:pt x="2351176" y="580699"/>
                </a:lnTo>
                <a:lnTo>
                  <a:pt x="2323525" y="550316"/>
                </a:lnTo>
                <a:lnTo>
                  <a:pt x="2290985" y="522879"/>
                </a:lnTo>
                <a:lnTo>
                  <a:pt x="2254015" y="498728"/>
                </a:lnTo>
                <a:lnTo>
                  <a:pt x="2213074" y="478205"/>
                </a:lnTo>
                <a:lnTo>
                  <a:pt x="2168619" y="461649"/>
                </a:lnTo>
                <a:lnTo>
                  <a:pt x="2121109" y="449402"/>
                </a:lnTo>
                <a:lnTo>
                  <a:pt x="2071002" y="441803"/>
                </a:lnTo>
                <a:lnTo>
                  <a:pt x="2018757" y="439195"/>
                </a:lnTo>
                <a:lnTo>
                  <a:pt x="1976476" y="440917"/>
                </a:lnTo>
                <a:lnTo>
                  <a:pt x="1935521" y="445949"/>
                </a:lnTo>
                <a:lnTo>
                  <a:pt x="1896137" y="454088"/>
                </a:lnTo>
                <a:lnTo>
                  <a:pt x="1858571" y="465130"/>
                </a:lnTo>
                <a:lnTo>
                  <a:pt x="1852038" y="424516"/>
                </a:lnTo>
                <a:lnTo>
                  <a:pt x="1841267" y="384953"/>
                </a:lnTo>
                <a:lnTo>
                  <a:pt x="1826433" y="346573"/>
                </a:lnTo>
                <a:lnTo>
                  <a:pt x="1807712" y="309506"/>
                </a:lnTo>
                <a:lnTo>
                  <a:pt x="1785280" y="273884"/>
                </a:lnTo>
                <a:lnTo>
                  <a:pt x="1759312" y="239836"/>
                </a:lnTo>
                <a:lnTo>
                  <a:pt x="1729984" y="207494"/>
                </a:lnTo>
                <a:lnTo>
                  <a:pt x="1697471" y="176989"/>
                </a:lnTo>
                <a:lnTo>
                  <a:pt x="1661950" y="148450"/>
                </a:lnTo>
                <a:lnTo>
                  <a:pt x="1623596" y="122009"/>
                </a:lnTo>
                <a:lnTo>
                  <a:pt x="1582583" y="97796"/>
                </a:lnTo>
                <a:lnTo>
                  <a:pt x="1539089" y="75942"/>
                </a:lnTo>
                <a:lnTo>
                  <a:pt x="1493289" y="56578"/>
                </a:lnTo>
                <a:lnTo>
                  <a:pt x="1445359" y="39835"/>
                </a:lnTo>
                <a:lnTo>
                  <a:pt x="1395473" y="25843"/>
                </a:lnTo>
                <a:lnTo>
                  <a:pt x="1343808" y="14732"/>
                </a:lnTo>
                <a:lnTo>
                  <a:pt x="1290539" y="6635"/>
                </a:lnTo>
                <a:lnTo>
                  <a:pt x="1235842" y="1680"/>
                </a:lnTo>
                <a:lnTo>
                  <a:pt x="1179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611291" y="9409863"/>
            <a:ext cx="2404110" cy="1010919"/>
          </a:xfrm>
          <a:custGeom>
            <a:avLst/>
            <a:gdLst/>
            <a:ahLst/>
            <a:cxnLst/>
            <a:rect l="l" t="t" r="r" b="b"/>
            <a:pathLst>
              <a:path w="2404109" h="1010920">
                <a:moveTo>
                  <a:pt x="1818238" y="680078"/>
                </a:moveTo>
                <a:lnTo>
                  <a:pt x="540653" y="680078"/>
                </a:lnTo>
                <a:lnTo>
                  <a:pt x="560418" y="715567"/>
                </a:lnTo>
                <a:lnTo>
                  <a:pt x="583632" y="749639"/>
                </a:lnTo>
                <a:lnTo>
                  <a:pt x="610134" y="782173"/>
                </a:lnTo>
                <a:lnTo>
                  <a:pt x="639761" y="813049"/>
                </a:lnTo>
                <a:lnTo>
                  <a:pt x="672350" y="842147"/>
                </a:lnTo>
                <a:lnTo>
                  <a:pt x="707739" y="869346"/>
                </a:lnTo>
                <a:lnTo>
                  <a:pt x="745766" y="894526"/>
                </a:lnTo>
                <a:lnTo>
                  <a:pt x="786267" y="917567"/>
                </a:lnTo>
                <a:lnTo>
                  <a:pt x="829082" y="938347"/>
                </a:lnTo>
                <a:lnTo>
                  <a:pt x="874046" y="956747"/>
                </a:lnTo>
                <a:lnTo>
                  <a:pt x="920999" y="972647"/>
                </a:lnTo>
                <a:lnTo>
                  <a:pt x="969776" y="985926"/>
                </a:lnTo>
                <a:lnTo>
                  <a:pt x="1020216" y="996464"/>
                </a:lnTo>
                <a:lnTo>
                  <a:pt x="1072157" y="1004139"/>
                </a:lnTo>
                <a:lnTo>
                  <a:pt x="1125436" y="1008833"/>
                </a:lnTo>
                <a:lnTo>
                  <a:pt x="1179890" y="1010424"/>
                </a:lnTo>
                <a:lnTo>
                  <a:pt x="1235839" y="1008744"/>
                </a:lnTo>
                <a:lnTo>
                  <a:pt x="1290536" y="1003789"/>
                </a:lnTo>
                <a:lnTo>
                  <a:pt x="1343804" y="995692"/>
                </a:lnTo>
                <a:lnTo>
                  <a:pt x="1395469" y="984581"/>
                </a:lnTo>
                <a:lnTo>
                  <a:pt x="1445355" y="970589"/>
                </a:lnTo>
                <a:lnTo>
                  <a:pt x="1493286" y="953845"/>
                </a:lnTo>
                <a:lnTo>
                  <a:pt x="1539087" y="934482"/>
                </a:lnTo>
                <a:lnTo>
                  <a:pt x="1582581" y="912628"/>
                </a:lnTo>
                <a:lnTo>
                  <a:pt x="1623594" y="888415"/>
                </a:lnTo>
                <a:lnTo>
                  <a:pt x="1661949" y="861974"/>
                </a:lnTo>
                <a:lnTo>
                  <a:pt x="1697471" y="833435"/>
                </a:lnTo>
                <a:lnTo>
                  <a:pt x="1729983" y="802930"/>
                </a:lnTo>
                <a:lnTo>
                  <a:pt x="1759312" y="770588"/>
                </a:lnTo>
                <a:lnTo>
                  <a:pt x="1785280" y="736540"/>
                </a:lnTo>
                <a:lnTo>
                  <a:pt x="1807713" y="700918"/>
                </a:lnTo>
                <a:lnTo>
                  <a:pt x="1818238" y="680078"/>
                </a:lnTo>
                <a:close/>
              </a:path>
              <a:path w="2404109" h="1010920">
                <a:moveTo>
                  <a:pt x="466593" y="0"/>
                </a:moveTo>
                <a:lnTo>
                  <a:pt x="461776" y="0"/>
                </a:lnTo>
                <a:lnTo>
                  <a:pt x="407916" y="2303"/>
                </a:lnTo>
                <a:lnTo>
                  <a:pt x="355883" y="9043"/>
                </a:lnTo>
                <a:lnTo>
                  <a:pt x="306022" y="19963"/>
                </a:lnTo>
                <a:lnTo>
                  <a:pt x="258682" y="34805"/>
                </a:lnTo>
                <a:lnTo>
                  <a:pt x="214206" y="53314"/>
                </a:lnTo>
                <a:lnTo>
                  <a:pt x="172942" y="75232"/>
                </a:lnTo>
                <a:lnTo>
                  <a:pt x="135236" y="100303"/>
                </a:lnTo>
                <a:lnTo>
                  <a:pt x="101434" y="128271"/>
                </a:lnTo>
                <a:lnTo>
                  <a:pt x="71883" y="158878"/>
                </a:lnTo>
                <a:lnTo>
                  <a:pt x="46928" y="191869"/>
                </a:lnTo>
                <a:lnTo>
                  <a:pt x="26916" y="226985"/>
                </a:lnTo>
                <a:lnTo>
                  <a:pt x="12193" y="263972"/>
                </a:lnTo>
                <a:lnTo>
                  <a:pt x="3106" y="302571"/>
                </a:lnTo>
                <a:lnTo>
                  <a:pt x="0" y="342527"/>
                </a:lnTo>
                <a:lnTo>
                  <a:pt x="3106" y="382485"/>
                </a:lnTo>
                <a:lnTo>
                  <a:pt x="12193" y="421090"/>
                </a:lnTo>
                <a:lnTo>
                  <a:pt x="26915" y="458085"/>
                </a:lnTo>
                <a:lnTo>
                  <a:pt x="46926" y="493212"/>
                </a:lnTo>
                <a:lnTo>
                  <a:pt x="71880" y="526215"/>
                </a:lnTo>
                <a:lnTo>
                  <a:pt x="101431" y="556836"/>
                </a:lnTo>
                <a:lnTo>
                  <a:pt x="135232" y="584818"/>
                </a:lnTo>
                <a:lnTo>
                  <a:pt x="172938" y="609903"/>
                </a:lnTo>
                <a:lnTo>
                  <a:pt x="214201" y="631835"/>
                </a:lnTo>
                <a:lnTo>
                  <a:pt x="258677" y="650356"/>
                </a:lnTo>
                <a:lnTo>
                  <a:pt x="306018" y="665208"/>
                </a:lnTo>
                <a:lnTo>
                  <a:pt x="355879" y="676136"/>
                </a:lnTo>
                <a:lnTo>
                  <a:pt x="407914" y="682881"/>
                </a:lnTo>
                <a:lnTo>
                  <a:pt x="461776" y="685187"/>
                </a:lnTo>
                <a:lnTo>
                  <a:pt x="481840" y="684849"/>
                </a:lnTo>
                <a:lnTo>
                  <a:pt x="501686" y="683860"/>
                </a:lnTo>
                <a:lnTo>
                  <a:pt x="521296" y="682257"/>
                </a:lnTo>
                <a:lnTo>
                  <a:pt x="540653" y="680078"/>
                </a:lnTo>
                <a:lnTo>
                  <a:pt x="1818238" y="680078"/>
                </a:lnTo>
                <a:lnTo>
                  <a:pt x="1826434" y="663851"/>
                </a:lnTo>
                <a:lnTo>
                  <a:pt x="1841268" y="625471"/>
                </a:lnTo>
                <a:lnTo>
                  <a:pt x="1852039" y="585909"/>
                </a:lnTo>
                <a:lnTo>
                  <a:pt x="1858571" y="545294"/>
                </a:lnTo>
                <a:lnTo>
                  <a:pt x="2177963" y="545294"/>
                </a:lnTo>
                <a:lnTo>
                  <a:pt x="2254012" y="511696"/>
                </a:lnTo>
                <a:lnTo>
                  <a:pt x="2290982" y="487545"/>
                </a:lnTo>
                <a:lnTo>
                  <a:pt x="2323522" y="460108"/>
                </a:lnTo>
                <a:lnTo>
                  <a:pt x="2351174" y="429725"/>
                </a:lnTo>
                <a:lnTo>
                  <a:pt x="2373478" y="396737"/>
                </a:lnTo>
                <a:lnTo>
                  <a:pt x="2389978" y="361484"/>
                </a:lnTo>
                <a:lnTo>
                  <a:pt x="2400214" y="324308"/>
                </a:lnTo>
                <a:lnTo>
                  <a:pt x="2403727" y="285549"/>
                </a:lnTo>
                <a:lnTo>
                  <a:pt x="2400214" y="246792"/>
                </a:lnTo>
                <a:lnTo>
                  <a:pt x="2389978" y="209623"/>
                </a:lnTo>
                <a:lnTo>
                  <a:pt x="2373478" y="174381"/>
                </a:lnTo>
                <a:lnTo>
                  <a:pt x="2351174" y="141407"/>
                </a:lnTo>
                <a:lnTo>
                  <a:pt x="2323522" y="111039"/>
                </a:lnTo>
                <a:lnTo>
                  <a:pt x="2290982" y="83618"/>
                </a:lnTo>
                <a:lnTo>
                  <a:pt x="2254012" y="59484"/>
                </a:lnTo>
                <a:lnTo>
                  <a:pt x="2213070" y="38975"/>
                </a:lnTo>
                <a:lnTo>
                  <a:pt x="2168615" y="22433"/>
                </a:lnTo>
                <a:lnTo>
                  <a:pt x="2121106" y="10197"/>
                </a:lnTo>
                <a:lnTo>
                  <a:pt x="2070999" y="2605"/>
                </a:lnTo>
                <a:lnTo>
                  <a:pt x="2024003" y="261"/>
                </a:lnTo>
                <a:lnTo>
                  <a:pt x="476236" y="261"/>
                </a:lnTo>
                <a:lnTo>
                  <a:pt x="466593" y="0"/>
                </a:lnTo>
                <a:close/>
              </a:path>
              <a:path w="2404109" h="1010920">
                <a:moveTo>
                  <a:pt x="2177963" y="545294"/>
                </a:moveTo>
                <a:lnTo>
                  <a:pt x="1858571" y="545294"/>
                </a:lnTo>
                <a:lnTo>
                  <a:pt x="1896135" y="556336"/>
                </a:lnTo>
                <a:lnTo>
                  <a:pt x="1935518" y="564475"/>
                </a:lnTo>
                <a:lnTo>
                  <a:pt x="1976473" y="569507"/>
                </a:lnTo>
                <a:lnTo>
                  <a:pt x="2018755" y="571229"/>
                </a:lnTo>
                <a:lnTo>
                  <a:pt x="2070999" y="568621"/>
                </a:lnTo>
                <a:lnTo>
                  <a:pt x="2121106" y="561023"/>
                </a:lnTo>
                <a:lnTo>
                  <a:pt x="2168615" y="548775"/>
                </a:lnTo>
                <a:lnTo>
                  <a:pt x="2177963" y="545294"/>
                </a:lnTo>
                <a:close/>
              </a:path>
              <a:path w="2404109" h="1010920">
                <a:moveTo>
                  <a:pt x="1182487" y="0"/>
                </a:moveTo>
                <a:lnTo>
                  <a:pt x="1177252" y="0"/>
                </a:lnTo>
                <a:lnTo>
                  <a:pt x="1174644" y="109"/>
                </a:lnTo>
                <a:lnTo>
                  <a:pt x="476236" y="261"/>
                </a:lnTo>
                <a:lnTo>
                  <a:pt x="2024003" y="261"/>
                </a:lnTo>
                <a:lnTo>
                  <a:pt x="2021379" y="130"/>
                </a:lnTo>
                <a:lnTo>
                  <a:pt x="1187586" y="130"/>
                </a:lnTo>
                <a:lnTo>
                  <a:pt x="1185000" y="109"/>
                </a:lnTo>
                <a:lnTo>
                  <a:pt x="1182487" y="0"/>
                </a:lnTo>
                <a:close/>
              </a:path>
              <a:path w="2404109" h="1010920">
                <a:moveTo>
                  <a:pt x="2018755" y="0"/>
                </a:moveTo>
                <a:lnTo>
                  <a:pt x="1187586" y="130"/>
                </a:lnTo>
                <a:lnTo>
                  <a:pt x="2021379" y="130"/>
                </a:lnTo>
                <a:lnTo>
                  <a:pt x="20187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611291" y="9409862"/>
            <a:ext cx="2404110" cy="1010919"/>
          </a:xfrm>
          <a:custGeom>
            <a:avLst/>
            <a:gdLst/>
            <a:ahLst/>
            <a:cxnLst/>
            <a:rect l="l" t="t" r="r" b="b"/>
            <a:pathLst>
              <a:path w="2404109" h="1010920">
                <a:moveTo>
                  <a:pt x="1179893" y="1010425"/>
                </a:moveTo>
                <a:lnTo>
                  <a:pt x="1125438" y="1008833"/>
                </a:lnTo>
                <a:lnTo>
                  <a:pt x="1072159" y="1004139"/>
                </a:lnTo>
                <a:lnTo>
                  <a:pt x="1020217" y="996464"/>
                </a:lnTo>
                <a:lnTo>
                  <a:pt x="969777" y="985926"/>
                </a:lnTo>
                <a:lnTo>
                  <a:pt x="920999" y="972647"/>
                </a:lnTo>
                <a:lnTo>
                  <a:pt x="874046" y="956748"/>
                </a:lnTo>
                <a:lnTo>
                  <a:pt x="829081" y="938347"/>
                </a:lnTo>
                <a:lnTo>
                  <a:pt x="786267" y="917567"/>
                </a:lnTo>
                <a:lnTo>
                  <a:pt x="745765" y="894526"/>
                </a:lnTo>
                <a:lnTo>
                  <a:pt x="707738" y="869346"/>
                </a:lnTo>
                <a:lnTo>
                  <a:pt x="672349" y="842147"/>
                </a:lnTo>
                <a:lnTo>
                  <a:pt x="639760" y="813049"/>
                </a:lnTo>
                <a:lnTo>
                  <a:pt x="610133" y="782173"/>
                </a:lnTo>
                <a:lnTo>
                  <a:pt x="583631" y="749639"/>
                </a:lnTo>
                <a:lnTo>
                  <a:pt x="560416" y="715567"/>
                </a:lnTo>
                <a:lnTo>
                  <a:pt x="540651" y="680078"/>
                </a:lnTo>
                <a:lnTo>
                  <a:pt x="521296" y="682257"/>
                </a:lnTo>
                <a:lnTo>
                  <a:pt x="501688" y="683860"/>
                </a:lnTo>
                <a:lnTo>
                  <a:pt x="481843" y="684849"/>
                </a:lnTo>
                <a:lnTo>
                  <a:pt x="461779" y="685187"/>
                </a:lnTo>
                <a:lnTo>
                  <a:pt x="407917" y="682881"/>
                </a:lnTo>
                <a:lnTo>
                  <a:pt x="355883" y="676136"/>
                </a:lnTo>
                <a:lnTo>
                  <a:pt x="306022" y="665208"/>
                </a:lnTo>
                <a:lnTo>
                  <a:pt x="258680" y="650355"/>
                </a:lnTo>
                <a:lnTo>
                  <a:pt x="214205" y="631834"/>
                </a:lnTo>
                <a:lnTo>
                  <a:pt x="172941" y="609903"/>
                </a:lnTo>
                <a:lnTo>
                  <a:pt x="135235" y="584817"/>
                </a:lnTo>
                <a:lnTo>
                  <a:pt x="101433" y="556836"/>
                </a:lnTo>
                <a:lnTo>
                  <a:pt x="71882" y="526215"/>
                </a:lnTo>
                <a:lnTo>
                  <a:pt x="46927" y="493212"/>
                </a:lnTo>
                <a:lnTo>
                  <a:pt x="26916" y="458085"/>
                </a:lnTo>
                <a:lnTo>
                  <a:pt x="12193" y="421090"/>
                </a:lnTo>
                <a:lnTo>
                  <a:pt x="3106" y="382486"/>
                </a:lnTo>
                <a:lnTo>
                  <a:pt x="0" y="342528"/>
                </a:lnTo>
                <a:lnTo>
                  <a:pt x="3106" y="302572"/>
                </a:lnTo>
                <a:lnTo>
                  <a:pt x="12193" y="263972"/>
                </a:lnTo>
                <a:lnTo>
                  <a:pt x="26916" y="226985"/>
                </a:lnTo>
                <a:lnTo>
                  <a:pt x="46929" y="191869"/>
                </a:lnTo>
                <a:lnTo>
                  <a:pt x="71884" y="158878"/>
                </a:lnTo>
                <a:lnTo>
                  <a:pt x="101435" y="128271"/>
                </a:lnTo>
                <a:lnTo>
                  <a:pt x="135237" y="100303"/>
                </a:lnTo>
                <a:lnTo>
                  <a:pt x="172943" y="75232"/>
                </a:lnTo>
                <a:lnTo>
                  <a:pt x="214207" y="53314"/>
                </a:lnTo>
                <a:lnTo>
                  <a:pt x="258683" y="34805"/>
                </a:lnTo>
                <a:lnTo>
                  <a:pt x="306024" y="19963"/>
                </a:lnTo>
                <a:lnTo>
                  <a:pt x="355885" y="9043"/>
                </a:lnTo>
                <a:lnTo>
                  <a:pt x="407918" y="2303"/>
                </a:lnTo>
                <a:lnTo>
                  <a:pt x="461779" y="0"/>
                </a:lnTo>
                <a:lnTo>
                  <a:pt x="466598" y="0"/>
                </a:lnTo>
                <a:lnTo>
                  <a:pt x="471461" y="152"/>
                </a:lnTo>
                <a:lnTo>
                  <a:pt x="476239" y="261"/>
                </a:lnTo>
                <a:lnTo>
                  <a:pt x="1172006" y="130"/>
                </a:lnTo>
                <a:lnTo>
                  <a:pt x="1174644" y="110"/>
                </a:lnTo>
                <a:lnTo>
                  <a:pt x="1177248" y="0"/>
                </a:lnTo>
                <a:lnTo>
                  <a:pt x="1179893" y="0"/>
                </a:lnTo>
                <a:lnTo>
                  <a:pt x="1182489" y="0"/>
                </a:lnTo>
                <a:lnTo>
                  <a:pt x="1185002" y="109"/>
                </a:lnTo>
                <a:lnTo>
                  <a:pt x="1187593" y="130"/>
                </a:lnTo>
                <a:lnTo>
                  <a:pt x="2018757" y="0"/>
                </a:lnTo>
                <a:lnTo>
                  <a:pt x="2071002" y="2605"/>
                </a:lnTo>
                <a:lnTo>
                  <a:pt x="2121109" y="10197"/>
                </a:lnTo>
                <a:lnTo>
                  <a:pt x="2168619" y="22433"/>
                </a:lnTo>
                <a:lnTo>
                  <a:pt x="2213074" y="38975"/>
                </a:lnTo>
                <a:lnTo>
                  <a:pt x="2254016" y="59484"/>
                </a:lnTo>
                <a:lnTo>
                  <a:pt x="2290986" y="83618"/>
                </a:lnTo>
                <a:lnTo>
                  <a:pt x="2323526" y="111039"/>
                </a:lnTo>
                <a:lnTo>
                  <a:pt x="2351177" y="141407"/>
                </a:lnTo>
                <a:lnTo>
                  <a:pt x="2373481" y="174381"/>
                </a:lnTo>
                <a:lnTo>
                  <a:pt x="2389980" y="209623"/>
                </a:lnTo>
                <a:lnTo>
                  <a:pt x="2400216" y="246792"/>
                </a:lnTo>
                <a:lnTo>
                  <a:pt x="2403729" y="285549"/>
                </a:lnTo>
                <a:lnTo>
                  <a:pt x="2400216" y="324308"/>
                </a:lnTo>
                <a:lnTo>
                  <a:pt x="2389980" y="361484"/>
                </a:lnTo>
                <a:lnTo>
                  <a:pt x="2373481" y="396737"/>
                </a:lnTo>
                <a:lnTo>
                  <a:pt x="2351176" y="429725"/>
                </a:lnTo>
                <a:lnTo>
                  <a:pt x="2323525" y="460108"/>
                </a:lnTo>
                <a:lnTo>
                  <a:pt x="2290985" y="487545"/>
                </a:lnTo>
                <a:lnTo>
                  <a:pt x="2254015" y="511696"/>
                </a:lnTo>
                <a:lnTo>
                  <a:pt x="2213074" y="532219"/>
                </a:lnTo>
                <a:lnTo>
                  <a:pt x="2168619" y="548775"/>
                </a:lnTo>
                <a:lnTo>
                  <a:pt x="2121109" y="561022"/>
                </a:lnTo>
                <a:lnTo>
                  <a:pt x="2071002" y="568621"/>
                </a:lnTo>
                <a:lnTo>
                  <a:pt x="2018757" y="571229"/>
                </a:lnTo>
                <a:lnTo>
                  <a:pt x="1976476" y="569507"/>
                </a:lnTo>
                <a:lnTo>
                  <a:pt x="1935521" y="564475"/>
                </a:lnTo>
                <a:lnTo>
                  <a:pt x="1896137" y="556336"/>
                </a:lnTo>
                <a:lnTo>
                  <a:pt x="1858571" y="545294"/>
                </a:lnTo>
                <a:lnTo>
                  <a:pt x="1852038" y="585908"/>
                </a:lnTo>
                <a:lnTo>
                  <a:pt x="1841267" y="625471"/>
                </a:lnTo>
                <a:lnTo>
                  <a:pt x="1826433" y="663851"/>
                </a:lnTo>
                <a:lnTo>
                  <a:pt x="1807712" y="700918"/>
                </a:lnTo>
                <a:lnTo>
                  <a:pt x="1785280" y="736540"/>
                </a:lnTo>
                <a:lnTo>
                  <a:pt x="1759312" y="770588"/>
                </a:lnTo>
                <a:lnTo>
                  <a:pt x="1729984" y="802930"/>
                </a:lnTo>
                <a:lnTo>
                  <a:pt x="1697471" y="833435"/>
                </a:lnTo>
                <a:lnTo>
                  <a:pt x="1661950" y="861974"/>
                </a:lnTo>
                <a:lnTo>
                  <a:pt x="1623596" y="888415"/>
                </a:lnTo>
                <a:lnTo>
                  <a:pt x="1582583" y="912628"/>
                </a:lnTo>
                <a:lnTo>
                  <a:pt x="1539089" y="934482"/>
                </a:lnTo>
                <a:lnTo>
                  <a:pt x="1493289" y="953846"/>
                </a:lnTo>
                <a:lnTo>
                  <a:pt x="1445359" y="970589"/>
                </a:lnTo>
                <a:lnTo>
                  <a:pt x="1395473" y="984581"/>
                </a:lnTo>
                <a:lnTo>
                  <a:pt x="1343808" y="995692"/>
                </a:lnTo>
                <a:lnTo>
                  <a:pt x="1290539" y="1003789"/>
                </a:lnTo>
                <a:lnTo>
                  <a:pt x="1235842" y="1008744"/>
                </a:lnTo>
                <a:lnTo>
                  <a:pt x="1179893" y="101042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531944" y="9387192"/>
            <a:ext cx="2353310" cy="455930"/>
          </a:xfrm>
          <a:custGeom>
            <a:avLst/>
            <a:gdLst/>
            <a:ahLst/>
            <a:cxnLst/>
            <a:rect l="l" t="t" r="r" b="b"/>
            <a:pathLst>
              <a:path w="2353309" h="455929">
                <a:moveTo>
                  <a:pt x="2004630" y="0"/>
                </a:moveTo>
                <a:lnTo>
                  <a:pt x="348094" y="0"/>
                </a:lnTo>
                <a:lnTo>
                  <a:pt x="280867" y="214"/>
                </a:lnTo>
                <a:lnTo>
                  <a:pt x="226654" y="1716"/>
                </a:lnTo>
                <a:lnTo>
                  <a:pt x="183594" y="5793"/>
                </a:lnTo>
                <a:lnTo>
                  <a:pt x="105114" y="35814"/>
                </a:lnTo>
                <a:lnTo>
                  <a:pt x="66692" y="66693"/>
                </a:lnTo>
                <a:lnTo>
                  <a:pt x="35816" y="105116"/>
                </a:lnTo>
                <a:lnTo>
                  <a:pt x="13737" y="149826"/>
                </a:lnTo>
                <a:lnTo>
                  <a:pt x="3460" y="188166"/>
                </a:lnTo>
                <a:lnTo>
                  <a:pt x="0" y="227707"/>
                </a:lnTo>
                <a:lnTo>
                  <a:pt x="868" y="247572"/>
                </a:lnTo>
                <a:lnTo>
                  <a:pt x="7756" y="286624"/>
                </a:lnTo>
                <a:lnTo>
                  <a:pt x="35816" y="350299"/>
                </a:lnTo>
                <a:lnTo>
                  <a:pt x="66692" y="388721"/>
                </a:lnTo>
                <a:lnTo>
                  <a:pt x="105114" y="419600"/>
                </a:lnTo>
                <a:lnTo>
                  <a:pt x="149827" y="441682"/>
                </a:lnTo>
                <a:lnTo>
                  <a:pt x="226654" y="453698"/>
                </a:lnTo>
                <a:lnTo>
                  <a:pt x="280867" y="455200"/>
                </a:lnTo>
                <a:lnTo>
                  <a:pt x="348094" y="455415"/>
                </a:lnTo>
                <a:lnTo>
                  <a:pt x="2004630" y="455415"/>
                </a:lnTo>
                <a:lnTo>
                  <a:pt x="2071856" y="455200"/>
                </a:lnTo>
                <a:lnTo>
                  <a:pt x="2126070" y="453698"/>
                </a:lnTo>
                <a:lnTo>
                  <a:pt x="2169129" y="449622"/>
                </a:lnTo>
                <a:lnTo>
                  <a:pt x="2247604" y="419600"/>
                </a:lnTo>
                <a:lnTo>
                  <a:pt x="2286027" y="388721"/>
                </a:lnTo>
                <a:lnTo>
                  <a:pt x="2316906" y="350299"/>
                </a:lnTo>
                <a:lnTo>
                  <a:pt x="2338986" y="305588"/>
                </a:lnTo>
                <a:lnTo>
                  <a:pt x="2349263" y="267248"/>
                </a:lnTo>
                <a:lnTo>
                  <a:pt x="2352724" y="227707"/>
                </a:lnTo>
                <a:lnTo>
                  <a:pt x="2351855" y="207842"/>
                </a:lnTo>
                <a:lnTo>
                  <a:pt x="2344967" y="168790"/>
                </a:lnTo>
                <a:lnTo>
                  <a:pt x="2316906" y="105116"/>
                </a:lnTo>
                <a:lnTo>
                  <a:pt x="2286027" y="66693"/>
                </a:lnTo>
                <a:lnTo>
                  <a:pt x="2247604" y="35814"/>
                </a:lnTo>
                <a:lnTo>
                  <a:pt x="2202896" y="13732"/>
                </a:lnTo>
                <a:lnTo>
                  <a:pt x="2126070" y="1716"/>
                </a:lnTo>
                <a:lnTo>
                  <a:pt x="2071856" y="214"/>
                </a:lnTo>
                <a:lnTo>
                  <a:pt x="20046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721100" y="6628342"/>
            <a:ext cx="2404110" cy="1010919"/>
          </a:xfrm>
          <a:custGeom>
            <a:avLst/>
            <a:gdLst/>
            <a:ahLst/>
            <a:cxnLst/>
            <a:rect l="l" t="t" r="r" b="b"/>
            <a:pathLst>
              <a:path w="2404109" h="1010920">
                <a:moveTo>
                  <a:pt x="1179893" y="0"/>
                </a:moveTo>
                <a:lnTo>
                  <a:pt x="1125438" y="1591"/>
                </a:lnTo>
                <a:lnTo>
                  <a:pt x="1072159" y="6285"/>
                </a:lnTo>
                <a:lnTo>
                  <a:pt x="1020217" y="13960"/>
                </a:lnTo>
                <a:lnTo>
                  <a:pt x="969777" y="24498"/>
                </a:lnTo>
                <a:lnTo>
                  <a:pt x="920999" y="37777"/>
                </a:lnTo>
                <a:lnTo>
                  <a:pt x="874046" y="53677"/>
                </a:lnTo>
                <a:lnTo>
                  <a:pt x="829081" y="72077"/>
                </a:lnTo>
                <a:lnTo>
                  <a:pt x="786267" y="92857"/>
                </a:lnTo>
                <a:lnTo>
                  <a:pt x="745765" y="115898"/>
                </a:lnTo>
                <a:lnTo>
                  <a:pt x="707738" y="141078"/>
                </a:lnTo>
                <a:lnTo>
                  <a:pt x="672349" y="168277"/>
                </a:lnTo>
                <a:lnTo>
                  <a:pt x="639760" y="197375"/>
                </a:lnTo>
                <a:lnTo>
                  <a:pt x="610133" y="228251"/>
                </a:lnTo>
                <a:lnTo>
                  <a:pt x="583631" y="260785"/>
                </a:lnTo>
                <a:lnTo>
                  <a:pt x="560416" y="294857"/>
                </a:lnTo>
                <a:lnTo>
                  <a:pt x="540651" y="330346"/>
                </a:lnTo>
                <a:lnTo>
                  <a:pt x="521296" y="328167"/>
                </a:lnTo>
                <a:lnTo>
                  <a:pt x="501688" y="326564"/>
                </a:lnTo>
                <a:lnTo>
                  <a:pt x="481843" y="325575"/>
                </a:lnTo>
                <a:lnTo>
                  <a:pt x="461779" y="325237"/>
                </a:lnTo>
                <a:lnTo>
                  <a:pt x="407917" y="327543"/>
                </a:lnTo>
                <a:lnTo>
                  <a:pt x="355883" y="334288"/>
                </a:lnTo>
                <a:lnTo>
                  <a:pt x="306022" y="345216"/>
                </a:lnTo>
                <a:lnTo>
                  <a:pt x="258680" y="360069"/>
                </a:lnTo>
                <a:lnTo>
                  <a:pt x="214205" y="378590"/>
                </a:lnTo>
                <a:lnTo>
                  <a:pt x="172941" y="400521"/>
                </a:lnTo>
                <a:lnTo>
                  <a:pt x="135235" y="425607"/>
                </a:lnTo>
                <a:lnTo>
                  <a:pt x="101433" y="453588"/>
                </a:lnTo>
                <a:lnTo>
                  <a:pt x="71882" y="484209"/>
                </a:lnTo>
                <a:lnTo>
                  <a:pt x="46927" y="517212"/>
                </a:lnTo>
                <a:lnTo>
                  <a:pt x="26916" y="552339"/>
                </a:lnTo>
                <a:lnTo>
                  <a:pt x="12193" y="589334"/>
                </a:lnTo>
                <a:lnTo>
                  <a:pt x="3106" y="627938"/>
                </a:lnTo>
                <a:lnTo>
                  <a:pt x="0" y="667896"/>
                </a:lnTo>
                <a:lnTo>
                  <a:pt x="3106" y="707852"/>
                </a:lnTo>
                <a:lnTo>
                  <a:pt x="12193" y="746452"/>
                </a:lnTo>
                <a:lnTo>
                  <a:pt x="26916" y="783439"/>
                </a:lnTo>
                <a:lnTo>
                  <a:pt x="46929" y="818555"/>
                </a:lnTo>
                <a:lnTo>
                  <a:pt x="71884" y="851546"/>
                </a:lnTo>
                <a:lnTo>
                  <a:pt x="101435" y="882153"/>
                </a:lnTo>
                <a:lnTo>
                  <a:pt x="135237" y="910121"/>
                </a:lnTo>
                <a:lnTo>
                  <a:pt x="172943" y="935192"/>
                </a:lnTo>
                <a:lnTo>
                  <a:pt x="214207" y="957110"/>
                </a:lnTo>
                <a:lnTo>
                  <a:pt x="258683" y="975619"/>
                </a:lnTo>
                <a:lnTo>
                  <a:pt x="306024" y="990461"/>
                </a:lnTo>
                <a:lnTo>
                  <a:pt x="355885" y="1001381"/>
                </a:lnTo>
                <a:lnTo>
                  <a:pt x="407918" y="1008121"/>
                </a:lnTo>
                <a:lnTo>
                  <a:pt x="461779" y="1010425"/>
                </a:lnTo>
                <a:lnTo>
                  <a:pt x="466598" y="1010425"/>
                </a:lnTo>
                <a:lnTo>
                  <a:pt x="471461" y="1010272"/>
                </a:lnTo>
                <a:lnTo>
                  <a:pt x="476239" y="1010163"/>
                </a:lnTo>
                <a:lnTo>
                  <a:pt x="1172006" y="1010294"/>
                </a:lnTo>
                <a:lnTo>
                  <a:pt x="1174644" y="1010314"/>
                </a:lnTo>
                <a:lnTo>
                  <a:pt x="1177248" y="1010424"/>
                </a:lnTo>
                <a:lnTo>
                  <a:pt x="1179893" y="1010425"/>
                </a:lnTo>
                <a:lnTo>
                  <a:pt x="1182489" y="1010425"/>
                </a:lnTo>
                <a:lnTo>
                  <a:pt x="1185002" y="1010315"/>
                </a:lnTo>
                <a:lnTo>
                  <a:pt x="1187593" y="1010294"/>
                </a:lnTo>
                <a:lnTo>
                  <a:pt x="2018757" y="1010425"/>
                </a:lnTo>
                <a:lnTo>
                  <a:pt x="2071002" y="1007819"/>
                </a:lnTo>
                <a:lnTo>
                  <a:pt x="2121109" y="1000228"/>
                </a:lnTo>
                <a:lnTo>
                  <a:pt x="2168619" y="987991"/>
                </a:lnTo>
                <a:lnTo>
                  <a:pt x="2213074" y="971449"/>
                </a:lnTo>
                <a:lnTo>
                  <a:pt x="2254016" y="950940"/>
                </a:lnTo>
                <a:lnTo>
                  <a:pt x="2290986" y="926806"/>
                </a:lnTo>
                <a:lnTo>
                  <a:pt x="2323526" y="899385"/>
                </a:lnTo>
                <a:lnTo>
                  <a:pt x="2351177" y="869017"/>
                </a:lnTo>
                <a:lnTo>
                  <a:pt x="2373481" y="836043"/>
                </a:lnTo>
                <a:lnTo>
                  <a:pt x="2389980" y="800801"/>
                </a:lnTo>
                <a:lnTo>
                  <a:pt x="2400216" y="763632"/>
                </a:lnTo>
                <a:lnTo>
                  <a:pt x="2403729" y="724875"/>
                </a:lnTo>
                <a:lnTo>
                  <a:pt x="2400216" y="686116"/>
                </a:lnTo>
                <a:lnTo>
                  <a:pt x="2389980" y="648940"/>
                </a:lnTo>
                <a:lnTo>
                  <a:pt x="2373481" y="613687"/>
                </a:lnTo>
                <a:lnTo>
                  <a:pt x="2351176" y="580699"/>
                </a:lnTo>
                <a:lnTo>
                  <a:pt x="2323525" y="550316"/>
                </a:lnTo>
                <a:lnTo>
                  <a:pt x="2290985" y="522879"/>
                </a:lnTo>
                <a:lnTo>
                  <a:pt x="2254015" y="498728"/>
                </a:lnTo>
                <a:lnTo>
                  <a:pt x="2213074" y="478205"/>
                </a:lnTo>
                <a:lnTo>
                  <a:pt x="2168619" y="461649"/>
                </a:lnTo>
                <a:lnTo>
                  <a:pt x="2121109" y="449402"/>
                </a:lnTo>
                <a:lnTo>
                  <a:pt x="2071002" y="441803"/>
                </a:lnTo>
                <a:lnTo>
                  <a:pt x="2018757" y="439195"/>
                </a:lnTo>
                <a:lnTo>
                  <a:pt x="1976476" y="440917"/>
                </a:lnTo>
                <a:lnTo>
                  <a:pt x="1935521" y="445949"/>
                </a:lnTo>
                <a:lnTo>
                  <a:pt x="1896137" y="454088"/>
                </a:lnTo>
                <a:lnTo>
                  <a:pt x="1858571" y="465130"/>
                </a:lnTo>
                <a:lnTo>
                  <a:pt x="1852038" y="424516"/>
                </a:lnTo>
                <a:lnTo>
                  <a:pt x="1841267" y="384953"/>
                </a:lnTo>
                <a:lnTo>
                  <a:pt x="1826433" y="346573"/>
                </a:lnTo>
                <a:lnTo>
                  <a:pt x="1807712" y="309506"/>
                </a:lnTo>
                <a:lnTo>
                  <a:pt x="1785280" y="273884"/>
                </a:lnTo>
                <a:lnTo>
                  <a:pt x="1759312" y="239836"/>
                </a:lnTo>
                <a:lnTo>
                  <a:pt x="1729984" y="207494"/>
                </a:lnTo>
                <a:lnTo>
                  <a:pt x="1697471" y="176989"/>
                </a:lnTo>
                <a:lnTo>
                  <a:pt x="1661950" y="148450"/>
                </a:lnTo>
                <a:lnTo>
                  <a:pt x="1623596" y="122009"/>
                </a:lnTo>
                <a:lnTo>
                  <a:pt x="1582583" y="97796"/>
                </a:lnTo>
                <a:lnTo>
                  <a:pt x="1539089" y="75942"/>
                </a:lnTo>
                <a:lnTo>
                  <a:pt x="1493289" y="56578"/>
                </a:lnTo>
                <a:lnTo>
                  <a:pt x="1445359" y="39835"/>
                </a:lnTo>
                <a:lnTo>
                  <a:pt x="1395473" y="25843"/>
                </a:lnTo>
                <a:lnTo>
                  <a:pt x="1343808" y="14732"/>
                </a:lnTo>
                <a:lnTo>
                  <a:pt x="1290539" y="6635"/>
                </a:lnTo>
                <a:lnTo>
                  <a:pt x="1235842" y="1680"/>
                </a:lnTo>
                <a:lnTo>
                  <a:pt x="1179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869556" y="7174042"/>
            <a:ext cx="2404110" cy="1010919"/>
          </a:xfrm>
          <a:custGeom>
            <a:avLst/>
            <a:gdLst/>
            <a:ahLst/>
            <a:cxnLst/>
            <a:rect l="l" t="t" r="r" b="b"/>
            <a:pathLst>
              <a:path w="2404109" h="1010920">
                <a:moveTo>
                  <a:pt x="1818239" y="680078"/>
                </a:moveTo>
                <a:lnTo>
                  <a:pt x="540653" y="680078"/>
                </a:lnTo>
                <a:lnTo>
                  <a:pt x="560418" y="715567"/>
                </a:lnTo>
                <a:lnTo>
                  <a:pt x="583632" y="749639"/>
                </a:lnTo>
                <a:lnTo>
                  <a:pt x="610134" y="782173"/>
                </a:lnTo>
                <a:lnTo>
                  <a:pt x="639761" y="813049"/>
                </a:lnTo>
                <a:lnTo>
                  <a:pt x="672350" y="842147"/>
                </a:lnTo>
                <a:lnTo>
                  <a:pt x="707740" y="869346"/>
                </a:lnTo>
                <a:lnTo>
                  <a:pt x="745767" y="894526"/>
                </a:lnTo>
                <a:lnTo>
                  <a:pt x="786269" y="917566"/>
                </a:lnTo>
                <a:lnTo>
                  <a:pt x="829084" y="938347"/>
                </a:lnTo>
                <a:lnTo>
                  <a:pt x="874049" y="956747"/>
                </a:lnTo>
                <a:lnTo>
                  <a:pt x="921002" y="972647"/>
                </a:lnTo>
                <a:lnTo>
                  <a:pt x="969781" y="985926"/>
                </a:lnTo>
                <a:lnTo>
                  <a:pt x="1020222" y="996463"/>
                </a:lnTo>
                <a:lnTo>
                  <a:pt x="1072164" y="1004139"/>
                </a:lnTo>
                <a:lnTo>
                  <a:pt x="1125445" y="1008833"/>
                </a:lnTo>
                <a:lnTo>
                  <a:pt x="1179901" y="1010424"/>
                </a:lnTo>
                <a:lnTo>
                  <a:pt x="1235849" y="1008744"/>
                </a:lnTo>
                <a:lnTo>
                  <a:pt x="1290546" y="1003789"/>
                </a:lnTo>
                <a:lnTo>
                  <a:pt x="1343814" y="995691"/>
                </a:lnTo>
                <a:lnTo>
                  <a:pt x="1395479" y="984581"/>
                </a:lnTo>
                <a:lnTo>
                  <a:pt x="1445364" y="970589"/>
                </a:lnTo>
                <a:lnTo>
                  <a:pt x="1493294" y="953845"/>
                </a:lnTo>
                <a:lnTo>
                  <a:pt x="1539094" y="934481"/>
                </a:lnTo>
                <a:lnTo>
                  <a:pt x="1582588" y="912628"/>
                </a:lnTo>
                <a:lnTo>
                  <a:pt x="1623599" y="888415"/>
                </a:lnTo>
                <a:lnTo>
                  <a:pt x="1661954" y="861974"/>
                </a:lnTo>
                <a:lnTo>
                  <a:pt x="1697475" y="833435"/>
                </a:lnTo>
                <a:lnTo>
                  <a:pt x="1729987" y="802930"/>
                </a:lnTo>
                <a:lnTo>
                  <a:pt x="1759314" y="770588"/>
                </a:lnTo>
                <a:lnTo>
                  <a:pt x="1785282" y="736540"/>
                </a:lnTo>
                <a:lnTo>
                  <a:pt x="1807714" y="700918"/>
                </a:lnTo>
                <a:lnTo>
                  <a:pt x="1818239" y="680078"/>
                </a:lnTo>
                <a:close/>
              </a:path>
              <a:path w="2404109" h="1010920">
                <a:moveTo>
                  <a:pt x="466603" y="0"/>
                </a:moveTo>
                <a:lnTo>
                  <a:pt x="461786" y="0"/>
                </a:lnTo>
                <a:lnTo>
                  <a:pt x="407926" y="2303"/>
                </a:lnTo>
                <a:lnTo>
                  <a:pt x="355893" y="9043"/>
                </a:lnTo>
                <a:lnTo>
                  <a:pt x="306032" y="19962"/>
                </a:lnTo>
                <a:lnTo>
                  <a:pt x="258690" y="34805"/>
                </a:lnTo>
                <a:lnTo>
                  <a:pt x="214213" y="53313"/>
                </a:lnTo>
                <a:lnTo>
                  <a:pt x="172948" y="75232"/>
                </a:lnTo>
                <a:lnTo>
                  <a:pt x="135241" y="100303"/>
                </a:lnTo>
                <a:lnTo>
                  <a:pt x="101439" y="128271"/>
                </a:lnTo>
                <a:lnTo>
                  <a:pt x="71886" y="158878"/>
                </a:lnTo>
                <a:lnTo>
                  <a:pt x="46930" y="191868"/>
                </a:lnTo>
                <a:lnTo>
                  <a:pt x="26917" y="226985"/>
                </a:lnTo>
                <a:lnTo>
                  <a:pt x="12194" y="263972"/>
                </a:lnTo>
                <a:lnTo>
                  <a:pt x="3106" y="302571"/>
                </a:lnTo>
                <a:lnTo>
                  <a:pt x="0" y="342527"/>
                </a:lnTo>
                <a:lnTo>
                  <a:pt x="3106" y="382485"/>
                </a:lnTo>
                <a:lnTo>
                  <a:pt x="12193" y="421090"/>
                </a:lnTo>
                <a:lnTo>
                  <a:pt x="26916" y="458085"/>
                </a:lnTo>
                <a:lnTo>
                  <a:pt x="46928" y="493212"/>
                </a:lnTo>
                <a:lnTo>
                  <a:pt x="71884" y="526215"/>
                </a:lnTo>
                <a:lnTo>
                  <a:pt x="101435" y="556836"/>
                </a:lnTo>
                <a:lnTo>
                  <a:pt x="135238" y="584817"/>
                </a:lnTo>
                <a:lnTo>
                  <a:pt x="172944" y="609902"/>
                </a:lnTo>
                <a:lnTo>
                  <a:pt x="214209" y="631834"/>
                </a:lnTo>
                <a:lnTo>
                  <a:pt x="258685" y="650355"/>
                </a:lnTo>
                <a:lnTo>
                  <a:pt x="306028" y="665208"/>
                </a:lnTo>
                <a:lnTo>
                  <a:pt x="355889" y="676135"/>
                </a:lnTo>
                <a:lnTo>
                  <a:pt x="407924" y="682880"/>
                </a:lnTo>
                <a:lnTo>
                  <a:pt x="461786" y="685186"/>
                </a:lnTo>
                <a:lnTo>
                  <a:pt x="481849" y="684848"/>
                </a:lnTo>
                <a:lnTo>
                  <a:pt x="501691" y="683860"/>
                </a:lnTo>
                <a:lnTo>
                  <a:pt x="521298" y="682257"/>
                </a:lnTo>
                <a:lnTo>
                  <a:pt x="540653" y="680078"/>
                </a:lnTo>
                <a:lnTo>
                  <a:pt x="1818239" y="680078"/>
                </a:lnTo>
                <a:lnTo>
                  <a:pt x="1826434" y="663851"/>
                </a:lnTo>
                <a:lnTo>
                  <a:pt x="1841268" y="625471"/>
                </a:lnTo>
                <a:lnTo>
                  <a:pt x="1852039" y="585909"/>
                </a:lnTo>
                <a:lnTo>
                  <a:pt x="1858571" y="545294"/>
                </a:lnTo>
                <a:lnTo>
                  <a:pt x="2177974" y="545294"/>
                </a:lnTo>
                <a:lnTo>
                  <a:pt x="2254023" y="511696"/>
                </a:lnTo>
                <a:lnTo>
                  <a:pt x="2290993" y="487545"/>
                </a:lnTo>
                <a:lnTo>
                  <a:pt x="2323533" y="460108"/>
                </a:lnTo>
                <a:lnTo>
                  <a:pt x="2351184" y="429725"/>
                </a:lnTo>
                <a:lnTo>
                  <a:pt x="2373489" y="396737"/>
                </a:lnTo>
                <a:lnTo>
                  <a:pt x="2389988" y="361484"/>
                </a:lnTo>
                <a:lnTo>
                  <a:pt x="2400224" y="324308"/>
                </a:lnTo>
                <a:lnTo>
                  <a:pt x="2403738" y="285549"/>
                </a:lnTo>
                <a:lnTo>
                  <a:pt x="2400224" y="246792"/>
                </a:lnTo>
                <a:lnTo>
                  <a:pt x="2389988" y="209623"/>
                </a:lnTo>
                <a:lnTo>
                  <a:pt x="2373489" y="174381"/>
                </a:lnTo>
                <a:lnTo>
                  <a:pt x="2351184" y="141407"/>
                </a:lnTo>
                <a:lnTo>
                  <a:pt x="2323533" y="111039"/>
                </a:lnTo>
                <a:lnTo>
                  <a:pt x="2290993" y="83618"/>
                </a:lnTo>
                <a:lnTo>
                  <a:pt x="2254023" y="59484"/>
                </a:lnTo>
                <a:lnTo>
                  <a:pt x="2213081" y="38975"/>
                </a:lnTo>
                <a:lnTo>
                  <a:pt x="2168626" y="22433"/>
                </a:lnTo>
                <a:lnTo>
                  <a:pt x="2121116" y="10197"/>
                </a:lnTo>
                <a:lnTo>
                  <a:pt x="2071010" y="2605"/>
                </a:lnTo>
                <a:lnTo>
                  <a:pt x="2024013" y="261"/>
                </a:lnTo>
                <a:lnTo>
                  <a:pt x="476247" y="261"/>
                </a:lnTo>
                <a:lnTo>
                  <a:pt x="466603" y="0"/>
                </a:lnTo>
                <a:close/>
              </a:path>
              <a:path w="2404109" h="1010920">
                <a:moveTo>
                  <a:pt x="2177974" y="545294"/>
                </a:moveTo>
                <a:lnTo>
                  <a:pt x="1858571" y="545294"/>
                </a:lnTo>
                <a:lnTo>
                  <a:pt x="1896141" y="556336"/>
                </a:lnTo>
                <a:lnTo>
                  <a:pt x="1935527" y="564475"/>
                </a:lnTo>
                <a:lnTo>
                  <a:pt x="1976483" y="569507"/>
                </a:lnTo>
                <a:lnTo>
                  <a:pt x="2018765" y="571229"/>
                </a:lnTo>
                <a:lnTo>
                  <a:pt x="2071010" y="568621"/>
                </a:lnTo>
                <a:lnTo>
                  <a:pt x="2121116" y="561023"/>
                </a:lnTo>
                <a:lnTo>
                  <a:pt x="2168626" y="548775"/>
                </a:lnTo>
                <a:lnTo>
                  <a:pt x="2177974" y="545294"/>
                </a:lnTo>
                <a:close/>
              </a:path>
              <a:path w="2404109" h="1010920">
                <a:moveTo>
                  <a:pt x="1182498" y="0"/>
                </a:moveTo>
                <a:lnTo>
                  <a:pt x="1177252" y="0"/>
                </a:lnTo>
                <a:lnTo>
                  <a:pt x="1174644" y="109"/>
                </a:lnTo>
                <a:lnTo>
                  <a:pt x="476247" y="261"/>
                </a:lnTo>
                <a:lnTo>
                  <a:pt x="2024013" y="261"/>
                </a:lnTo>
                <a:lnTo>
                  <a:pt x="2021389" y="130"/>
                </a:lnTo>
                <a:lnTo>
                  <a:pt x="1187597" y="130"/>
                </a:lnTo>
                <a:lnTo>
                  <a:pt x="1185011" y="109"/>
                </a:lnTo>
                <a:lnTo>
                  <a:pt x="1182498" y="0"/>
                </a:lnTo>
                <a:close/>
              </a:path>
              <a:path w="2404109" h="1010920">
                <a:moveTo>
                  <a:pt x="2018765" y="0"/>
                </a:moveTo>
                <a:lnTo>
                  <a:pt x="1187597" y="130"/>
                </a:lnTo>
                <a:lnTo>
                  <a:pt x="2021389" y="130"/>
                </a:lnTo>
                <a:lnTo>
                  <a:pt x="20187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869556" y="7174041"/>
            <a:ext cx="2404110" cy="1010919"/>
          </a:xfrm>
          <a:custGeom>
            <a:avLst/>
            <a:gdLst/>
            <a:ahLst/>
            <a:cxnLst/>
            <a:rect l="l" t="t" r="r" b="b"/>
            <a:pathLst>
              <a:path w="2404109" h="1010920">
                <a:moveTo>
                  <a:pt x="1179893" y="1010425"/>
                </a:moveTo>
                <a:lnTo>
                  <a:pt x="1125438" y="1008833"/>
                </a:lnTo>
                <a:lnTo>
                  <a:pt x="1072159" y="1004139"/>
                </a:lnTo>
                <a:lnTo>
                  <a:pt x="1020217" y="996464"/>
                </a:lnTo>
                <a:lnTo>
                  <a:pt x="969777" y="985926"/>
                </a:lnTo>
                <a:lnTo>
                  <a:pt x="920999" y="972647"/>
                </a:lnTo>
                <a:lnTo>
                  <a:pt x="874046" y="956748"/>
                </a:lnTo>
                <a:lnTo>
                  <a:pt x="829081" y="938347"/>
                </a:lnTo>
                <a:lnTo>
                  <a:pt x="786267" y="917567"/>
                </a:lnTo>
                <a:lnTo>
                  <a:pt x="745765" y="894526"/>
                </a:lnTo>
                <a:lnTo>
                  <a:pt x="707738" y="869346"/>
                </a:lnTo>
                <a:lnTo>
                  <a:pt x="672349" y="842147"/>
                </a:lnTo>
                <a:lnTo>
                  <a:pt x="639760" y="813049"/>
                </a:lnTo>
                <a:lnTo>
                  <a:pt x="610133" y="782173"/>
                </a:lnTo>
                <a:lnTo>
                  <a:pt x="583631" y="749639"/>
                </a:lnTo>
                <a:lnTo>
                  <a:pt x="560416" y="715567"/>
                </a:lnTo>
                <a:lnTo>
                  <a:pt x="540651" y="680078"/>
                </a:lnTo>
                <a:lnTo>
                  <a:pt x="521296" y="682257"/>
                </a:lnTo>
                <a:lnTo>
                  <a:pt x="501688" y="683860"/>
                </a:lnTo>
                <a:lnTo>
                  <a:pt x="481843" y="684849"/>
                </a:lnTo>
                <a:lnTo>
                  <a:pt x="461779" y="685187"/>
                </a:lnTo>
                <a:lnTo>
                  <a:pt x="407917" y="682881"/>
                </a:lnTo>
                <a:lnTo>
                  <a:pt x="355883" y="676136"/>
                </a:lnTo>
                <a:lnTo>
                  <a:pt x="306022" y="665208"/>
                </a:lnTo>
                <a:lnTo>
                  <a:pt x="258680" y="650355"/>
                </a:lnTo>
                <a:lnTo>
                  <a:pt x="214205" y="631834"/>
                </a:lnTo>
                <a:lnTo>
                  <a:pt x="172941" y="609903"/>
                </a:lnTo>
                <a:lnTo>
                  <a:pt x="135235" y="584817"/>
                </a:lnTo>
                <a:lnTo>
                  <a:pt x="101433" y="556836"/>
                </a:lnTo>
                <a:lnTo>
                  <a:pt x="71882" y="526215"/>
                </a:lnTo>
                <a:lnTo>
                  <a:pt x="46927" y="493212"/>
                </a:lnTo>
                <a:lnTo>
                  <a:pt x="26916" y="458085"/>
                </a:lnTo>
                <a:lnTo>
                  <a:pt x="12193" y="421090"/>
                </a:lnTo>
                <a:lnTo>
                  <a:pt x="3106" y="382486"/>
                </a:lnTo>
                <a:lnTo>
                  <a:pt x="0" y="342528"/>
                </a:lnTo>
                <a:lnTo>
                  <a:pt x="3106" y="302572"/>
                </a:lnTo>
                <a:lnTo>
                  <a:pt x="12193" y="263972"/>
                </a:lnTo>
                <a:lnTo>
                  <a:pt x="26916" y="226985"/>
                </a:lnTo>
                <a:lnTo>
                  <a:pt x="46929" y="191869"/>
                </a:lnTo>
                <a:lnTo>
                  <a:pt x="71884" y="158878"/>
                </a:lnTo>
                <a:lnTo>
                  <a:pt x="101435" y="128271"/>
                </a:lnTo>
                <a:lnTo>
                  <a:pt x="135237" y="100303"/>
                </a:lnTo>
                <a:lnTo>
                  <a:pt x="172943" y="75232"/>
                </a:lnTo>
                <a:lnTo>
                  <a:pt x="214207" y="53314"/>
                </a:lnTo>
                <a:lnTo>
                  <a:pt x="258683" y="34805"/>
                </a:lnTo>
                <a:lnTo>
                  <a:pt x="306024" y="19963"/>
                </a:lnTo>
                <a:lnTo>
                  <a:pt x="355885" y="9043"/>
                </a:lnTo>
                <a:lnTo>
                  <a:pt x="407918" y="2303"/>
                </a:lnTo>
                <a:lnTo>
                  <a:pt x="461779" y="0"/>
                </a:lnTo>
                <a:lnTo>
                  <a:pt x="466598" y="0"/>
                </a:lnTo>
                <a:lnTo>
                  <a:pt x="471461" y="152"/>
                </a:lnTo>
                <a:lnTo>
                  <a:pt x="476239" y="261"/>
                </a:lnTo>
                <a:lnTo>
                  <a:pt x="1172006" y="130"/>
                </a:lnTo>
                <a:lnTo>
                  <a:pt x="1174644" y="110"/>
                </a:lnTo>
                <a:lnTo>
                  <a:pt x="1177248" y="0"/>
                </a:lnTo>
                <a:lnTo>
                  <a:pt x="1179893" y="0"/>
                </a:lnTo>
                <a:lnTo>
                  <a:pt x="1182489" y="0"/>
                </a:lnTo>
                <a:lnTo>
                  <a:pt x="1185002" y="109"/>
                </a:lnTo>
                <a:lnTo>
                  <a:pt x="1187593" y="130"/>
                </a:lnTo>
                <a:lnTo>
                  <a:pt x="2018757" y="0"/>
                </a:lnTo>
                <a:lnTo>
                  <a:pt x="2071002" y="2605"/>
                </a:lnTo>
                <a:lnTo>
                  <a:pt x="2121109" y="10197"/>
                </a:lnTo>
                <a:lnTo>
                  <a:pt x="2168619" y="22433"/>
                </a:lnTo>
                <a:lnTo>
                  <a:pt x="2213074" y="38975"/>
                </a:lnTo>
                <a:lnTo>
                  <a:pt x="2254016" y="59484"/>
                </a:lnTo>
                <a:lnTo>
                  <a:pt x="2290986" y="83618"/>
                </a:lnTo>
                <a:lnTo>
                  <a:pt x="2323526" y="111039"/>
                </a:lnTo>
                <a:lnTo>
                  <a:pt x="2351177" y="141407"/>
                </a:lnTo>
                <a:lnTo>
                  <a:pt x="2373481" y="174381"/>
                </a:lnTo>
                <a:lnTo>
                  <a:pt x="2389980" y="209623"/>
                </a:lnTo>
                <a:lnTo>
                  <a:pt x="2400216" y="246792"/>
                </a:lnTo>
                <a:lnTo>
                  <a:pt x="2403729" y="285549"/>
                </a:lnTo>
                <a:lnTo>
                  <a:pt x="2400216" y="324308"/>
                </a:lnTo>
                <a:lnTo>
                  <a:pt x="2389980" y="361484"/>
                </a:lnTo>
                <a:lnTo>
                  <a:pt x="2373481" y="396737"/>
                </a:lnTo>
                <a:lnTo>
                  <a:pt x="2351176" y="429725"/>
                </a:lnTo>
                <a:lnTo>
                  <a:pt x="2323525" y="460108"/>
                </a:lnTo>
                <a:lnTo>
                  <a:pt x="2290985" y="487545"/>
                </a:lnTo>
                <a:lnTo>
                  <a:pt x="2254015" y="511696"/>
                </a:lnTo>
                <a:lnTo>
                  <a:pt x="2213074" y="532219"/>
                </a:lnTo>
                <a:lnTo>
                  <a:pt x="2168619" y="548775"/>
                </a:lnTo>
                <a:lnTo>
                  <a:pt x="2121109" y="561022"/>
                </a:lnTo>
                <a:lnTo>
                  <a:pt x="2071002" y="568621"/>
                </a:lnTo>
                <a:lnTo>
                  <a:pt x="2018757" y="571229"/>
                </a:lnTo>
                <a:lnTo>
                  <a:pt x="1976476" y="569507"/>
                </a:lnTo>
                <a:lnTo>
                  <a:pt x="1935521" y="564475"/>
                </a:lnTo>
                <a:lnTo>
                  <a:pt x="1896137" y="556336"/>
                </a:lnTo>
                <a:lnTo>
                  <a:pt x="1858571" y="545294"/>
                </a:lnTo>
                <a:lnTo>
                  <a:pt x="1852038" y="585908"/>
                </a:lnTo>
                <a:lnTo>
                  <a:pt x="1841267" y="625471"/>
                </a:lnTo>
                <a:lnTo>
                  <a:pt x="1826433" y="663851"/>
                </a:lnTo>
                <a:lnTo>
                  <a:pt x="1807712" y="700918"/>
                </a:lnTo>
                <a:lnTo>
                  <a:pt x="1785280" y="736540"/>
                </a:lnTo>
                <a:lnTo>
                  <a:pt x="1759312" y="770588"/>
                </a:lnTo>
                <a:lnTo>
                  <a:pt x="1729984" y="802930"/>
                </a:lnTo>
                <a:lnTo>
                  <a:pt x="1697471" y="833435"/>
                </a:lnTo>
                <a:lnTo>
                  <a:pt x="1661950" y="861974"/>
                </a:lnTo>
                <a:lnTo>
                  <a:pt x="1623596" y="888415"/>
                </a:lnTo>
                <a:lnTo>
                  <a:pt x="1582583" y="912628"/>
                </a:lnTo>
                <a:lnTo>
                  <a:pt x="1539089" y="934482"/>
                </a:lnTo>
                <a:lnTo>
                  <a:pt x="1493289" y="953846"/>
                </a:lnTo>
                <a:lnTo>
                  <a:pt x="1445359" y="970589"/>
                </a:lnTo>
                <a:lnTo>
                  <a:pt x="1395473" y="984581"/>
                </a:lnTo>
                <a:lnTo>
                  <a:pt x="1343808" y="995692"/>
                </a:lnTo>
                <a:lnTo>
                  <a:pt x="1290539" y="1003789"/>
                </a:lnTo>
                <a:lnTo>
                  <a:pt x="1235842" y="1008744"/>
                </a:lnTo>
                <a:lnTo>
                  <a:pt x="1179893" y="101042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790218" y="7151372"/>
            <a:ext cx="2353310" cy="455930"/>
          </a:xfrm>
          <a:custGeom>
            <a:avLst/>
            <a:gdLst/>
            <a:ahLst/>
            <a:cxnLst/>
            <a:rect l="l" t="t" r="r" b="b"/>
            <a:pathLst>
              <a:path w="2353309" h="455929">
                <a:moveTo>
                  <a:pt x="2004630" y="0"/>
                </a:moveTo>
                <a:lnTo>
                  <a:pt x="348083" y="0"/>
                </a:lnTo>
                <a:lnTo>
                  <a:pt x="280861" y="214"/>
                </a:lnTo>
                <a:lnTo>
                  <a:pt x="226647" y="1716"/>
                </a:lnTo>
                <a:lnTo>
                  <a:pt x="183585" y="5793"/>
                </a:lnTo>
                <a:lnTo>
                  <a:pt x="105110" y="35814"/>
                </a:lnTo>
                <a:lnTo>
                  <a:pt x="66690" y="66693"/>
                </a:lnTo>
                <a:lnTo>
                  <a:pt x="35811" y="105116"/>
                </a:lnTo>
                <a:lnTo>
                  <a:pt x="13727" y="149826"/>
                </a:lnTo>
                <a:lnTo>
                  <a:pt x="3455" y="188166"/>
                </a:lnTo>
                <a:lnTo>
                  <a:pt x="0" y="227707"/>
                </a:lnTo>
                <a:lnTo>
                  <a:pt x="866" y="247572"/>
                </a:lnTo>
                <a:lnTo>
                  <a:pt x="7748" y="286624"/>
                </a:lnTo>
                <a:lnTo>
                  <a:pt x="35811" y="350299"/>
                </a:lnTo>
                <a:lnTo>
                  <a:pt x="66690" y="388721"/>
                </a:lnTo>
                <a:lnTo>
                  <a:pt x="105110" y="419600"/>
                </a:lnTo>
                <a:lnTo>
                  <a:pt x="149817" y="441682"/>
                </a:lnTo>
                <a:lnTo>
                  <a:pt x="226647" y="453698"/>
                </a:lnTo>
                <a:lnTo>
                  <a:pt x="280861" y="455200"/>
                </a:lnTo>
                <a:lnTo>
                  <a:pt x="348083" y="455415"/>
                </a:lnTo>
                <a:lnTo>
                  <a:pt x="2004630" y="455415"/>
                </a:lnTo>
                <a:lnTo>
                  <a:pt x="2071850" y="455200"/>
                </a:lnTo>
                <a:lnTo>
                  <a:pt x="2126060" y="453698"/>
                </a:lnTo>
                <a:lnTo>
                  <a:pt x="2169119" y="449622"/>
                </a:lnTo>
                <a:lnTo>
                  <a:pt x="2247599" y="419600"/>
                </a:lnTo>
                <a:lnTo>
                  <a:pt x="2286022" y="388721"/>
                </a:lnTo>
                <a:lnTo>
                  <a:pt x="2316901" y="350299"/>
                </a:lnTo>
                <a:lnTo>
                  <a:pt x="2338986" y="305588"/>
                </a:lnTo>
                <a:lnTo>
                  <a:pt x="2349254" y="267248"/>
                </a:lnTo>
                <a:lnTo>
                  <a:pt x="2352713" y="227707"/>
                </a:lnTo>
                <a:lnTo>
                  <a:pt x="2351845" y="207842"/>
                </a:lnTo>
                <a:lnTo>
                  <a:pt x="2344961" y="168790"/>
                </a:lnTo>
                <a:lnTo>
                  <a:pt x="2316901" y="105116"/>
                </a:lnTo>
                <a:lnTo>
                  <a:pt x="2286022" y="66693"/>
                </a:lnTo>
                <a:lnTo>
                  <a:pt x="2247599" y="35814"/>
                </a:lnTo>
                <a:lnTo>
                  <a:pt x="2202885" y="13732"/>
                </a:lnTo>
                <a:lnTo>
                  <a:pt x="2126060" y="1716"/>
                </a:lnTo>
                <a:lnTo>
                  <a:pt x="2071850" y="214"/>
                </a:lnTo>
                <a:lnTo>
                  <a:pt x="20046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849546" y="10213772"/>
            <a:ext cx="374650" cy="383540"/>
          </a:xfrm>
          <a:custGeom>
            <a:avLst/>
            <a:gdLst/>
            <a:ahLst/>
            <a:cxnLst/>
            <a:rect l="l" t="t" r="r" b="b"/>
            <a:pathLst>
              <a:path w="374650" h="383540">
                <a:moveTo>
                  <a:pt x="187112" y="0"/>
                </a:moveTo>
                <a:lnTo>
                  <a:pt x="139361" y="6240"/>
                </a:lnTo>
                <a:lnTo>
                  <a:pt x="94148" y="24961"/>
                </a:lnTo>
                <a:lnTo>
                  <a:pt x="54011" y="56162"/>
                </a:lnTo>
                <a:lnTo>
                  <a:pt x="27005" y="90833"/>
                </a:lnTo>
                <a:lnTo>
                  <a:pt x="9001" y="129573"/>
                </a:lnTo>
                <a:lnTo>
                  <a:pt x="0" y="170754"/>
                </a:lnTo>
                <a:lnTo>
                  <a:pt x="0" y="212750"/>
                </a:lnTo>
                <a:lnTo>
                  <a:pt x="9001" y="253931"/>
                </a:lnTo>
                <a:lnTo>
                  <a:pt x="27005" y="292671"/>
                </a:lnTo>
                <a:lnTo>
                  <a:pt x="54011" y="327341"/>
                </a:lnTo>
                <a:lnTo>
                  <a:pt x="94148" y="358543"/>
                </a:lnTo>
                <a:lnTo>
                  <a:pt x="139361" y="377264"/>
                </a:lnTo>
                <a:lnTo>
                  <a:pt x="187112" y="383504"/>
                </a:lnTo>
                <a:lnTo>
                  <a:pt x="234863" y="377264"/>
                </a:lnTo>
                <a:lnTo>
                  <a:pt x="280076" y="358543"/>
                </a:lnTo>
                <a:lnTo>
                  <a:pt x="320213" y="327341"/>
                </a:lnTo>
                <a:lnTo>
                  <a:pt x="347219" y="292671"/>
                </a:lnTo>
                <a:lnTo>
                  <a:pt x="365222" y="253931"/>
                </a:lnTo>
                <a:lnTo>
                  <a:pt x="374224" y="212750"/>
                </a:lnTo>
                <a:lnTo>
                  <a:pt x="374224" y="170754"/>
                </a:lnTo>
                <a:lnTo>
                  <a:pt x="365222" y="129573"/>
                </a:lnTo>
                <a:lnTo>
                  <a:pt x="347219" y="90833"/>
                </a:lnTo>
                <a:lnTo>
                  <a:pt x="320213" y="56162"/>
                </a:lnTo>
                <a:lnTo>
                  <a:pt x="280076" y="24961"/>
                </a:lnTo>
                <a:lnTo>
                  <a:pt x="234863" y="6240"/>
                </a:lnTo>
                <a:lnTo>
                  <a:pt x="187112" y="0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6978678" y="10276537"/>
            <a:ext cx="11620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620666" y="10213046"/>
            <a:ext cx="107251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solidFill>
                  <a:srgbClr val="4F8F00"/>
                </a:solidFill>
                <a:latin typeface="Microsoft JhengHei UI"/>
                <a:cs typeface="Microsoft JhengHei UI"/>
              </a:rPr>
              <a:t>得到服务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460952" y="7571382"/>
            <a:ext cx="107251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⽹络核⼼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037675" y="7075051"/>
            <a:ext cx="5129530" cy="0"/>
          </a:xfrm>
          <a:custGeom>
            <a:avLst/>
            <a:gdLst/>
            <a:ahLst/>
            <a:cxnLst/>
            <a:rect l="l" t="t" r="r" b="b"/>
            <a:pathLst>
              <a:path w="5129530">
                <a:moveTo>
                  <a:pt x="0" y="0"/>
                </a:moveTo>
                <a:lnTo>
                  <a:pt x="5108263" y="0"/>
                </a:lnTo>
                <a:lnTo>
                  <a:pt x="5129205" y="0"/>
                </a:lnTo>
              </a:path>
            </a:pathLst>
          </a:custGeom>
          <a:ln w="41883">
            <a:solidFill>
              <a:srgbClr val="FF26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145937" y="698709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192645" y="7426597"/>
            <a:ext cx="5129530" cy="0"/>
          </a:xfrm>
          <a:custGeom>
            <a:avLst/>
            <a:gdLst/>
            <a:ahLst/>
            <a:cxnLst/>
            <a:rect l="l" t="t" r="r" b="b"/>
            <a:pathLst>
              <a:path w="5129530">
                <a:moveTo>
                  <a:pt x="5129204" y="0"/>
                </a:moveTo>
                <a:lnTo>
                  <a:pt x="20941" y="0"/>
                </a:lnTo>
                <a:lnTo>
                  <a:pt x="0" y="0"/>
                </a:lnTo>
              </a:path>
            </a:pathLst>
          </a:custGeom>
          <a:ln w="41883">
            <a:solidFill>
              <a:srgbClr val="FF26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37675" y="733864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4460952" y="6199369"/>
            <a:ext cx="107251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⽹络边缘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035439" y="6445466"/>
            <a:ext cx="374220" cy="383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164562" y="6508230"/>
            <a:ext cx="11620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7116469" y="7664473"/>
            <a:ext cx="374224" cy="3835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7245601" y="7727236"/>
            <a:ext cx="11620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436041" y="6433642"/>
            <a:ext cx="107251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solidFill>
                  <a:srgbClr val="FF2600"/>
                </a:solidFill>
                <a:latin typeface="Microsoft JhengHei UI"/>
                <a:cs typeface="Microsoft JhengHei UI"/>
              </a:rPr>
              <a:t>请求服务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6039250" y="7676714"/>
            <a:ext cx="107251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solidFill>
                  <a:srgbClr val="FF2600"/>
                </a:solidFill>
                <a:latin typeface="Microsoft JhengHei UI"/>
                <a:cs typeface="Microsoft JhengHei UI"/>
              </a:rPr>
              <a:t>得到服务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2227282" y="9415133"/>
            <a:ext cx="4438015" cy="0"/>
          </a:xfrm>
          <a:custGeom>
            <a:avLst/>
            <a:gdLst/>
            <a:ahLst/>
            <a:cxnLst/>
            <a:rect l="l" t="t" r="r" b="b"/>
            <a:pathLst>
              <a:path w="4438015">
                <a:moveTo>
                  <a:pt x="0" y="0"/>
                </a:moveTo>
                <a:lnTo>
                  <a:pt x="4416961" y="0"/>
                </a:lnTo>
                <a:lnTo>
                  <a:pt x="4437903" y="0"/>
                </a:lnTo>
              </a:path>
            </a:pathLst>
          </a:custGeom>
          <a:ln w="41883">
            <a:solidFill>
              <a:srgbClr val="4B6531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644247" y="9327177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144388" y="8862455"/>
            <a:ext cx="374650" cy="383540"/>
          </a:xfrm>
          <a:custGeom>
            <a:avLst/>
            <a:gdLst/>
            <a:ahLst/>
            <a:cxnLst/>
            <a:rect l="l" t="t" r="r" b="b"/>
            <a:pathLst>
              <a:path w="374650" h="383540">
                <a:moveTo>
                  <a:pt x="187110" y="0"/>
                </a:moveTo>
                <a:lnTo>
                  <a:pt x="139358" y="6240"/>
                </a:lnTo>
                <a:lnTo>
                  <a:pt x="94144" y="24961"/>
                </a:lnTo>
                <a:lnTo>
                  <a:pt x="54004" y="56162"/>
                </a:lnTo>
                <a:lnTo>
                  <a:pt x="27002" y="90832"/>
                </a:lnTo>
                <a:lnTo>
                  <a:pt x="9000" y="129572"/>
                </a:lnTo>
                <a:lnTo>
                  <a:pt x="0" y="170754"/>
                </a:lnTo>
                <a:lnTo>
                  <a:pt x="0" y="212749"/>
                </a:lnTo>
                <a:lnTo>
                  <a:pt x="9000" y="253930"/>
                </a:lnTo>
                <a:lnTo>
                  <a:pt x="27002" y="292670"/>
                </a:lnTo>
                <a:lnTo>
                  <a:pt x="54004" y="327340"/>
                </a:lnTo>
                <a:lnTo>
                  <a:pt x="94144" y="358542"/>
                </a:lnTo>
                <a:lnTo>
                  <a:pt x="139358" y="377263"/>
                </a:lnTo>
                <a:lnTo>
                  <a:pt x="187110" y="383504"/>
                </a:lnTo>
                <a:lnTo>
                  <a:pt x="234861" y="377263"/>
                </a:lnTo>
                <a:lnTo>
                  <a:pt x="280075" y="358542"/>
                </a:lnTo>
                <a:lnTo>
                  <a:pt x="320215" y="327340"/>
                </a:lnTo>
                <a:lnTo>
                  <a:pt x="347217" y="292670"/>
                </a:lnTo>
                <a:lnTo>
                  <a:pt x="365219" y="253930"/>
                </a:lnTo>
                <a:lnTo>
                  <a:pt x="374220" y="212749"/>
                </a:lnTo>
                <a:lnTo>
                  <a:pt x="374220" y="170754"/>
                </a:lnTo>
                <a:lnTo>
                  <a:pt x="365219" y="129572"/>
                </a:lnTo>
                <a:lnTo>
                  <a:pt x="347217" y="90832"/>
                </a:lnTo>
                <a:lnTo>
                  <a:pt x="320215" y="56162"/>
                </a:lnTo>
                <a:lnTo>
                  <a:pt x="280075" y="24961"/>
                </a:lnTo>
                <a:lnTo>
                  <a:pt x="234861" y="6240"/>
                </a:lnTo>
                <a:lnTo>
                  <a:pt x="187110" y="0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2273512" y="8925219"/>
            <a:ext cx="11620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591774" y="8846767"/>
            <a:ext cx="107251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solidFill>
                  <a:srgbClr val="4F8F00"/>
                </a:solidFill>
                <a:latin typeface="Microsoft JhengHei UI"/>
                <a:cs typeface="Microsoft JhengHei UI"/>
              </a:rPr>
              <a:t>请求服务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290465" y="9860204"/>
            <a:ext cx="4248785" cy="0"/>
          </a:xfrm>
          <a:custGeom>
            <a:avLst/>
            <a:gdLst/>
            <a:ahLst/>
            <a:cxnLst/>
            <a:rect l="l" t="t" r="r" b="b"/>
            <a:pathLst>
              <a:path w="4248784">
                <a:moveTo>
                  <a:pt x="4248433" y="0"/>
                </a:moveTo>
                <a:lnTo>
                  <a:pt x="20941" y="0"/>
                </a:lnTo>
                <a:lnTo>
                  <a:pt x="0" y="0"/>
                </a:lnTo>
              </a:path>
            </a:pathLst>
          </a:custGeom>
          <a:ln w="41883">
            <a:solidFill>
              <a:srgbClr val="4B6531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135494" y="977224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4143518" y="9473203"/>
            <a:ext cx="107251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通信⽹络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341823" y="6528299"/>
            <a:ext cx="25272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5B5854"/>
                </a:solidFill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7630154" y="6368817"/>
            <a:ext cx="25272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5B5854"/>
                </a:solidFill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1050761" y="6966791"/>
            <a:ext cx="866205" cy="7292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288295" y="7104059"/>
            <a:ext cx="391264" cy="272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521770" y="6759459"/>
            <a:ext cx="605790" cy="961390"/>
          </a:xfrm>
          <a:custGeom>
            <a:avLst/>
            <a:gdLst/>
            <a:ahLst/>
            <a:cxnLst/>
            <a:rect l="l" t="t" r="r" b="b"/>
            <a:pathLst>
              <a:path w="605790" h="961390">
                <a:moveTo>
                  <a:pt x="588044" y="0"/>
                </a:moveTo>
                <a:lnTo>
                  <a:pt x="17580" y="0"/>
                </a:lnTo>
                <a:lnTo>
                  <a:pt x="13695" y="1625"/>
                </a:lnTo>
                <a:lnTo>
                  <a:pt x="8083" y="3666"/>
                </a:lnTo>
                <a:lnTo>
                  <a:pt x="3664" y="8085"/>
                </a:lnTo>
                <a:lnTo>
                  <a:pt x="1622" y="13694"/>
                </a:lnTo>
                <a:lnTo>
                  <a:pt x="0" y="17585"/>
                </a:lnTo>
                <a:lnTo>
                  <a:pt x="0" y="943736"/>
                </a:lnTo>
                <a:lnTo>
                  <a:pt x="1622" y="947627"/>
                </a:lnTo>
                <a:lnTo>
                  <a:pt x="3664" y="953237"/>
                </a:lnTo>
                <a:lnTo>
                  <a:pt x="8083" y="957656"/>
                </a:lnTo>
                <a:lnTo>
                  <a:pt x="13695" y="959698"/>
                </a:lnTo>
                <a:lnTo>
                  <a:pt x="17580" y="961322"/>
                </a:lnTo>
                <a:lnTo>
                  <a:pt x="588044" y="961322"/>
                </a:lnTo>
                <a:lnTo>
                  <a:pt x="591929" y="959698"/>
                </a:lnTo>
                <a:lnTo>
                  <a:pt x="597542" y="957656"/>
                </a:lnTo>
                <a:lnTo>
                  <a:pt x="601960" y="953237"/>
                </a:lnTo>
                <a:lnTo>
                  <a:pt x="604002" y="947627"/>
                </a:lnTo>
                <a:lnTo>
                  <a:pt x="605625" y="943736"/>
                </a:lnTo>
                <a:lnTo>
                  <a:pt x="605625" y="17585"/>
                </a:lnTo>
                <a:lnTo>
                  <a:pt x="604002" y="13694"/>
                </a:lnTo>
                <a:lnTo>
                  <a:pt x="601960" y="8085"/>
                </a:lnTo>
                <a:lnTo>
                  <a:pt x="597542" y="3666"/>
                </a:lnTo>
                <a:lnTo>
                  <a:pt x="591929" y="1625"/>
                </a:lnTo>
                <a:lnTo>
                  <a:pt x="588044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621274" y="6888666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>
                <a:moveTo>
                  <a:pt x="0" y="0"/>
                </a:moveTo>
                <a:lnTo>
                  <a:pt x="255231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7621274" y="6985241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>
                <a:moveTo>
                  <a:pt x="0" y="0"/>
                </a:moveTo>
                <a:lnTo>
                  <a:pt x="255231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7621274" y="7080931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>
                <a:moveTo>
                  <a:pt x="0" y="0"/>
                </a:moveTo>
                <a:lnTo>
                  <a:pt x="255231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927254" y="7474816"/>
            <a:ext cx="117073" cy="1170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7246386" y="9096881"/>
            <a:ext cx="1090688" cy="10906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140771" y="9096881"/>
            <a:ext cx="1090688" cy="10906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844599" y="7060719"/>
            <a:ext cx="3376295" cy="96837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60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特点</a:t>
            </a:r>
            <a:r>
              <a:rPr sz="2600" spc="30" dirty="0">
                <a:latin typeface="Microsoft JhengHei UI"/>
                <a:cs typeface="Microsoft JhengHei UI"/>
              </a:rPr>
              <a:t>：</a:t>
            </a:r>
            <a:endParaRPr sz="26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600" spc="30" dirty="0">
                <a:latin typeface="Microsoft JhengHei UI"/>
                <a:cs typeface="Microsoft JhengHei UI"/>
              </a:rPr>
              <a:t>资源集中在服务器中。</a:t>
            </a:r>
            <a:endParaRPr sz="2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88327"/>
            <a:ext cx="13759235" cy="43353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5279"/>
            <a:ext cx="12963525" cy="3540125"/>
          </a:xfrm>
          <a:custGeom>
            <a:avLst/>
            <a:gdLst/>
            <a:ahLst/>
            <a:cxnLst/>
            <a:rect l="l" t="t" r="r" b="b"/>
            <a:pathLst>
              <a:path w="12963525" h="35401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3281394"/>
                </a:lnTo>
                <a:lnTo>
                  <a:pt x="197" y="3332764"/>
                </a:lnTo>
                <a:lnTo>
                  <a:pt x="1581" y="3374191"/>
                </a:lnTo>
                <a:lnTo>
                  <a:pt x="12649" y="3432899"/>
                </a:lnTo>
                <a:lnTo>
                  <a:pt x="49226" y="3490312"/>
                </a:lnTo>
                <a:lnTo>
                  <a:pt x="106640" y="3526889"/>
                </a:lnTo>
                <a:lnTo>
                  <a:pt x="165348" y="3537958"/>
                </a:lnTo>
                <a:lnTo>
                  <a:pt x="206776" y="3539341"/>
                </a:lnTo>
                <a:lnTo>
                  <a:pt x="258146" y="3539539"/>
                </a:lnTo>
                <a:lnTo>
                  <a:pt x="12705299" y="3539539"/>
                </a:lnTo>
                <a:lnTo>
                  <a:pt x="12756671" y="3539341"/>
                </a:lnTo>
                <a:lnTo>
                  <a:pt x="12798099" y="3537958"/>
                </a:lnTo>
                <a:lnTo>
                  <a:pt x="12856802" y="3526889"/>
                </a:lnTo>
                <a:lnTo>
                  <a:pt x="12914218" y="3490312"/>
                </a:lnTo>
                <a:lnTo>
                  <a:pt x="12950799" y="3432899"/>
                </a:lnTo>
                <a:lnTo>
                  <a:pt x="12961867" y="3374191"/>
                </a:lnTo>
                <a:lnTo>
                  <a:pt x="12963250" y="3332764"/>
                </a:lnTo>
                <a:lnTo>
                  <a:pt x="12963448" y="3281394"/>
                </a:lnTo>
                <a:lnTo>
                  <a:pt x="12963448" y="258145"/>
                </a:lnTo>
                <a:lnTo>
                  <a:pt x="12963250" y="206775"/>
                </a:lnTo>
                <a:lnTo>
                  <a:pt x="12961867" y="165348"/>
                </a:lnTo>
                <a:lnTo>
                  <a:pt x="12950799" y="106639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5279"/>
            <a:ext cx="12963525" cy="3540125"/>
          </a:xfrm>
          <a:custGeom>
            <a:avLst/>
            <a:gdLst/>
            <a:ahLst/>
            <a:cxnLst/>
            <a:rect l="l" t="t" r="r" b="b"/>
            <a:pathLst>
              <a:path w="12963525" h="35401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281394"/>
                </a:lnTo>
                <a:lnTo>
                  <a:pt x="12963250" y="3332764"/>
                </a:lnTo>
                <a:lnTo>
                  <a:pt x="12961867" y="3374191"/>
                </a:lnTo>
                <a:lnTo>
                  <a:pt x="12950799" y="3432899"/>
                </a:lnTo>
                <a:lnTo>
                  <a:pt x="12914218" y="3490312"/>
                </a:lnTo>
                <a:lnTo>
                  <a:pt x="12856802" y="3526889"/>
                </a:lnTo>
                <a:lnTo>
                  <a:pt x="12798099" y="3537958"/>
                </a:lnTo>
                <a:lnTo>
                  <a:pt x="12756671" y="3539341"/>
                </a:lnTo>
                <a:lnTo>
                  <a:pt x="12705299" y="3539539"/>
                </a:lnTo>
                <a:lnTo>
                  <a:pt x="258145" y="3539539"/>
                </a:lnTo>
                <a:lnTo>
                  <a:pt x="206775" y="3539341"/>
                </a:lnTo>
                <a:lnTo>
                  <a:pt x="165348" y="3537958"/>
                </a:lnTo>
                <a:lnTo>
                  <a:pt x="106640" y="3526889"/>
                </a:lnTo>
                <a:lnTo>
                  <a:pt x="49226" y="3490312"/>
                </a:lnTo>
                <a:lnTo>
                  <a:pt x="12650" y="3432899"/>
                </a:lnTo>
                <a:lnTo>
                  <a:pt x="1581" y="3374191"/>
                </a:lnTo>
                <a:lnTo>
                  <a:pt x="197" y="3332764"/>
                </a:lnTo>
                <a:lnTo>
                  <a:pt x="0" y="328139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69077" y="2690343"/>
            <a:ext cx="4027170" cy="41351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互联⽹的组成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互联⽹的通信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端到端的概念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两种通信⽅式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858535" y="715916"/>
            <a:ext cx="839914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客户服务器⽅式：客户软件特点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167518" y="2764269"/>
            <a:ext cx="30086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客户端软件特点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7518" y="343920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7518" y="467057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6269" y="3204046"/>
            <a:ext cx="10866120" cy="18726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被⽤户调⽤后运⾏，在打算通信时主动向远地服务器发起通信（请 求服务）。因此，客户程序必须知道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服务器程序的地址</a:t>
            </a:r>
            <a:r>
              <a:rPr sz="2850" spc="30" dirty="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不需要特殊的硬件和很复杂的操作系统。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501460" y="6008379"/>
            <a:ext cx="9219927" cy="47149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99354" y="6385331"/>
            <a:ext cx="8424545" cy="3919220"/>
          </a:xfrm>
          <a:custGeom>
            <a:avLst/>
            <a:gdLst/>
            <a:ahLst/>
            <a:cxnLst/>
            <a:rect l="l" t="t" r="r" b="b"/>
            <a:pathLst>
              <a:path w="8424544" h="3919220">
                <a:moveTo>
                  <a:pt x="8051063" y="0"/>
                </a:moveTo>
                <a:lnTo>
                  <a:pt x="373077" y="0"/>
                </a:lnTo>
                <a:lnTo>
                  <a:pt x="298839" y="285"/>
                </a:lnTo>
                <a:lnTo>
                  <a:pt x="238967" y="2285"/>
                </a:lnTo>
                <a:lnTo>
                  <a:pt x="191411" y="7713"/>
                </a:lnTo>
                <a:lnTo>
                  <a:pt x="154120" y="18283"/>
                </a:lnTo>
                <a:lnTo>
                  <a:pt x="109495" y="40323"/>
                </a:lnTo>
                <a:lnTo>
                  <a:pt x="71147" y="71144"/>
                </a:lnTo>
                <a:lnTo>
                  <a:pt x="40325" y="109494"/>
                </a:lnTo>
                <a:lnTo>
                  <a:pt x="18282" y="154120"/>
                </a:lnTo>
                <a:lnTo>
                  <a:pt x="7712" y="191412"/>
                </a:lnTo>
                <a:lnTo>
                  <a:pt x="2285" y="238968"/>
                </a:lnTo>
                <a:lnTo>
                  <a:pt x="285" y="298840"/>
                </a:lnTo>
                <a:lnTo>
                  <a:pt x="0" y="373081"/>
                </a:lnTo>
                <a:lnTo>
                  <a:pt x="0" y="3546114"/>
                </a:lnTo>
                <a:lnTo>
                  <a:pt x="285" y="3620355"/>
                </a:lnTo>
                <a:lnTo>
                  <a:pt x="2285" y="3680227"/>
                </a:lnTo>
                <a:lnTo>
                  <a:pt x="7712" y="3727783"/>
                </a:lnTo>
                <a:lnTo>
                  <a:pt x="18282" y="3765074"/>
                </a:lnTo>
                <a:lnTo>
                  <a:pt x="40325" y="3809701"/>
                </a:lnTo>
                <a:lnTo>
                  <a:pt x="71147" y="3848050"/>
                </a:lnTo>
                <a:lnTo>
                  <a:pt x="109495" y="3878872"/>
                </a:lnTo>
                <a:lnTo>
                  <a:pt x="154120" y="3900912"/>
                </a:lnTo>
                <a:lnTo>
                  <a:pt x="191411" y="3911482"/>
                </a:lnTo>
                <a:lnTo>
                  <a:pt x="238967" y="3916909"/>
                </a:lnTo>
                <a:lnTo>
                  <a:pt x="298839" y="3918909"/>
                </a:lnTo>
                <a:lnTo>
                  <a:pt x="373077" y="3919195"/>
                </a:lnTo>
                <a:lnTo>
                  <a:pt x="8051063" y="3919195"/>
                </a:lnTo>
                <a:lnTo>
                  <a:pt x="8125301" y="3918909"/>
                </a:lnTo>
                <a:lnTo>
                  <a:pt x="8185173" y="3916909"/>
                </a:lnTo>
                <a:lnTo>
                  <a:pt x="8232729" y="3911482"/>
                </a:lnTo>
                <a:lnTo>
                  <a:pt x="8270020" y="3900912"/>
                </a:lnTo>
                <a:lnTo>
                  <a:pt x="8314645" y="3878872"/>
                </a:lnTo>
                <a:lnTo>
                  <a:pt x="8352994" y="3848050"/>
                </a:lnTo>
                <a:lnTo>
                  <a:pt x="8383815" y="3809701"/>
                </a:lnTo>
                <a:lnTo>
                  <a:pt x="8405859" y="3765074"/>
                </a:lnTo>
                <a:lnTo>
                  <a:pt x="8416428" y="3727783"/>
                </a:lnTo>
                <a:lnTo>
                  <a:pt x="8421856" y="3680227"/>
                </a:lnTo>
                <a:lnTo>
                  <a:pt x="8423855" y="3620355"/>
                </a:lnTo>
                <a:lnTo>
                  <a:pt x="8424141" y="3546114"/>
                </a:lnTo>
                <a:lnTo>
                  <a:pt x="8424141" y="373081"/>
                </a:lnTo>
                <a:lnTo>
                  <a:pt x="8423855" y="298840"/>
                </a:lnTo>
                <a:lnTo>
                  <a:pt x="8421856" y="238968"/>
                </a:lnTo>
                <a:lnTo>
                  <a:pt x="8416428" y="191412"/>
                </a:lnTo>
                <a:lnTo>
                  <a:pt x="8405859" y="154120"/>
                </a:lnTo>
                <a:lnTo>
                  <a:pt x="8383815" y="109494"/>
                </a:lnTo>
                <a:lnTo>
                  <a:pt x="8352994" y="71144"/>
                </a:lnTo>
                <a:lnTo>
                  <a:pt x="8314645" y="40323"/>
                </a:lnTo>
                <a:lnTo>
                  <a:pt x="8270020" y="18283"/>
                </a:lnTo>
                <a:lnTo>
                  <a:pt x="8232729" y="7713"/>
                </a:lnTo>
                <a:lnTo>
                  <a:pt x="8185173" y="2285"/>
                </a:lnTo>
                <a:lnTo>
                  <a:pt x="8125301" y="285"/>
                </a:lnTo>
                <a:lnTo>
                  <a:pt x="80510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99354" y="6385331"/>
            <a:ext cx="8424545" cy="3919220"/>
          </a:xfrm>
          <a:custGeom>
            <a:avLst/>
            <a:gdLst/>
            <a:ahLst/>
            <a:cxnLst/>
            <a:rect l="l" t="t" r="r" b="b"/>
            <a:pathLst>
              <a:path w="8424544" h="3919220">
                <a:moveTo>
                  <a:pt x="373081" y="0"/>
                </a:moveTo>
                <a:lnTo>
                  <a:pt x="8051058" y="0"/>
                </a:lnTo>
                <a:lnTo>
                  <a:pt x="8125300" y="285"/>
                </a:lnTo>
                <a:lnTo>
                  <a:pt x="8185172" y="2285"/>
                </a:lnTo>
                <a:lnTo>
                  <a:pt x="8232728" y="7712"/>
                </a:lnTo>
                <a:lnTo>
                  <a:pt x="8270020" y="18282"/>
                </a:lnTo>
                <a:lnTo>
                  <a:pt x="8314646" y="40323"/>
                </a:lnTo>
                <a:lnTo>
                  <a:pt x="8352996" y="71144"/>
                </a:lnTo>
                <a:lnTo>
                  <a:pt x="8383817" y="109494"/>
                </a:lnTo>
                <a:lnTo>
                  <a:pt x="8405858" y="154120"/>
                </a:lnTo>
                <a:lnTo>
                  <a:pt x="8416427" y="191412"/>
                </a:lnTo>
                <a:lnTo>
                  <a:pt x="8421855" y="238967"/>
                </a:lnTo>
                <a:lnTo>
                  <a:pt x="8423854" y="298839"/>
                </a:lnTo>
                <a:lnTo>
                  <a:pt x="8424140" y="373081"/>
                </a:lnTo>
                <a:lnTo>
                  <a:pt x="8424140" y="3546112"/>
                </a:lnTo>
                <a:lnTo>
                  <a:pt x="8423854" y="3620354"/>
                </a:lnTo>
                <a:lnTo>
                  <a:pt x="8421855" y="3680226"/>
                </a:lnTo>
                <a:lnTo>
                  <a:pt x="8416427" y="3727782"/>
                </a:lnTo>
                <a:lnTo>
                  <a:pt x="8405858" y="3765073"/>
                </a:lnTo>
                <a:lnTo>
                  <a:pt x="8383817" y="3809700"/>
                </a:lnTo>
                <a:lnTo>
                  <a:pt x="8352996" y="3848050"/>
                </a:lnTo>
                <a:lnTo>
                  <a:pt x="8314646" y="3878871"/>
                </a:lnTo>
                <a:lnTo>
                  <a:pt x="8270020" y="3900911"/>
                </a:lnTo>
                <a:lnTo>
                  <a:pt x="8232728" y="3911481"/>
                </a:lnTo>
                <a:lnTo>
                  <a:pt x="8185172" y="3916909"/>
                </a:lnTo>
                <a:lnTo>
                  <a:pt x="8125300" y="3918909"/>
                </a:lnTo>
                <a:lnTo>
                  <a:pt x="8051058" y="3919194"/>
                </a:lnTo>
                <a:lnTo>
                  <a:pt x="373081" y="3919194"/>
                </a:lnTo>
                <a:lnTo>
                  <a:pt x="298839" y="3918909"/>
                </a:lnTo>
                <a:lnTo>
                  <a:pt x="238967" y="3916909"/>
                </a:lnTo>
                <a:lnTo>
                  <a:pt x="191412" y="3911481"/>
                </a:lnTo>
                <a:lnTo>
                  <a:pt x="154120" y="3900911"/>
                </a:lnTo>
                <a:lnTo>
                  <a:pt x="109494" y="3878871"/>
                </a:lnTo>
                <a:lnTo>
                  <a:pt x="71144" y="3848050"/>
                </a:lnTo>
                <a:lnTo>
                  <a:pt x="40323" y="3809700"/>
                </a:lnTo>
                <a:lnTo>
                  <a:pt x="18282" y="3765073"/>
                </a:lnTo>
                <a:lnTo>
                  <a:pt x="7712" y="3727782"/>
                </a:lnTo>
                <a:lnTo>
                  <a:pt x="2285" y="3680226"/>
                </a:lnTo>
                <a:lnTo>
                  <a:pt x="285" y="3620354"/>
                </a:lnTo>
                <a:lnTo>
                  <a:pt x="0" y="3546112"/>
                </a:lnTo>
                <a:lnTo>
                  <a:pt x="0" y="373081"/>
                </a:lnTo>
                <a:lnTo>
                  <a:pt x="285" y="298839"/>
                </a:lnTo>
                <a:lnTo>
                  <a:pt x="2285" y="238967"/>
                </a:lnTo>
                <a:lnTo>
                  <a:pt x="7712" y="191412"/>
                </a:lnTo>
                <a:lnTo>
                  <a:pt x="18282" y="154120"/>
                </a:lnTo>
                <a:lnTo>
                  <a:pt x="40323" y="109494"/>
                </a:lnTo>
                <a:lnTo>
                  <a:pt x="71144" y="71144"/>
                </a:lnTo>
                <a:lnTo>
                  <a:pt x="109494" y="40323"/>
                </a:lnTo>
                <a:lnTo>
                  <a:pt x="154120" y="18282"/>
                </a:lnTo>
                <a:lnTo>
                  <a:pt x="191412" y="7712"/>
                </a:lnTo>
                <a:lnTo>
                  <a:pt x="238967" y="2285"/>
                </a:lnTo>
                <a:lnTo>
                  <a:pt x="298839" y="285"/>
                </a:lnTo>
                <a:lnTo>
                  <a:pt x="373081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68875" y="7392152"/>
            <a:ext cx="2188415" cy="24838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54538" y="7481222"/>
            <a:ext cx="1896926" cy="2188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25821" y="8646754"/>
            <a:ext cx="1233582" cy="11413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264654" y="6892843"/>
            <a:ext cx="955972" cy="10604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033784" y="8739470"/>
            <a:ext cx="955893" cy="9558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124487" y="6892925"/>
            <a:ext cx="774205" cy="9233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664492" y="8755595"/>
            <a:ext cx="911263" cy="9234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6979" y="5389797"/>
            <a:ext cx="10698543" cy="5611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4872" y="5766749"/>
            <a:ext cx="9902825" cy="4816475"/>
          </a:xfrm>
          <a:custGeom>
            <a:avLst/>
            <a:gdLst/>
            <a:ahLst/>
            <a:cxnLst/>
            <a:rect l="l" t="t" r="r" b="b"/>
            <a:pathLst>
              <a:path w="9902825" h="4816475">
                <a:moveTo>
                  <a:pt x="9644607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06640" y="12650"/>
                </a:lnTo>
                <a:lnTo>
                  <a:pt x="49226" y="49227"/>
                </a:lnTo>
                <a:lnTo>
                  <a:pt x="12650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557961"/>
                </a:lnTo>
                <a:lnTo>
                  <a:pt x="197" y="4609331"/>
                </a:lnTo>
                <a:lnTo>
                  <a:pt x="1581" y="4650758"/>
                </a:lnTo>
                <a:lnTo>
                  <a:pt x="12650" y="4709466"/>
                </a:lnTo>
                <a:lnTo>
                  <a:pt x="49226" y="4766880"/>
                </a:lnTo>
                <a:lnTo>
                  <a:pt x="106640" y="4803456"/>
                </a:lnTo>
                <a:lnTo>
                  <a:pt x="165348" y="4814525"/>
                </a:lnTo>
                <a:lnTo>
                  <a:pt x="206775" y="4815909"/>
                </a:lnTo>
                <a:lnTo>
                  <a:pt x="258145" y="4816107"/>
                </a:lnTo>
                <a:lnTo>
                  <a:pt x="9644607" y="4816107"/>
                </a:lnTo>
                <a:lnTo>
                  <a:pt x="9695980" y="4815909"/>
                </a:lnTo>
                <a:lnTo>
                  <a:pt x="9737408" y="4814525"/>
                </a:lnTo>
                <a:lnTo>
                  <a:pt x="9796110" y="4803456"/>
                </a:lnTo>
                <a:lnTo>
                  <a:pt x="9853526" y="4766880"/>
                </a:lnTo>
                <a:lnTo>
                  <a:pt x="9890107" y="4709466"/>
                </a:lnTo>
                <a:lnTo>
                  <a:pt x="9901175" y="4650758"/>
                </a:lnTo>
                <a:lnTo>
                  <a:pt x="9902559" y="4609331"/>
                </a:lnTo>
                <a:lnTo>
                  <a:pt x="9902756" y="4557961"/>
                </a:lnTo>
                <a:lnTo>
                  <a:pt x="9902756" y="258146"/>
                </a:lnTo>
                <a:lnTo>
                  <a:pt x="9902559" y="206776"/>
                </a:lnTo>
                <a:lnTo>
                  <a:pt x="9901175" y="165348"/>
                </a:lnTo>
                <a:lnTo>
                  <a:pt x="9890107" y="106640"/>
                </a:lnTo>
                <a:lnTo>
                  <a:pt x="9853526" y="49227"/>
                </a:lnTo>
                <a:lnTo>
                  <a:pt x="9796110" y="12650"/>
                </a:lnTo>
                <a:lnTo>
                  <a:pt x="9737408" y="1581"/>
                </a:lnTo>
                <a:lnTo>
                  <a:pt x="9695980" y="197"/>
                </a:lnTo>
                <a:lnTo>
                  <a:pt x="96446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4872" y="5766749"/>
            <a:ext cx="9902825" cy="4816475"/>
          </a:xfrm>
          <a:custGeom>
            <a:avLst/>
            <a:gdLst/>
            <a:ahLst/>
            <a:cxnLst/>
            <a:rect l="l" t="t" r="r" b="b"/>
            <a:pathLst>
              <a:path w="9902825" h="4816475">
                <a:moveTo>
                  <a:pt x="258145" y="0"/>
                </a:moveTo>
                <a:lnTo>
                  <a:pt x="9644608" y="0"/>
                </a:lnTo>
                <a:lnTo>
                  <a:pt x="9695978" y="197"/>
                </a:lnTo>
                <a:lnTo>
                  <a:pt x="9737406" y="1581"/>
                </a:lnTo>
                <a:lnTo>
                  <a:pt x="9796114" y="12650"/>
                </a:lnTo>
                <a:lnTo>
                  <a:pt x="9853527" y="49226"/>
                </a:lnTo>
                <a:lnTo>
                  <a:pt x="9890104" y="106640"/>
                </a:lnTo>
                <a:lnTo>
                  <a:pt x="9901173" y="165348"/>
                </a:lnTo>
                <a:lnTo>
                  <a:pt x="9902557" y="206775"/>
                </a:lnTo>
                <a:lnTo>
                  <a:pt x="9902755" y="258145"/>
                </a:lnTo>
                <a:lnTo>
                  <a:pt x="9902755" y="4557961"/>
                </a:lnTo>
                <a:lnTo>
                  <a:pt x="9902557" y="4609331"/>
                </a:lnTo>
                <a:lnTo>
                  <a:pt x="9901173" y="4650758"/>
                </a:lnTo>
                <a:lnTo>
                  <a:pt x="9890104" y="4709466"/>
                </a:lnTo>
                <a:lnTo>
                  <a:pt x="9853527" y="4766880"/>
                </a:lnTo>
                <a:lnTo>
                  <a:pt x="9796114" y="4803456"/>
                </a:lnTo>
                <a:lnTo>
                  <a:pt x="9737406" y="4814525"/>
                </a:lnTo>
                <a:lnTo>
                  <a:pt x="9695978" y="4815909"/>
                </a:lnTo>
                <a:lnTo>
                  <a:pt x="9644608" y="4816106"/>
                </a:lnTo>
                <a:lnTo>
                  <a:pt x="258145" y="4816106"/>
                </a:lnTo>
                <a:lnTo>
                  <a:pt x="206775" y="4815909"/>
                </a:lnTo>
                <a:lnTo>
                  <a:pt x="165348" y="4814525"/>
                </a:lnTo>
                <a:lnTo>
                  <a:pt x="106640" y="4803456"/>
                </a:lnTo>
                <a:lnTo>
                  <a:pt x="49226" y="4766880"/>
                </a:lnTo>
                <a:lnTo>
                  <a:pt x="12650" y="4709466"/>
                </a:lnTo>
                <a:lnTo>
                  <a:pt x="1581" y="4650758"/>
                </a:lnTo>
                <a:lnTo>
                  <a:pt x="197" y="4609331"/>
                </a:lnTo>
                <a:lnTo>
                  <a:pt x="0" y="455796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225" y="1683089"/>
            <a:ext cx="14291858" cy="4107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3118" y="2060040"/>
            <a:ext cx="13496290" cy="3312160"/>
          </a:xfrm>
          <a:custGeom>
            <a:avLst/>
            <a:gdLst/>
            <a:ahLst/>
            <a:cxnLst/>
            <a:rect l="l" t="t" r="r" b="b"/>
            <a:pathLst>
              <a:path w="13496290" h="3312160">
                <a:moveTo>
                  <a:pt x="13237928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06640" y="12650"/>
                </a:lnTo>
                <a:lnTo>
                  <a:pt x="49226" y="49227"/>
                </a:lnTo>
                <a:lnTo>
                  <a:pt x="12650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053392"/>
                </a:lnTo>
                <a:lnTo>
                  <a:pt x="197" y="3104762"/>
                </a:lnTo>
                <a:lnTo>
                  <a:pt x="1581" y="3146189"/>
                </a:lnTo>
                <a:lnTo>
                  <a:pt x="12650" y="3204898"/>
                </a:lnTo>
                <a:lnTo>
                  <a:pt x="49226" y="3262311"/>
                </a:lnTo>
                <a:lnTo>
                  <a:pt x="106640" y="3298888"/>
                </a:lnTo>
                <a:lnTo>
                  <a:pt x="165348" y="3309956"/>
                </a:lnTo>
                <a:lnTo>
                  <a:pt x="206775" y="3311340"/>
                </a:lnTo>
                <a:lnTo>
                  <a:pt x="258145" y="3311537"/>
                </a:lnTo>
                <a:lnTo>
                  <a:pt x="13237928" y="3311537"/>
                </a:lnTo>
                <a:lnTo>
                  <a:pt x="13289294" y="3311340"/>
                </a:lnTo>
                <a:lnTo>
                  <a:pt x="13330721" y="3309956"/>
                </a:lnTo>
                <a:lnTo>
                  <a:pt x="13389431" y="3298888"/>
                </a:lnTo>
                <a:lnTo>
                  <a:pt x="13446841" y="3262311"/>
                </a:lnTo>
                <a:lnTo>
                  <a:pt x="13483418" y="3204898"/>
                </a:lnTo>
                <a:lnTo>
                  <a:pt x="13494485" y="3146189"/>
                </a:lnTo>
                <a:lnTo>
                  <a:pt x="13495869" y="3104762"/>
                </a:lnTo>
                <a:lnTo>
                  <a:pt x="13496066" y="3053392"/>
                </a:lnTo>
                <a:lnTo>
                  <a:pt x="13496066" y="258146"/>
                </a:lnTo>
                <a:lnTo>
                  <a:pt x="13495869" y="206776"/>
                </a:lnTo>
                <a:lnTo>
                  <a:pt x="13494485" y="165348"/>
                </a:lnTo>
                <a:lnTo>
                  <a:pt x="13483418" y="106640"/>
                </a:lnTo>
                <a:lnTo>
                  <a:pt x="13446841" y="49227"/>
                </a:lnTo>
                <a:lnTo>
                  <a:pt x="13389431" y="12650"/>
                </a:lnTo>
                <a:lnTo>
                  <a:pt x="13330721" y="1581"/>
                </a:lnTo>
                <a:lnTo>
                  <a:pt x="13289294" y="197"/>
                </a:lnTo>
                <a:lnTo>
                  <a:pt x="132379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3118" y="2060040"/>
            <a:ext cx="13496290" cy="3312160"/>
          </a:xfrm>
          <a:custGeom>
            <a:avLst/>
            <a:gdLst/>
            <a:ahLst/>
            <a:cxnLst/>
            <a:rect l="l" t="t" r="r" b="b"/>
            <a:pathLst>
              <a:path w="13496290" h="3312160">
                <a:moveTo>
                  <a:pt x="258145" y="0"/>
                </a:moveTo>
                <a:lnTo>
                  <a:pt x="13237921" y="0"/>
                </a:lnTo>
                <a:lnTo>
                  <a:pt x="13289293" y="197"/>
                </a:lnTo>
                <a:lnTo>
                  <a:pt x="13330722" y="1581"/>
                </a:lnTo>
                <a:lnTo>
                  <a:pt x="13389424" y="12650"/>
                </a:lnTo>
                <a:lnTo>
                  <a:pt x="13446840" y="49226"/>
                </a:lnTo>
                <a:lnTo>
                  <a:pt x="13483421" y="106640"/>
                </a:lnTo>
                <a:lnTo>
                  <a:pt x="13494489" y="165348"/>
                </a:lnTo>
                <a:lnTo>
                  <a:pt x="13495873" y="206775"/>
                </a:lnTo>
                <a:lnTo>
                  <a:pt x="13496070" y="258145"/>
                </a:lnTo>
                <a:lnTo>
                  <a:pt x="13496070" y="3053392"/>
                </a:lnTo>
                <a:lnTo>
                  <a:pt x="13495873" y="3104762"/>
                </a:lnTo>
                <a:lnTo>
                  <a:pt x="13494489" y="3146189"/>
                </a:lnTo>
                <a:lnTo>
                  <a:pt x="13483421" y="3204897"/>
                </a:lnTo>
                <a:lnTo>
                  <a:pt x="13446840" y="3262311"/>
                </a:lnTo>
                <a:lnTo>
                  <a:pt x="13389424" y="3298888"/>
                </a:lnTo>
                <a:lnTo>
                  <a:pt x="13330722" y="3309956"/>
                </a:lnTo>
                <a:lnTo>
                  <a:pt x="13289293" y="3311340"/>
                </a:lnTo>
                <a:lnTo>
                  <a:pt x="13237921" y="3311537"/>
                </a:lnTo>
                <a:lnTo>
                  <a:pt x="258145" y="3311537"/>
                </a:lnTo>
                <a:lnTo>
                  <a:pt x="206775" y="3311340"/>
                </a:lnTo>
                <a:lnTo>
                  <a:pt x="165348" y="3309956"/>
                </a:lnTo>
                <a:lnTo>
                  <a:pt x="106640" y="3298888"/>
                </a:lnTo>
                <a:lnTo>
                  <a:pt x="49226" y="3262311"/>
                </a:lnTo>
                <a:lnTo>
                  <a:pt x="12650" y="3204897"/>
                </a:lnTo>
                <a:lnTo>
                  <a:pt x="1581" y="3146189"/>
                </a:lnTo>
                <a:lnTo>
                  <a:pt x="197" y="3104762"/>
                </a:lnTo>
                <a:lnTo>
                  <a:pt x="0" y="305339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36397" y="3463839"/>
            <a:ext cx="8270524" cy="75411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734292" y="3840791"/>
            <a:ext cx="7475220" cy="6745605"/>
          </a:xfrm>
          <a:custGeom>
            <a:avLst/>
            <a:gdLst/>
            <a:ahLst/>
            <a:cxnLst/>
            <a:rect l="l" t="t" r="r" b="b"/>
            <a:pathLst>
              <a:path w="7475219" h="6745605">
                <a:moveTo>
                  <a:pt x="7216586" y="0"/>
                </a:moveTo>
                <a:lnTo>
                  <a:pt x="258138" y="0"/>
                </a:lnTo>
                <a:lnTo>
                  <a:pt x="206772" y="197"/>
                </a:lnTo>
                <a:lnTo>
                  <a:pt x="165345" y="1581"/>
                </a:lnTo>
                <a:lnTo>
                  <a:pt x="106635" y="12649"/>
                </a:lnTo>
                <a:lnTo>
                  <a:pt x="49221" y="49226"/>
                </a:lnTo>
                <a:lnTo>
                  <a:pt x="12648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6487187"/>
                </a:lnTo>
                <a:lnTo>
                  <a:pt x="197" y="6538557"/>
                </a:lnTo>
                <a:lnTo>
                  <a:pt x="1581" y="6579984"/>
                </a:lnTo>
                <a:lnTo>
                  <a:pt x="12648" y="6638692"/>
                </a:lnTo>
                <a:lnTo>
                  <a:pt x="49221" y="6696106"/>
                </a:lnTo>
                <a:lnTo>
                  <a:pt x="106635" y="6732682"/>
                </a:lnTo>
                <a:lnTo>
                  <a:pt x="165345" y="6743751"/>
                </a:lnTo>
                <a:lnTo>
                  <a:pt x="206772" y="6745135"/>
                </a:lnTo>
                <a:lnTo>
                  <a:pt x="258138" y="6745333"/>
                </a:lnTo>
                <a:lnTo>
                  <a:pt x="7216586" y="6745333"/>
                </a:lnTo>
                <a:lnTo>
                  <a:pt x="7267957" y="6745135"/>
                </a:lnTo>
                <a:lnTo>
                  <a:pt x="7309383" y="6743751"/>
                </a:lnTo>
                <a:lnTo>
                  <a:pt x="7368089" y="6732682"/>
                </a:lnTo>
                <a:lnTo>
                  <a:pt x="7425505" y="6696106"/>
                </a:lnTo>
                <a:lnTo>
                  <a:pt x="7462086" y="6638692"/>
                </a:lnTo>
                <a:lnTo>
                  <a:pt x="7473154" y="6579984"/>
                </a:lnTo>
                <a:lnTo>
                  <a:pt x="7474538" y="6538557"/>
                </a:lnTo>
                <a:lnTo>
                  <a:pt x="7474735" y="6487187"/>
                </a:lnTo>
                <a:lnTo>
                  <a:pt x="7474735" y="258145"/>
                </a:lnTo>
                <a:lnTo>
                  <a:pt x="7474538" y="206775"/>
                </a:lnTo>
                <a:lnTo>
                  <a:pt x="7473154" y="165348"/>
                </a:lnTo>
                <a:lnTo>
                  <a:pt x="7462086" y="106639"/>
                </a:lnTo>
                <a:lnTo>
                  <a:pt x="7425505" y="49226"/>
                </a:lnTo>
                <a:lnTo>
                  <a:pt x="7368089" y="12649"/>
                </a:lnTo>
                <a:lnTo>
                  <a:pt x="7309383" y="1581"/>
                </a:lnTo>
                <a:lnTo>
                  <a:pt x="7267957" y="197"/>
                </a:lnTo>
                <a:lnTo>
                  <a:pt x="72165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34292" y="3840791"/>
            <a:ext cx="7475220" cy="6745605"/>
          </a:xfrm>
          <a:custGeom>
            <a:avLst/>
            <a:gdLst/>
            <a:ahLst/>
            <a:cxnLst/>
            <a:rect l="l" t="t" r="r" b="b"/>
            <a:pathLst>
              <a:path w="7475219" h="6745605">
                <a:moveTo>
                  <a:pt x="258145" y="0"/>
                </a:moveTo>
                <a:lnTo>
                  <a:pt x="7216591" y="0"/>
                </a:lnTo>
                <a:lnTo>
                  <a:pt x="7267961" y="197"/>
                </a:lnTo>
                <a:lnTo>
                  <a:pt x="7309388" y="1581"/>
                </a:lnTo>
                <a:lnTo>
                  <a:pt x="7368097" y="12650"/>
                </a:lnTo>
                <a:lnTo>
                  <a:pt x="7425510" y="49226"/>
                </a:lnTo>
                <a:lnTo>
                  <a:pt x="7462086" y="106640"/>
                </a:lnTo>
                <a:lnTo>
                  <a:pt x="7473155" y="165348"/>
                </a:lnTo>
                <a:lnTo>
                  <a:pt x="7474539" y="206775"/>
                </a:lnTo>
                <a:lnTo>
                  <a:pt x="7474736" y="258145"/>
                </a:lnTo>
                <a:lnTo>
                  <a:pt x="7474736" y="6487187"/>
                </a:lnTo>
                <a:lnTo>
                  <a:pt x="7474539" y="6538557"/>
                </a:lnTo>
                <a:lnTo>
                  <a:pt x="7473155" y="6579984"/>
                </a:lnTo>
                <a:lnTo>
                  <a:pt x="7462086" y="6638693"/>
                </a:lnTo>
                <a:lnTo>
                  <a:pt x="7425510" y="6696106"/>
                </a:lnTo>
                <a:lnTo>
                  <a:pt x="7368097" y="6732682"/>
                </a:lnTo>
                <a:lnTo>
                  <a:pt x="7309388" y="6743752"/>
                </a:lnTo>
                <a:lnTo>
                  <a:pt x="7267961" y="6745136"/>
                </a:lnTo>
                <a:lnTo>
                  <a:pt x="7216591" y="6745333"/>
                </a:lnTo>
                <a:lnTo>
                  <a:pt x="258145" y="6745333"/>
                </a:lnTo>
                <a:lnTo>
                  <a:pt x="206775" y="6745136"/>
                </a:lnTo>
                <a:lnTo>
                  <a:pt x="165348" y="6743752"/>
                </a:lnTo>
                <a:lnTo>
                  <a:pt x="106640" y="6732682"/>
                </a:lnTo>
                <a:lnTo>
                  <a:pt x="49226" y="6696106"/>
                </a:lnTo>
                <a:lnTo>
                  <a:pt x="12650" y="6638693"/>
                </a:lnTo>
                <a:lnTo>
                  <a:pt x="1581" y="6579984"/>
                </a:lnTo>
                <a:lnTo>
                  <a:pt x="197" y="6538557"/>
                </a:lnTo>
                <a:lnTo>
                  <a:pt x="0" y="648718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36741" y="262189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6741" y="324957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36741" y="387725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36741" y="450492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29399" y="2374753"/>
            <a:ext cx="11268710" cy="2536190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sz="2850" spc="80" dirty="0">
                <a:latin typeface="Microsoft JhengHei UI"/>
                <a:cs typeface="Microsoft JhengHei UI"/>
              </a:rPr>
              <a:t>多个以主机为中⼼的⽹络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需要互连</a:t>
            </a:r>
            <a:r>
              <a:rPr sz="2850" spc="75" dirty="0">
                <a:latin typeface="Microsoft JhengHei UI"/>
                <a:cs typeface="Microsoft JhengHei UI"/>
              </a:rPr>
              <a:t>（</a:t>
            </a:r>
            <a:r>
              <a:rPr sz="2850" spc="75" dirty="0">
                <a:latin typeface="Arial"/>
                <a:cs typeface="Arial"/>
              </a:rPr>
              <a:t>17</a:t>
            </a:r>
            <a:r>
              <a:rPr sz="2850" spc="80" dirty="0">
                <a:latin typeface="Microsoft JhengHei UI"/>
                <a:cs typeface="Microsoft JhengHei UI"/>
              </a:rPr>
              <a:t>个防区</a:t>
            </a:r>
            <a:r>
              <a:rPr sz="2850" spc="65" dirty="0">
                <a:latin typeface="Microsoft JhengHei UI"/>
                <a:cs typeface="Microsoft JhengHei UI"/>
              </a:rPr>
              <a:t>），</a:t>
            </a:r>
            <a:r>
              <a:rPr sz="2850" spc="65" dirty="0">
                <a:latin typeface="Arial"/>
                <a:cs typeface="Arial"/>
              </a:rPr>
              <a:t>64kb/s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4500"/>
              </a:lnSpc>
            </a:pPr>
            <a:r>
              <a:rPr sz="2850" spc="80" dirty="0">
                <a:latin typeface="Microsoft JhengHei UI"/>
                <a:cs typeface="Microsoft JhengHei UI"/>
              </a:rPr>
              <a:t>⽹络从</a:t>
            </a:r>
            <a:r>
              <a:rPr sz="2850" spc="55" dirty="0">
                <a:latin typeface="Arial"/>
                <a:cs typeface="Arial"/>
              </a:rPr>
              <a:t>“</a:t>
            </a:r>
            <a:r>
              <a:rPr sz="2850" spc="80" dirty="0">
                <a:latin typeface="Microsoft JhengHei UI"/>
                <a:cs typeface="Microsoft JhengHei UI"/>
              </a:rPr>
              <a:t>主机</a:t>
            </a:r>
            <a:r>
              <a:rPr sz="2850" spc="55" dirty="0">
                <a:latin typeface="Arial"/>
                <a:cs typeface="Arial"/>
              </a:rPr>
              <a:t>-</a:t>
            </a:r>
            <a:r>
              <a:rPr sz="2850" spc="80" dirty="0">
                <a:latin typeface="Microsoft JhengHei UI"/>
                <a:cs typeface="Microsoft JhengHei UI"/>
              </a:rPr>
              <a:t>终端</a:t>
            </a:r>
            <a:r>
              <a:rPr sz="2850" spc="55" dirty="0">
                <a:latin typeface="Arial"/>
                <a:cs typeface="Arial"/>
              </a:rPr>
              <a:t>”</a:t>
            </a:r>
            <a:r>
              <a:rPr sz="2850" spc="80" dirty="0">
                <a:latin typeface="Microsoft JhengHei UI"/>
                <a:cs typeface="Microsoft JhengHei UI"/>
              </a:rPr>
              <a:t>转为</a:t>
            </a:r>
            <a:r>
              <a:rPr sz="2850" spc="55" dirty="0">
                <a:latin typeface="Arial"/>
                <a:cs typeface="Arial"/>
              </a:rPr>
              <a:t>“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主机</a:t>
            </a:r>
            <a:r>
              <a:rPr sz="2850" spc="55" dirty="0">
                <a:solidFill>
                  <a:srgbClr val="FF2600"/>
                </a:solidFill>
                <a:latin typeface="Arial"/>
                <a:cs typeface="Arial"/>
              </a:rPr>
              <a:t>-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主机</a:t>
            </a:r>
            <a:r>
              <a:rPr sz="2850" spc="55" dirty="0">
                <a:latin typeface="Arial"/>
                <a:cs typeface="Arial"/>
              </a:rPr>
              <a:t>”</a:t>
            </a:r>
            <a:r>
              <a:rPr sz="2850" spc="80" dirty="0">
                <a:latin typeface="Microsoft JhengHei UI"/>
                <a:cs typeface="Microsoft JhengHei UI"/>
              </a:rPr>
              <a:t>。主机负责数据处理和通信⼯作。 解决⽅案</a:t>
            </a:r>
            <a:r>
              <a:rPr sz="2850" spc="50" dirty="0">
                <a:latin typeface="Microsoft JhengHei UI"/>
                <a:cs typeface="Microsoft JhengHei UI"/>
              </a:rPr>
              <a:t>：</a:t>
            </a:r>
            <a:r>
              <a:rPr sz="2850" spc="50" dirty="0">
                <a:latin typeface="Arial"/>
                <a:cs typeface="Arial"/>
              </a:rPr>
              <a:t>ARPAnet</a:t>
            </a:r>
            <a:r>
              <a:rPr sz="2850" spc="50" dirty="0">
                <a:latin typeface="Microsoft JhengHei UI"/>
                <a:cs typeface="Microsoft JhengHei UI"/>
              </a:rPr>
              <a:t>，</a:t>
            </a:r>
            <a:r>
              <a:rPr sz="2850" spc="50" dirty="0">
                <a:latin typeface="Arial"/>
                <a:cs typeface="Arial"/>
              </a:rPr>
              <a:t>4</a:t>
            </a:r>
            <a:r>
              <a:rPr sz="2850" spc="80" dirty="0">
                <a:latin typeface="Microsoft JhengHei UI"/>
                <a:cs typeface="Microsoft JhengHei UI"/>
              </a:rPr>
              <a:t>个结点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65" dirty="0">
                <a:latin typeface="Arial"/>
                <a:cs typeface="Arial"/>
              </a:rPr>
              <a:t>1969</a:t>
            </a:r>
            <a:r>
              <a:rPr sz="2850" spc="80" dirty="0">
                <a:latin typeface="Microsoft JhengHei UI"/>
                <a:cs typeface="Microsoft JhengHei UI"/>
              </a:rPr>
              <a:t>年。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850" spc="25" dirty="0">
                <a:latin typeface="Arial"/>
                <a:cs typeface="Arial"/>
              </a:rPr>
              <a:t>ARPA</a:t>
            </a:r>
            <a:r>
              <a:rPr sz="2850" spc="25" dirty="0">
                <a:latin typeface="Microsoft JhengHei UI"/>
                <a:cs typeface="Microsoft JhengHei UI"/>
              </a:rPr>
              <a:t>：</a:t>
            </a:r>
            <a:r>
              <a:rPr sz="2850" spc="80" dirty="0">
                <a:latin typeface="Microsoft JhengHei UI"/>
                <a:cs typeface="Microsoft JhengHei UI"/>
              </a:rPr>
              <a:t>美国国防部⾼级研究计划局。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460134" y="4346562"/>
            <a:ext cx="6023056" cy="57338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258772" y="3049702"/>
            <a:ext cx="27260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latin typeface="Arial"/>
                <a:cs typeface="Arial"/>
              </a:rPr>
              <a:t>4</a:t>
            </a:r>
            <a:r>
              <a:rPr sz="2450" spc="15" dirty="0">
                <a:latin typeface="Microsoft JhengHei UI"/>
                <a:cs typeface="Microsoft JhengHei UI"/>
              </a:rPr>
              <a:t>个结点的</a:t>
            </a:r>
            <a:r>
              <a:rPr sz="2450" spc="-15" dirty="0">
                <a:latin typeface="Arial"/>
                <a:cs typeface="Arial"/>
              </a:rPr>
              <a:t>ARPAnet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38570" y="629365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38570" y="798679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31228" y="6109809"/>
            <a:ext cx="8505825" cy="397637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美国国防部认为，如果仅有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⼀个集中的军事指挥中</a:t>
            </a:r>
            <a:endParaRPr sz="2850">
              <a:latin typeface="Microsoft JhengHei UI"/>
              <a:cs typeface="Microsoft JhengHei UI"/>
            </a:endParaRPr>
          </a:p>
          <a:p>
            <a:pPr marL="12700" marR="34290" algn="just">
              <a:lnSpc>
                <a:spcPct val="129900"/>
              </a:lnSpc>
            </a:pPr>
            <a:r>
              <a:rPr sz="2850" spc="85" dirty="0">
                <a:solidFill>
                  <a:srgbClr val="FF2600"/>
                </a:solidFill>
                <a:latin typeface="Microsoft JhengHei UI"/>
                <a:cs typeface="Microsoft JhengHei UI"/>
              </a:rPr>
              <a:t>⼼</a:t>
            </a:r>
            <a:r>
              <a:rPr sz="2850" spc="30" dirty="0">
                <a:latin typeface="Microsoft JhengHei UI"/>
                <a:cs typeface="Microsoft JhengHei UI"/>
              </a:rPr>
              <a:t>，万⼀这个中⼼被核武器</a:t>
            </a:r>
            <a:r>
              <a:rPr sz="2850" spc="85" dirty="0">
                <a:solidFill>
                  <a:srgbClr val="FF2600"/>
                </a:solidFill>
                <a:latin typeface="Microsoft JhengHei UI"/>
                <a:cs typeface="Microsoft JhengHei UI"/>
              </a:rPr>
              <a:t>摧毁</a:t>
            </a:r>
            <a:r>
              <a:rPr sz="2850" spc="25" dirty="0">
                <a:latin typeface="Microsoft JhengHei UI"/>
                <a:cs typeface="Microsoft JhengHei UI"/>
              </a:rPr>
              <a:t>，全国的军事指挥将 </a:t>
            </a:r>
            <a:r>
              <a:rPr sz="2850" spc="30" dirty="0">
                <a:latin typeface="Microsoft JhengHei UI"/>
                <a:cs typeface="Microsoft JhengHei UI"/>
              </a:rPr>
              <a:t>处于瘫痪状态，其后果将不堪设想。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 algn="just">
              <a:lnSpc>
                <a:spcPct val="129900"/>
              </a:lnSpc>
              <a:spcBef>
                <a:spcPts val="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因此有必要设计这样⼀个</a:t>
            </a:r>
            <a:r>
              <a:rPr sz="2850" spc="85" dirty="0">
                <a:solidFill>
                  <a:srgbClr val="FF2600"/>
                </a:solidFill>
                <a:latin typeface="Microsoft JhengHei UI"/>
                <a:cs typeface="Microsoft JhengHei UI"/>
              </a:rPr>
              <a:t>分散的指挥系统</a:t>
            </a:r>
            <a:r>
              <a:rPr sz="2850" spc="25" dirty="0">
                <a:latin typeface="Microsoft JhengHei UI"/>
                <a:cs typeface="Microsoft JhengHei UI"/>
              </a:rPr>
              <a:t>：它由⼀个 </a:t>
            </a:r>
            <a:r>
              <a:rPr sz="2850" spc="30" dirty="0">
                <a:latin typeface="Microsoft JhengHei UI"/>
                <a:cs typeface="Microsoft JhengHei UI"/>
              </a:rPr>
              <a:t>个分散的指挥点组成，当部分指挥点被摧毁后其它点 仍能正常⼯作，⽽这些分散的点⼜能通过某种形式的 通讯⽹取得联系。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357428" y="706985"/>
            <a:ext cx="1138936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主机</a:t>
            </a:r>
            <a:r>
              <a:rPr spc="100" dirty="0">
                <a:latin typeface="Lucida Sans"/>
                <a:cs typeface="Lucida Sans"/>
              </a:rPr>
              <a:t>—</a:t>
            </a:r>
            <a:r>
              <a:rPr spc="100" dirty="0"/>
              <a:t>主机的⽹络：先有⼴域⽹后有局域⽹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9671" y="6112265"/>
            <a:ext cx="18597339" cy="5016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7565" y="6489217"/>
            <a:ext cx="17801590" cy="4221480"/>
          </a:xfrm>
          <a:custGeom>
            <a:avLst/>
            <a:gdLst/>
            <a:ahLst/>
            <a:cxnLst/>
            <a:rect l="l" t="t" r="r" b="b"/>
            <a:pathLst>
              <a:path w="17801590" h="4221480">
                <a:moveTo>
                  <a:pt x="17401642" y="0"/>
                </a:moveTo>
                <a:lnTo>
                  <a:pt x="399906" y="0"/>
                </a:lnTo>
                <a:lnTo>
                  <a:pt x="334940" y="156"/>
                </a:lnTo>
                <a:lnTo>
                  <a:pt x="280113" y="1254"/>
                </a:lnTo>
                <a:lnTo>
                  <a:pt x="234299" y="4233"/>
                </a:lnTo>
                <a:lnTo>
                  <a:pt x="196370" y="10033"/>
                </a:lnTo>
                <a:lnTo>
                  <a:pt x="117366" y="43222"/>
                </a:lnTo>
                <a:lnTo>
                  <a:pt x="76259" y="76259"/>
                </a:lnTo>
                <a:lnTo>
                  <a:pt x="43222" y="117366"/>
                </a:lnTo>
                <a:lnTo>
                  <a:pt x="19597" y="165202"/>
                </a:lnTo>
                <a:lnTo>
                  <a:pt x="4232" y="234299"/>
                </a:lnTo>
                <a:lnTo>
                  <a:pt x="1254" y="280113"/>
                </a:lnTo>
                <a:lnTo>
                  <a:pt x="156" y="334939"/>
                </a:lnTo>
                <a:lnTo>
                  <a:pt x="0" y="399906"/>
                </a:lnTo>
                <a:lnTo>
                  <a:pt x="0" y="3821084"/>
                </a:lnTo>
                <a:lnTo>
                  <a:pt x="156" y="3886050"/>
                </a:lnTo>
                <a:lnTo>
                  <a:pt x="1254" y="3940877"/>
                </a:lnTo>
                <a:lnTo>
                  <a:pt x="4232" y="3986691"/>
                </a:lnTo>
                <a:lnTo>
                  <a:pt x="10033" y="4024620"/>
                </a:lnTo>
                <a:lnTo>
                  <a:pt x="43222" y="4103624"/>
                </a:lnTo>
                <a:lnTo>
                  <a:pt x="76259" y="4144731"/>
                </a:lnTo>
                <a:lnTo>
                  <a:pt x="117366" y="4177768"/>
                </a:lnTo>
                <a:lnTo>
                  <a:pt x="165202" y="4201393"/>
                </a:lnTo>
                <a:lnTo>
                  <a:pt x="234299" y="4216758"/>
                </a:lnTo>
                <a:lnTo>
                  <a:pt x="280113" y="4219736"/>
                </a:lnTo>
                <a:lnTo>
                  <a:pt x="334940" y="4220834"/>
                </a:lnTo>
                <a:lnTo>
                  <a:pt x="399906" y="4220991"/>
                </a:lnTo>
                <a:lnTo>
                  <a:pt x="17401642" y="4220991"/>
                </a:lnTo>
                <a:lnTo>
                  <a:pt x="17466611" y="4220834"/>
                </a:lnTo>
                <a:lnTo>
                  <a:pt x="17521438" y="4219736"/>
                </a:lnTo>
                <a:lnTo>
                  <a:pt x="17567251" y="4216758"/>
                </a:lnTo>
                <a:lnTo>
                  <a:pt x="17605179" y="4210957"/>
                </a:lnTo>
                <a:lnTo>
                  <a:pt x="17684185" y="4177768"/>
                </a:lnTo>
                <a:lnTo>
                  <a:pt x="17725293" y="4144731"/>
                </a:lnTo>
                <a:lnTo>
                  <a:pt x="17758331" y="4103624"/>
                </a:lnTo>
                <a:lnTo>
                  <a:pt x="17781955" y="4055788"/>
                </a:lnTo>
                <a:lnTo>
                  <a:pt x="17797323" y="3986691"/>
                </a:lnTo>
                <a:lnTo>
                  <a:pt x="17800302" y="3940877"/>
                </a:lnTo>
                <a:lnTo>
                  <a:pt x="17801400" y="3886050"/>
                </a:lnTo>
                <a:lnTo>
                  <a:pt x="17801557" y="3821084"/>
                </a:lnTo>
                <a:lnTo>
                  <a:pt x="17801557" y="399906"/>
                </a:lnTo>
                <a:lnTo>
                  <a:pt x="17801400" y="334939"/>
                </a:lnTo>
                <a:lnTo>
                  <a:pt x="17800302" y="280113"/>
                </a:lnTo>
                <a:lnTo>
                  <a:pt x="17797323" y="234299"/>
                </a:lnTo>
                <a:lnTo>
                  <a:pt x="17791521" y="196371"/>
                </a:lnTo>
                <a:lnTo>
                  <a:pt x="17758331" y="117366"/>
                </a:lnTo>
                <a:lnTo>
                  <a:pt x="17725293" y="76259"/>
                </a:lnTo>
                <a:lnTo>
                  <a:pt x="17684185" y="43222"/>
                </a:lnTo>
                <a:lnTo>
                  <a:pt x="17636347" y="19597"/>
                </a:lnTo>
                <a:lnTo>
                  <a:pt x="17567251" y="4233"/>
                </a:lnTo>
                <a:lnTo>
                  <a:pt x="17521438" y="1254"/>
                </a:lnTo>
                <a:lnTo>
                  <a:pt x="17466611" y="156"/>
                </a:lnTo>
                <a:lnTo>
                  <a:pt x="174016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7565" y="6489217"/>
            <a:ext cx="17801590" cy="4221480"/>
          </a:xfrm>
          <a:custGeom>
            <a:avLst/>
            <a:gdLst/>
            <a:ahLst/>
            <a:cxnLst/>
            <a:rect l="l" t="t" r="r" b="b"/>
            <a:pathLst>
              <a:path w="17801590" h="4221480">
                <a:moveTo>
                  <a:pt x="399906" y="0"/>
                </a:moveTo>
                <a:lnTo>
                  <a:pt x="17401648" y="0"/>
                </a:lnTo>
                <a:lnTo>
                  <a:pt x="17466612" y="156"/>
                </a:lnTo>
                <a:lnTo>
                  <a:pt x="17521439" y="1254"/>
                </a:lnTo>
                <a:lnTo>
                  <a:pt x="17567254" y="4232"/>
                </a:lnTo>
                <a:lnTo>
                  <a:pt x="17605183" y="10033"/>
                </a:lnTo>
                <a:lnTo>
                  <a:pt x="17684189" y="43222"/>
                </a:lnTo>
                <a:lnTo>
                  <a:pt x="17725295" y="76259"/>
                </a:lnTo>
                <a:lnTo>
                  <a:pt x="17758332" y="117366"/>
                </a:lnTo>
                <a:lnTo>
                  <a:pt x="17781961" y="165202"/>
                </a:lnTo>
                <a:lnTo>
                  <a:pt x="17797320" y="234299"/>
                </a:lnTo>
                <a:lnTo>
                  <a:pt x="17800298" y="280113"/>
                </a:lnTo>
                <a:lnTo>
                  <a:pt x="17801395" y="334940"/>
                </a:lnTo>
                <a:lnTo>
                  <a:pt x="17801552" y="399906"/>
                </a:lnTo>
                <a:lnTo>
                  <a:pt x="17801552" y="3821084"/>
                </a:lnTo>
                <a:lnTo>
                  <a:pt x="17801395" y="3886051"/>
                </a:lnTo>
                <a:lnTo>
                  <a:pt x="17800298" y="3940878"/>
                </a:lnTo>
                <a:lnTo>
                  <a:pt x="17797320" y="3986692"/>
                </a:lnTo>
                <a:lnTo>
                  <a:pt x="17791521" y="4024620"/>
                </a:lnTo>
                <a:lnTo>
                  <a:pt x="17758332" y="4103624"/>
                </a:lnTo>
                <a:lnTo>
                  <a:pt x="17725295" y="4144731"/>
                </a:lnTo>
                <a:lnTo>
                  <a:pt x="17684189" y="4177768"/>
                </a:lnTo>
                <a:lnTo>
                  <a:pt x="17636353" y="4201394"/>
                </a:lnTo>
                <a:lnTo>
                  <a:pt x="17567254" y="4216758"/>
                </a:lnTo>
                <a:lnTo>
                  <a:pt x="17521439" y="4219736"/>
                </a:lnTo>
                <a:lnTo>
                  <a:pt x="17466612" y="4220834"/>
                </a:lnTo>
                <a:lnTo>
                  <a:pt x="17401648" y="4220990"/>
                </a:lnTo>
                <a:lnTo>
                  <a:pt x="399906" y="4220990"/>
                </a:lnTo>
                <a:lnTo>
                  <a:pt x="334940" y="4220834"/>
                </a:lnTo>
                <a:lnTo>
                  <a:pt x="280113" y="4219736"/>
                </a:lnTo>
                <a:lnTo>
                  <a:pt x="234299" y="4216758"/>
                </a:lnTo>
                <a:lnTo>
                  <a:pt x="196370" y="4210957"/>
                </a:lnTo>
                <a:lnTo>
                  <a:pt x="117366" y="4177768"/>
                </a:lnTo>
                <a:lnTo>
                  <a:pt x="76259" y="4144731"/>
                </a:lnTo>
                <a:lnTo>
                  <a:pt x="43222" y="4103624"/>
                </a:lnTo>
                <a:lnTo>
                  <a:pt x="19597" y="4055789"/>
                </a:lnTo>
                <a:lnTo>
                  <a:pt x="4232" y="3986692"/>
                </a:lnTo>
                <a:lnTo>
                  <a:pt x="1254" y="3940878"/>
                </a:lnTo>
                <a:lnTo>
                  <a:pt x="156" y="3886051"/>
                </a:lnTo>
                <a:lnTo>
                  <a:pt x="0" y="3821084"/>
                </a:lnTo>
                <a:lnTo>
                  <a:pt x="0" y="399906"/>
                </a:lnTo>
                <a:lnTo>
                  <a:pt x="156" y="334940"/>
                </a:lnTo>
                <a:lnTo>
                  <a:pt x="1254" y="280113"/>
                </a:lnTo>
                <a:lnTo>
                  <a:pt x="4232" y="234299"/>
                </a:lnTo>
                <a:lnTo>
                  <a:pt x="10033" y="196370"/>
                </a:lnTo>
                <a:lnTo>
                  <a:pt x="43222" y="117366"/>
                </a:lnTo>
                <a:lnTo>
                  <a:pt x="76259" y="76259"/>
                </a:lnTo>
                <a:lnTo>
                  <a:pt x="117366" y="43222"/>
                </a:lnTo>
                <a:lnTo>
                  <a:pt x="165202" y="19597"/>
                </a:lnTo>
                <a:lnTo>
                  <a:pt x="234299" y="4232"/>
                </a:lnTo>
                <a:lnTo>
                  <a:pt x="280113" y="1254"/>
                </a:lnTo>
                <a:lnTo>
                  <a:pt x="334940" y="156"/>
                </a:lnTo>
                <a:lnTo>
                  <a:pt x="399906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0955" y="1680030"/>
            <a:ext cx="18742193" cy="4830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8848" y="2056982"/>
            <a:ext cx="17947005" cy="4035425"/>
          </a:xfrm>
          <a:custGeom>
            <a:avLst/>
            <a:gdLst/>
            <a:ahLst/>
            <a:cxnLst/>
            <a:rect l="l" t="t" r="r" b="b"/>
            <a:pathLst>
              <a:path w="17947005" h="4035425">
                <a:moveTo>
                  <a:pt x="17546500" y="0"/>
                </a:moveTo>
                <a:lnTo>
                  <a:pt x="399907" y="0"/>
                </a:lnTo>
                <a:lnTo>
                  <a:pt x="334940" y="156"/>
                </a:lnTo>
                <a:lnTo>
                  <a:pt x="280113" y="1254"/>
                </a:lnTo>
                <a:lnTo>
                  <a:pt x="234299" y="4233"/>
                </a:lnTo>
                <a:lnTo>
                  <a:pt x="196371" y="10033"/>
                </a:lnTo>
                <a:lnTo>
                  <a:pt x="117367" y="43222"/>
                </a:lnTo>
                <a:lnTo>
                  <a:pt x="76259" y="76259"/>
                </a:lnTo>
                <a:lnTo>
                  <a:pt x="43222" y="117366"/>
                </a:lnTo>
                <a:lnTo>
                  <a:pt x="19597" y="165202"/>
                </a:lnTo>
                <a:lnTo>
                  <a:pt x="4233" y="234299"/>
                </a:lnTo>
                <a:lnTo>
                  <a:pt x="1254" y="280113"/>
                </a:lnTo>
                <a:lnTo>
                  <a:pt x="156" y="334940"/>
                </a:lnTo>
                <a:lnTo>
                  <a:pt x="0" y="399906"/>
                </a:lnTo>
                <a:lnTo>
                  <a:pt x="0" y="3634980"/>
                </a:lnTo>
                <a:lnTo>
                  <a:pt x="156" y="3699946"/>
                </a:lnTo>
                <a:lnTo>
                  <a:pt x="1254" y="3754773"/>
                </a:lnTo>
                <a:lnTo>
                  <a:pt x="4233" y="3800588"/>
                </a:lnTo>
                <a:lnTo>
                  <a:pt x="10033" y="3838516"/>
                </a:lnTo>
                <a:lnTo>
                  <a:pt x="43222" y="3917520"/>
                </a:lnTo>
                <a:lnTo>
                  <a:pt x="76259" y="3958627"/>
                </a:lnTo>
                <a:lnTo>
                  <a:pt x="117367" y="3991664"/>
                </a:lnTo>
                <a:lnTo>
                  <a:pt x="165202" y="4015290"/>
                </a:lnTo>
                <a:lnTo>
                  <a:pt x="234299" y="4030654"/>
                </a:lnTo>
                <a:lnTo>
                  <a:pt x="280113" y="4033633"/>
                </a:lnTo>
                <a:lnTo>
                  <a:pt x="334940" y="4034730"/>
                </a:lnTo>
                <a:lnTo>
                  <a:pt x="399907" y="4034887"/>
                </a:lnTo>
                <a:lnTo>
                  <a:pt x="17546500" y="4034887"/>
                </a:lnTo>
                <a:lnTo>
                  <a:pt x="17611464" y="4034730"/>
                </a:lnTo>
                <a:lnTo>
                  <a:pt x="17666291" y="4033633"/>
                </a:lnTo>
                <a:lnTo>
                  <a:pt x="17712106" y="4030654"/>
                </a:lnTo>
                <a:lnTo>
                  <a:pt x="17750035" y="4024853"/>
                </a:lnTo>
                <a:lnTo>
                  <a:pt x="17829036" y="3991664"/>
                </a:lnTo>
                <a:lnTo>
                  <a:pt x="17870142" y="3958627"/>
                </a:lnTo>
                <a:lnTo>
                  <a:pt x="17903178" y="3917520"/>
                </a:lnTo>
                <a:lnTo>
                  <a:pt x="17926802" y="3869685"/>
                </a:lnTo>
                <a:lnTo>
                  <a:pt x="17942170" y="3800588"/>
                </a:lnTo>
                <a:lnTo>
                  <a:pt x="17945149" y="3754773"/>
                </a:lnTo>
                <a:lnTo>
                  <a:pt x="17946247" y="3699946"/>
                </a:lnTo>
                <a:lnTo>
                  <a:pt x="17946404" y="3634980"/>
                </a:lnTo>
                <a:lnTo>
                  <a:pt x="17946404" y="399906"/>
                </a:lnTo>
                <a:lnTo>
                  <a:pt x="17946247" y="334940"/>
                </a:lnTo>
                <a:lnTo>
                  <a:pt x="17945149" y="280113"/>
                </a:lnTo>
                <a:lnTo>
                  <a:pt x="17942170" y="234299"/>
                </a:lnTo>
                <a:lnTo>
                  <a:pt x="17936368" y="196371"/>
                </a:lnTo>
                <a:lnTo>
                  <a:pt x="17903178" y="117366"/>
                </a:lnTo>
                <a:lnTo>
                  <a:pt x="17870142" y="76259"/>
                </a:lnTo>
                <a:lnTo>
                  <a:pt x="17829036" y="43222"/>
                </a:lnTo>
                <a:lnTo>
                  <a:pt x="17781205" y="19597"/>
                </a:lnTo>
                <a:lnTo>
                  <a:pt x="17712106" y="4233"/>
                </a:lnTo>
                <a:lnTo>
                  <a:pt x="17666291" y="1254"/>
                </a:lnTo>
                <a:lnTo>
                  <a:pt x="17611464" y="156"/>
                </a:lnTo>
                <a:lnTo>
                  <a:pt x="17546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8848" y="2056982"/>
            <a:ext cx="17947005" cy="4035425"/>
          </a:xfrm>
          <a:custGeom>
            <a:avLst/>
            <a:gdLst/>
            <a:ahLst/>
            <a:cxnLst/>
            <a:rect l="l" t="t" r="r" b="b"/>
            <a:pathLst>
              <a:path w="17947005" h="4035425">
                <a:moveTo>
                  <a:pt x="399906" y="0"/>
                </a:moveTo>
                <a:lnTo>
                  <a:pt x="17546491" y="0"/>
                </a:lnTo>
                <a:lnTo>
                  <a:pt x="17611460" y="156"/>
                </a:lnTo>
                <a:lnTo>
                  <a:pt x="17666287" y="1254"/>
                </a:lnTo>
                <a:lnTo>
                  <a:pt x="17712101" y="4232"/>
                </a:lnTo>
                <a:lnTo>
                  <a:pt x="17750028" y="10033"/>
                </a:lnTo>
                <a:lnTo>
                  <a:pt x="17829034" y="43222"/>
                </a:lnTo>
                <a:lnTo>
                  <a:pt x="17870143" y="76259"/>
                </a:lnTo>
                <a:lnTo>
                  <a:pt x="17903180" y="117366"/>
                </a:lnTo>
                <a:lnTo>
                  <a:pt x="17926804" y="165202"/>
                </a:lnTo>
                <a:lnTo>
                  <a:pt x="17942172" y="234299"/>
                </a:lnTo>
                <a:lnTo>
                  <a:pt x="17945151" y="280113"/>
                </a:lnTo>
                <a:lnTo>
                  <a:pt x="17946249" y="334940"/>
                </a:lnTo>
                <a:lnTo>
                  <a:pt x="17946406" y="399906"/>
                </a:lnTo>
                <a:lnTo>
                  <a:pt x="17946406" y="3634980"/>
                </a:lnTo>
                <a:lnTo>
                  <a:pt x="17946249" y="3699946"/>
                </a:lnTo>
                <a:lnTo>
                  <a:pt x="17945151" y="3754773"/>
                </a:lnTo>
                <a:lnTo>
                  <a:pt x="17942172" y="3800588"/>
                </a:lnTo>
                <a:lnTo>
                  <a:pt x="17936370" y="3838516"/>
                </a:lnTo>
                <a:lnTo>
                  <a:pt x="17903180" y="3917520"/>
                </a:lnTo>
                <a:lnTo>
                  <a:pt x="17870143" y="3958628"/>
                </a:lnTo>
                <a:lnTo>
                  <a:pt x="17829034" y="3991665"/>
                </a:lnTo>
                <a:lnTo>
                  <a:pt x="17781196" y="4015290"/>
                </a:lnTo>
                <a:lnTo>
                  <a:pt x="17712101" y="4030654"/>
                </a:lnTo>
                <a:lnTo>
                  <a:pt x="17666287" y="4033633"/>
                </a:lnTo>
                <a:lnTo>
                  <a:pt x="17611460" y="4034730"/>
                </a:lnTo>
                <a:lnTo>
                  <a:pt x="17546491" y="4034887"/>
                </a:lnTo>
                <a:lnTo>
                  <a:pt x="399906" y="4034887"/>
                </a:lnTo>
                <a:lnTo>
                  <a:pt x="334940" y="4034730"/>
                </a:lnTo>
                <a:lnTo>
                  <a:pt x="280113" y="4033633"/>
                </a:lnTo>
                <a:lnTo>
                  <a:pt x="234299" y="4030654"/>
                </a:lnTo>
                <a:lnTo>
                  <a:pt x="196370" y="4024853"/>
                </a:lnTo>
                <a:lnTo>
                  <a:pt x="117366" y="3991665"/>
                </a:lnTo>
                <a:lnTo>
                  <a:pt x="76259" y="3958628"/>
                </a:lnTo>
                <a:lnTo>
                  <a:pt x="43222" y="3917520"/>
                </a:lnTo>
                <a:lnTo>
                  <a:pt x="19597" y="3869685"/>
                </a:lnTo>
                <a:lnTo>
                  <a:pt x="4232" y="3800588"/>
                </a:lnTo>
                <a:lnTo>
                  <a:pt x="1254" y="3754773"/>
                </a:lnTo>
                <a:lnTo>
                  <a:pt x="156" y="3699946"/>
                </a:lnTo>
                <a:lnTo>
                  <a:pt x="0" y="3634980"/>
                </a:lnTo>
                <a:lnTo>
                  <a:pt x="0" y="399906"/>
                </a:lnTo>
                <a:lnTo>
                  <a:pt x="156" y="334940"/>
                </a:lnTo>
                <a:lnTo>
                  <a:pt x="1254" y="280113"/>
                </a:lnTo>
                <a:lnTo>
                  <a:pt x="4232" y="234299"/>
                </a:lnTo>
                <a:lnTo>
                  <a:pt x="10033" y="196370"/>
                </a:lnTo>
                <a:lnTo>
                  <a:pt x="43222" y="117366"/>
                </a:lnTo>
                <a:lnTo>
                  <a:pt x="76259" y="76259"/>
                </a:lnTo>
                <a:lnTo>
                  <a:pt x="117366" y="43222"/>
                </a:lnTo>
                <a:lnTo>
                  <a:pt x="165202" y="19597"/>
                </a:lnTo>
                <a:lnTo>
                  <a:pt x="234299" y="4232"/>
                </a:lnTo>
                <a:lnTo>
                  <a:pt x="280113" y="1254"/>
                </a:lnTo>
                <a:lnTo>
                  <a:pt x="334940" y="156"/>
                </a:lnTo>
                <a:lnTo>
                  <a:pt x="399906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93930" y="2531840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93930" y="3835555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93930" y="5125568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42683" y="2329209"/>
            <a:ext cx="14978380" cy="3264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299"/>
              </a:lnSpc>
              <a:spcBef>
                <a:spcPts val="95"/>
              </a:spcBef>
            </a:pPr>
            <a:r>
              <a:rPr sz="3300" spc="50" dirty="0">
                <a:latin typeface="Microsoft JhengHei UI"/>
                <a:cs typeface="Microsoft JhengHei UI"/>
              </a:rPr>
              <a:t>⼀种专⻔⽤来提供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某种服务的程序</a:t>
            </a:r>
            <a:r>
              <a:rPr sz="3300" spc="50" dirty="0">
                <a:latin typeface="Microsoft JhengHei UI"/>
                <a:cs typeface="Microsoft JhengHei UI"/>
              </a:rPr>
              <a:t>，可同时处理多个远地或本地客户的请求（例 如：</a:t>
            </a:r>
            <a:r>
              <a:rPr sz="3300" spc="50" dirty="0">
                <a:latin typeface="Arial"/>
                <a:cs typeface="Arial"/>
              </a:rPr>
              <a:t>IIS</a:t>
            </a:r>
            <a:r>
              <a:rPr sz="3300" spc="50" dirty="0">
                <a:latin typeface="Microsoft JhengHei UI"/>
                <a:cs typeface="Microsoft JhengHei UI"/>
              </a:rPr>
              <a:t>、</a:t>
            </a:r>
            <a:r>
              <a:rPr sz="3300" spc="50" dirty="0">
                <a:latin typeface="Arial"/>
                <a:cs typeface="Arial"/>
              </a:rPr>
              <a:t>Apache</a:t>
            </a:r>
            <a:r>
              <a:rPr sz="3300" spc="50" dirty="0">
                <a:latin typeface="Microsoft JhengHei UI"/>
                <a:cs typeface="Microsoft JhengHei UI"/>
              </a:rPr>
              <a:t>、</a:t>
            </a:r>
            <a:r>
              <a:rPr sz="3300" spc="50" dirty="0">
                <a:latin typeface="Arial"/>
                <a:cs typeface="Arial"/>
              </a:rPr>
              <a:t>Proftpd</a:t>
            </a:r>
            <a:r>
              <a:rPr sz="3300" spc="50" dirty="0">
                <a:latin typeface="Microsoft JhengHei UI"/>
                <a:cs typeface="Microsoft JhengHei UI"/>
              </a:rPr>
              <a:t>等）。</a:t>
            </a:r>
            <a:endParaRPr sz="3300">
              <a:latin typeface="Microsoft JhengHei UI"/>
              <a:cs typeface="Microsoft JhengHei UI"/>
            </a:endParaRPr>
          </a:p>
          <a:p>
            <a:pPr marL="12700" marR="5080">
              <a:lnSpc>
                <a:spcPct val="128299"/>
              </a:lnSpc>
              <a:spcBef>
                <a:spcPts val="110"/>
              </a:spcBef>
            </a:pPr>
            <a:r>
              <a:rPr sz="3300" spc="50" dirty="0">
                <a:latin typeface="Microsoft JhengHei UI"/>
                <a:cs typeface="Microsoft JhengHei UI"/>
              </a:rPr>
              <a:t>启动后⼀直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不断地运⾏着</a:t>
            </a:r>
            <a:r>
              <a:rPr sz="3300" spc="50" dirty="0">
                <a:latin typeface="Microsoft JhengHei UI"/>
                <a:cs typeface="Microsoft JhengHei UI"/>
              </a:rPr>
              <a:t>，被动地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等待并接受</a:t>
            </a:r>
            <a:r>
              <a:rPr sz="3300" spc="50" dirty="0">
                <a:latin typeface="Microsoft JhengHei UI"/>
                <a:cs typeface="Microsoft JhengHei UI"/>
              </a:rPr>
              <a:t>来⾃的客户的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通信请求</a:t>
            </a:r>
            <a:r>
              <a:rPr sz="3300" spc="50" dirty="0">
                <a:latin typeface="Microsoft JhengHei UI"/>
                <a:cs typeface="Microsoft JhengHei UI"/>
              </a:rPr>
              <a:t>。服务器程 序不需要知道客户程序的地址。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3300" spc="50" dirty="0">
                <a:latin typeface="Microsoft JhengHei UI"/>
                <a:cs typeface="Microsoft JhengHei UI"/>
              </a:rPr>
              <a:t>⼀般需要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强⼤的硬件和⾼级的操作系统</a:t>
            </a:r>
            <a:r>
              <a:rPr sz="3300" spc="50" dirty="0">
                <a:latin typeface="Microsoft JhengHei UI"/>
                <a:cs typeface="Microsoft JhengHei UI"/>
              </a:rPr>
              <a:t>⽀持。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80852" y="6793910"/>
            <a:ext cx="10102850" cy="1315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299"/>
              </a:lnSpc>
              <a:spcBef>
                <a:spcPts val="95"/>
              </a:spcBef>
            </a:pPr>
            <a:r>
              <a:rPr sz="3300" spc="-5" dirty="0">
                <a:latin typeface="Microsoft JhengHei UI"/>
                <a:cs typeface="Microsoft JhengHei UI"/>
              </a:rPr>
              <a:t>客户与服务器的通信关系建⽴后，通信可以是</a:t>
            </a:r>
            <a:r>
              <a:rPr sz="330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双向的</a:t>
            </a:r>
            <a:r>
              <a:rPr sz="3300" spc="-5" dirty="0">
                <a:latin typeface="Microsoft JhengHei UI"/>
                <a:cs typeface="Microsoft JhengHei UI"/>
              </a:rPr>
              <a:t>， 客户和服务器都可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发送和接收数据</a:t>
            </a:r>
            <a:r>
              <a:rPr sz="3300" spc="-5" dirty="0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64254" y="6771271"/>
            <a:ext cx="4188354" cy="15367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03099" y="8844932"/>
            <a:ext cx="3910662" cy="16294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23799" y="8814511"/>
            <a:ext cx="5584199" cy="13888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29043" y="4488108"/>
            <a:ext cx="1124162" cy="1059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540435" y="4737774"/>
            <a:ext cx="1350243" cy="809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728903" y="4672168"/>
            <a:ext cx="1785871" cy="9411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559486" y="715916"/>
            <a:ext cx="899731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客户服务器⽅式：服务器软件特点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24834" y="2187973"/>
            <a:ext cx="10270374" cy="7372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22728" y="2564924"/>
            <a:ext cx="9474835" cy="6576695"/>
          </a:xfrm>
          <a:custGeom>
            <a:avLst/>
            <a:gdLst/>
            <a:ahLst/>
            <a:cxnLst/>
            <a:rect l="l" t="t" r="r" b="b"/>
            <a:pathLst>
              <a:path w="9474835" h="6576695">
                <a:moveTo>
                  <a:pt x="9074679" y="0"/>
                </a:moveTo>
                <a:lnTo>
                  <a:pt x="399907" y="0"/>
                </a:lnTo>
                <a:lnTo>
                  <a:pt x="334940" y="156"/>
                </a:lnTo>
                <a:lnTo>
                  <a:pt x="280113" y="1254"/>
                </a:lnTo>
                <a:lnTo>
                  <a:pt x="234299" y="4233"/>
                </a:lnTo>
                <a:lnTo>
                  <a:pt x="196371" y="10033"/>
                </a:lnTo>
                <a:lnTo>
                  <a:pt x="117367" y="43222"/>
                </a:lnTo>
                <a:lnTo>
                  <a:pt x="76259" y="76259"/>
                </a:lnTo>
                <a:lnTo>
                  <a:pt x="43222" y="117367"/>
                </a:lnTo>
                <a:lnTo>
                  <a:pt x="19597" y="165202"/>
                </a:lnTo>
                <a:lnTo>
                  <a:pt x="4233" y="234299"/>
                </a:lnTo>
                <a:lnTo>
                  <a:pt x="1254" y="280113"/>
                </a:lnTo>
                <a:lnTo>
                  <a:pt x="156" y="334940"/>
                </a:lnTo>
                <a:lnTo>
                  <a:pt x="0" y="399907"/>
                </a:lnTo>
                <a:lnTo>
                  <a:pt x="0" y="6176463"/>
                </a:lnTo>
                <a:lnTo>
                  <a:pt x="156" y="6241429"/>
                </a:lnTo>
                <a:lnTo>
                  <a:pt x="1254" y="6296256"/>
                </a:lnTo>
                <a:lnTo>
                  <a:pt x="4233" y="6342071"/>
                </a:lnTo>
                <a:lnTo>
                  <a:pt x="10033" y="6379999"/>
                </a:lnTo>
                <a:lnTo>
                  <a:pt x="43222" y="6459003"/>
                </a:lnTo>
                <a:lnTo>
                  <a:pt x="76259" y="6500110"/>
                </a:lnTo>
                <a:lnTo>
                  <a:pt x="117367" y="6533147"/>
                </a:lnTo>
                <a:lnTo>
                  <a:pt x="165202" y="6556773"/>
                </a:lnTo>
                <a:lnTo>
                  <a:pt x="234299" y="6572137"/>
                </a:lnTo>
                <a:lnTo>
                  <a:pt x="280113" y="6575116"/>
                </a:lnTo>
                <a:lnTo>
                  <a:pt x="334940" y="6576213"/>
                </a:lnTo>
                <a:lnTo>
                  <a:pt x="399907" y="6576370"/>
                </a:lnTo>
                <a:lnTo>
                  <a:pt x="9074679" y="6576370"/>
                </a:lnTo>
                <a:lnTo>
                  <a:pt x="9139648" y="6576213"/>
                </a:lnTo>
                <a:lnTo>
                  <a:pt x="9194475" y="6575116"/>
                </a:lnTo>
                <a:lnTo>
                  <a:pt x="9240288" y="6572137"/>
                </a:lnTo>
                <a:lnTo>
                  <a:pt x="9278216" y="6566336"/>
                </a:lnTo>
                <a:lnTo>
                  <a:pt x="9357222" y="6533147"/>
                </a:lnTo>
                <a:lnTo>
                  <a:pt x="9398330" y="6500110"/>
                </a:lnTo>
                <a:lnTo>
                  <a:pt x="9431368" y="6459003"/>
                </a:lnTo>
                <a:lnTo>
                  <a:pt x="9454992" y="6411168"/>
                </a:lnTo>
                <a:lnTo>
                  <a:pt x="9470352" y="6342071"/>
                </a:lnTo>
                <a:lnTo>
                  <a:pt x="9473329" y="6296256"/>
                </a:lnTo>
                <a:lnTo>
                  <a:pt x="9474427" y="6241429"/>
                </a:lnTo>
                <a:lnTo>
                  <a:pt x="9474583" y="6176463"/>
                </a:lnTo>
                <a:lnTo>
                  <a:pt x="9474583" y="399907"/>
                </a:lnTo>
                <a:lnTo>
                  <a:pt x="9474427" y="334940"/>
                </a:lnTo>
                <a:lnTo>
                  <a:pt x="9473329" y="280113"/>
                </a:lnTo>
                <a:lnTo>
                  <a:pt x="9470352" y="234299"/>
                </a:lnTo>
                <a:lnTo>
                  <a:pt x="9464553" y="196371"/>
                </a:lnTo>
                <a:lnTo>
                  <a:pt x="9431368" y="117367"/>
                </a:lnTo>
                <a:lnTo>
                  <a:pt x="9398330" y="76259"/>
                </a:lnTo>
                <a:lnTo>
                  <a:pt x="9357222" y="43222"/>
                </a:lnTo>
                <a:lnTo>
                  <a:pt x="9309384" y="19597"/>
                </a:lnTo>
                <a:lnTo>
                  <a:pt x="9240288" y="4233"/>
                </a:lnTo>
                <a:lnTo>
                  <a:pt x="9194475" y="1254"/>
                </a:lnTo>
                <a:lnTo>
                  <a:pt x="9139648" y="156"/>
                </a:lnTo>
                <a:lnTo>
                  <a:pt x="90746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022728" y="2564924"/>
            <a:ext cx="9474835" cy="6576695"/>
          </a:xfrm>
          <a:custGeom>
            <a:avLst/>
            <a:gdLst/>
            <a:ahLst/>
            <a:cxnLst/>
            <a:rect l="l" t="t" r="r" b="b"/>
            <a:pathLst>
              <a:path w="9474835" h="6576695">
                <a:moveTo>
                  <a:pt x="399906" y="0"/>
                </a:moveTo>
                <a:lnTo>
                  <a:pt x="9074680" y="0"/>
                </a:lnTo>
                <a:lnTo>
                  <a:pt x="9139647" y="156"/>
                </a:lnTo>
                <a:lnTo>
                  <a:pt x="9194474" y="1254"/>
                </a:lnTo>
                <a:lnTo>
                  <a:pt x="9240288" y="4232"/>
                </a:lnTo>
                <a:lnTo>
                  <a:pt x="9278216" y="10033"/>
                </a:lnTo>
                <a:lnTo>
                  <a:pt x="9357220" y="43222"/>
                </a:lnTo>
                <a:lnTo>
                  <a:pt x="9398327" y="76259"/>
                </a:lnTo>
                <a:lnTo>
                  <a:pt x="9431365" y="117366"/>
                </a:lnTo>
                <a:lnTo>
                  <a:pt x="9454990" y="165202"/>
                </a:lnTo>
                <a:lnTo>
                  <a:pt x="9470354" y="234299"/>
                </a:lnTo>
                <a:lnTo>
                  <a:pt x="9473332" y="280113"/>
                </a:lnTo>
                <a:lnTo>
                  <a:pt x="9474430" y="334940"/>
                </a:lnTo>
                <a:lnTo>
                  <a:pt x="9474586" y="399906"/>
                </a:lnTo>
                <a:lnTo>
                  <a:pt x="9474586" y="6176463"/>
                </a:lnTo>
                <a:lnTo>
                  <a:pt x="9474430" y="6241429"/>
                </a:lnTo>
                <a:lnTo>
                  <a:pt x="9473332" y="6296256"/>
                </a:lnTo>
                <a:lnTo>
                  <a:pt x="9470354" y="6342071"/>
                </a:lnTo>
                <a:lnTo>
                  <a:pt x="9464553" y="6379999"/>
                </a:lnTo>
                <a:lnTo>
                  <a:pt x="9431365" y="6459003"/>
                </a:lnTo>
                <a:lnTo>
                  <a:pt x="9398327" y="6500109"/>
                </a:lnTo>
                <a:lnTo>
                  <a:pt x="9357220" y="6533146"/>
                </a:lnTo>
                <a:lnTo>
                  <a:pt x="9309385" y="6556772"/>
                </a:lnTo>
                <a:lnTo>
                  <a:pt x="9240288" y="6572136"/>
                </a:lnTo>
                <a:lnTo>
                  <a:pt x="9194474" y="6575115"/>
                </a:lnTo>
                <a:lnTo>
                  <a:pt x="9139647" y="6576212"/>
                </a:lnTo>
                <a:lnTo>
                  <a:pt x="9074680" y="6576369"/>
                </a:lnTo>
                <a:lnTo>
                  <a:pt x="399906" y="6576369"/>
                </a:lnTo>
                <a:lnTo>
                  <a:pt x="334940" y="6576212"/>
                </a:lnTo>
                <a:lnTo>
                  <a:pt x="280113" y="6575115"/>
                </a:lnTo>
                <a:lnTo>
                  <a:pt x="234299" y="6572136"/>
                </a:lnTo>
                <a:lnTo>
                  <a:pt x="196370" y="6566335"/>
                </a:lnTo>
                <a:lnTo>
                  <a:pt x="117366" y="6533146"/>
                </a:lnTo>
                <a:lnTo>
                  <a:pt x="76259" y="6500109"/>
                </a:lnTo>
                <a:lnTo>
                  <a:pt x="43222" y="6459003"/>
                </a:lnTo>
                <a:lnTo>
                  <a:pt x="19597" y="6411168"/>
                </a:lnTo>
                <a:lnTo>
                  <a:pt x="4232" y="6342071"/>
                </a:lnTo>
                <a:lnTo>
                  <a:pt x="1254" y="6296256"/>
                </a:lnTo>
                <a:lnTo>
                  <a:pt x="156" y="6241429"/>
                </a:lnTo>
                <a:lnTo>
                  <a:pt x="0" y="6176463"/>
                </a:lnTo>
                <a:lnTo>
                  <a:pt x="0" y="399906"/>
                </a:lnTo>
                <a:lnTo>
                  <a:pt x="156" y="334940"/>
                </a:lnTo>
                <a:lnTo>
                  <a:pt x="1254" y="280113"/>
                </a:lnTo>
                <a:lnTo>
                  <a:pt x="4232" y="234299"/>
                </a:lnTo>
                <a:lnTo>
                  <a:pt x="10033" y="196370"/>
                </a:lnTo>
                <a:lnTo>
                  <a:pt x="43222" y="117366"/>
                </a:lnTo>
                <a:lnTo>
                  <a:pt x="76259" y="76259"/>
                </a:lnTo>
                <a:lnTo>
                  <a:pt x="117366" y="43222"/>
                </a:lnTo>
                <a:lnTo>
                  <a:pt x="165202" y="19597"/>
                </a:lnTo>
                <a:lnTo>
                  <a:pt x="234299" y="4232"/>
                </a:lnTo>
                <a:lnTo>
                  <a:pt x="280113" y="1254"/>
                </a:lnTo>
                <a:lnTo>
                  <a:pt x="334940" y="156"/>
                </a:lnTo>
                <a:lnTo>
                  <a:pt x="399906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8890" y="2187973"/>
            <a:ext cx="9761141" cy="7372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6784" y="2564924"/>
            <a:ext cx="8965565" cy="6576695"/>
          </a:xfrm>
          <a:custGeom>
            <a:avLst/>
            <a:gdLst/>
            <a:ahLst/>
            <a:cxnLst/>
            <a:rect l="l" t="t" r="r" b="b"/>
            <a:pathLst>
              <a:path w="8965565" h="6576695">
                <a:moveTo>
                  <a:pt x="8565447" y="0"/>
                </a:moveTo>
                <a:lnTo>
                  <a:pt x="399906" y="0"/>
                </a:lnTo>
                <a:lnTo>
                  <a:pt x="334940" y="156"/>
                </a:lnTo>
                <a:lnTo>
                  <a:pt x="280113" y="1254"/>
                </a:lnTo>
                <a:lnTo>
                  <a:pt x="234299" y="4233"/>
                </a:lnTo>
                <a:lnTo>
                  <a:pt x="196370" y="10033"/>
                </a:lnTo>
                <a:lnTo>
                  <a:pt x="117366" y="43222"/>
                </a:lnTo>
                <a:lnTo>
                  <a:pt x="76259" y="76259"/>
                </a:lnTo>
                <a:lnTo>
                  <a:pt x="43222" y="117367"/>
                </a:lnTo>
                <a:lnTo>
                  <a:pt x="19597" y="165202"/>
                </a:lnTo>
                <a:lnTo>
                  <a:pt x="4232" y="234299"/>
                </a:lnTo>
                <a:lnTo>
                  <a:pt x="1254" y="280113"/>
                </a:lnTo>
                <a:lnTo>
                  <a:pt x="156" y="334940"/>
                </a:lnTo>
                <a:lnTo>
                  <a:pt x="0" y="399907"/>
                </a:lnTo>
                <a:lnTo>
                  <a:pt x="0" y="6176463"/>
                </a:lnTo>
                <a:lnTo>
                  <a:pt x="156" y="6241429"/>
                </a:lnTo>
                <a:lnTo>
                  <a:pt x="1254" y="6296256"/>
                </a:lnTo>
                <a:lnTo>
                  <a:pt x="4232" y="6342071"/>
                </a:lnTo>
                <a:lnTo>
                  <a:pt x="10033" y="6379999"/>
                </a:lnTo>
                <a:lnTo>
                  <a:pt x="43222" y="6459003"/>
                </a:lnTo>
                <a:lnTo>
                  <a:pt x="76259" y="6500110"/>
                </a:lnTo>
                <a:lnTo>
                  <a:pt x="117366" y="6533147"/>
                </a:lnTo>
                <a:lnTo>
                  <a:pt x="165202" y="6556773"/>
                </a:lnTo>
                <a:lnTo>
                  <a:pt x="234299" y="6572137"/>
                </a:lnTo>
                <a:lnTo>
                  <a:pt x="280113" y="6575116"/>
                </a:lnTo>
                <a:lnTo>
                  <a:pt x="334940" y="6576213"/>
                </a:lnTo>
                <a:lnTo>
                  <a:pt x="399906" y="6576370"/>
                </a:lnTo>
                <a:lnTo>
                  <a:pt x="8565447" y="6576370"/>
                </a:lnTo>
                <a:lnTo>
                  <a:pt x="8630413" y="6576213"/>
                </a:lnTo>
                <a:lnTo>
                  <a:pt x="8685240" y="6575116"/>
                </a:lnTo>
                <a:lnTo>
                  <a:pt x="8731055" y="6572137"/>
                </a:lnTo>
                <a:lnTo>
                  <a:pt x="8768983" y="6566336"/>
                </a:lnTo>
                <a:lnTo>
                  <a:pt x="8847987" y="6533147"/>
                </a:lnTo>
                <a:lnTo>
                  <a:pt x="8889094" y="6500110"/>
                </a:lnTo>
                <a:lnTo>
                  <a:pt x="8922131" y="6459003"/>
                </a:lnTo>
                <a:lnTo>
                  <a:pt x="8945757" y="6411168"/>
                </a:lnTo>
                <a:lnTo>
                  <a:pt x="8961121" y="6342071"/>
                </a:lnTo>
                <a:lnTo>
                  <a:pt x="8964100" y="6296256"/>
                </a:lnTo>
                <a:lnTo>
                  <a:pt x="8965197" y="6241429"/>
                </a:lnTo>
                <a:lnTo>
                  <a:pt x="8965354" y="6176463"/>
                </a:lnTo>
                <a:lnTo>
                  <a:pt x="8965354" y="399907"/>
                </a:lnTo>
                <a:lnTo>
                  <a:pt x="8965197" y="334940"/>
                </a:lnTo>
                <a:lnTo>
                  <a:pt x="8964100" y="280113"/>
                </a:lnTo>
                <a:lnTo>
                  <a:pt x="8961121" y="234299"/>
                </a:lnTo>
                <a:lnTo>
                  <a:pt x="8955320" y="196371"/>
                </a:lnTo>
                <a:lnTo>
                  <a:pt x="8922131" y="117367"/>
                </a:lnTo>
                <a:lnTo>
                  <a:pt x="8889094" y="76259"/>
                </a:lnTo>
                <a:lnTo>
                  <a:pt x="8847987" y="43222"/>
                </a:lnTo>
                <a:lnTo>
                  <a:pt x="8800152" y="19597"/>
                </a:lnTo>
                <a:lnTo>
                  <a:pt x="8731055" y="4233"/>
                </a:lnTo>
                <a:lnTo>
                  <a:pt x="8685240" y="1254"/>
                </a:lnTo>
                <a:lnTo>
                  <a:pt x="8630413" y="156"/>
                </a:lnTo>
                <a:lnTo>
                  <a:pt x="85654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6784" y="2564924"/>
            <a:ext cx="8965565" cy="6576695"/>
          </a:xfrm>
          <a:custGeom>
            <a:avLst/>
            <a:gdLst/>
            <a:ahLst/>
            <a:cxnLst/>
            <a:rect l="l" t="t" r="r" b="b"/>
            <a:pathLst>
              <a:path w="8965565" h="6576695">
                <a:moveTo>
                  <a:pt x="399906" y="0"/>
                </a:moveTo>
                <a:lnTo>
                  <a:pt x="8565447" y="0"/>
                </a:lnTo>
                <a:lnTo>
                  <a:pt x="8630413" y="156"/>
                </a:lnTo>
                <a:lnTo>
                  <a:pt x="8685240" y="1254"/>
                </a:lnTo>
                <a:lnTo>
                  <a:pt x="8731054" y="4232"/>
                </a:lnTo>
                <a:lnTo>
                  <a:pt x="8768983" y="10033"/>
                </a:lnTo>
                <a:lnTo>
                  <a:pt x="8847987" y="43222"/>
                </a:lnTo>
                <a:lnTo>
                  <a:pt x="8889094" y="76259"/>
                </a:lnTo>
                <a:lnTo>
                  <a:pt x="8922131" y="117366"/>
                </a:lnTo>
                <a:lnTo>
                  <a:pt x="8945756" y="165202"/>
                </a:lnTo>
                <a:lnTo>
                  <a:pt x="8961121" y="234299"/>
                </a:lnTo>
                <a:lnTo>
                  <a:pt x="8964100" y="280113"/>
                </a:lnTo>
                <a:lnTo>
                  <a:pt x="8965197" y="334940"/>
                </a:lnTo>
                <a:lnTo>
                  <a:pt x="8965354" y="399906"/>
                </a:lnTo>
                <a:lnTo>
                  <a:pt x="8965354" y="6176463"/>
                </a:lnTo>
                <a:lnTo>
                  <a:pt x="8965197" y="6241429"/>
                </a:lnTo>
                <a:lnTo>
                  <a:pt x="8964100" y="6296256"/>
                </a:lnTo>
                <a:lnTo>
                  <a:pt x="8961121" y="6342071"/>
                </a:lnTo>
                <a:lnTo>
                  <a:pt x="8955320" y="6379999"/>
                </a:lnTo>
                <a:lnTo>
                  <a:pt x="8922131" y="6459003"/>
                </a:lnTo>
                <a:lnTo>
                  <a:pt x="8889094" y="6500109"/>
                </a:lnTo>
                <a:lnTo>
                  <a:pt x="8847987" y="6533146"/>
                </a:lnTo>
                <a:lnTo>
                  <a:pt x="8800151" y="6556772"/>
                </a:lnTo>
                <a:lnTo>
                  <a:pt x="8731054" y="6572136"/>
                </a:lnTo>
                <a:lnTo>
                  <a:pt x="8685240" y="6575115"/>
                </a:lnTo>
                <a:lnTo>
                  <a:pt x="8630413" y="6576212"/>
                </a:lnTo>
                <a:lnTo>
                  <a:pt x="8565447" y="6576369"/>
                </a:lnTo>
                <a:lnTo>
                  <a:pt x="399906" y="6576369"/>
                </a:lnTo>
                <a:lnTo>
                  <a:pt x="334940" y="6576212"/>
                </a:lnTo>
                <a:lnTo>
                  <a:pt x="280113" y="6575115"/>
                </a:lnTo>
                <a:lnTo>
                  <a:pt x="234299" y="6572136"/>
                </a:lnTo>
                <a:lnTo>
                  <a:pt x="196370" y="6566335"/>
                </a:lnTo>
                <a:lnTo>
                  <a:pt x="117366" y="6533146"/>
                </a:lnTo>
                <a:lnTo>
                  <a:pt x="76259" y="6500109"/>
                </a:lnTo>
                <a:lnTo>
                  <a:pt x="43222" y="6459003"/>
                </a:lnTo>
                <a:lnTo>
                  <a:pt x="19597" y="6411168"/>
                </a:lnTo>
                <a:lnTo>
                  <a:pt x="4232" y="6342071"/>
                </a:lnTo>
                <a:lnTo>
                  <a:pt x="1254" y="6296256"/>
                </a:lnTo>
                <a:lnTo>
                  <a:pt x="156" y="6241429"/>
                </a:lnTo>
                <a:lnTo>
                  <a:pt x="0" y="6176463"/>
                </a:lnTo>
                <a:lnTo>
                  <a:pt x="0" y="399906"/>
                </a:lnTo>
                <a:lnTo>
                  <a:pt x="156" y="334940"/>
                </a:lnTo>
                <a:lnTo>
                  <a:pt x="1254" y="280113"/>
                </a:lnTo>
                <a:lnTo>
                  <a:pt x="4232" y="234299"/>
                </a:lnTo>
                <a:lnTo>
                  <a:pt x="10033" y="196370"/>
                </a:lnTo>
                <a:lnTo>
                  <a:pt x="43222" y="117366"/>
                </a:lnTo>
                <a:lnTo>
                  <a:pt x="76259" y="76259"/>
                </a:lnTo>
                <a:lnTo>
                  <a:pt x="117366" y="43222"/>
                </a:lnTo>
                <a:lnTo>
                  <a:pt x="165202" y="19597"/>
                </a:lnTo>
                <a:lnTo>
                  <a:pt x="234299" y="4232"/>
                </a:lnTo>
                <a:lnTo>
                  <a:pt x="280113" y="1254"/>
                </a:lnTo>
                <a:lnTo>
                  <a:pt x="334940" y="156"/>
                </a:lnTo>
                <a:lnTo>
                  <a:pt x="399906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58946" y="3175019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1604" y="2927876"/>
            <a:ext cx="7169150" cy="189674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algn="just">
              <a:lnSpc>
                <a:spcPct val="143100"/>
              </a:lnSpc>
              <a:spcBef>
                <a:spcPts val="140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对等连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接</a:t>
            </a:r>
            <a:r>
              <a:rPr sz="2850" spc="225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2850" spc="60" dirty="0">
                <a:latin typeface="Arial"/>
                <a:cs typeface="Arial"/>
              </a:rPr>
              <a:t>(peer-to-peer</a:t>
            </a:r>
            <a:r>
              <a:rPr sz="2850" spc="60" dirty="0">
                <a:latin typeface="Microsoft JhengHei UI"/>
                <a:cs typeface="Microsoft JhengHei UI"/>
              </a:rPr>
              <a:t>，</a:t>
            </a:r>
            <a:r>
              <a:rPr sz="2850" spc="80" dirty="0">
                <a:latin typeface="Microsoft JhengHei UI"/>
                <a:cs typeface="Microsoft JhengHei UI"/>
              </a:rPr>
              <a:t>简写</a:t>
            </a:r>
            <a:r>
              <a:rPr sz="2850" spc="30" dirty="0">
                <a:latin typeface="Microsoft JhengHei UI"/>
                <a:cs typeface="Microsoft JhengHei UI"/>
              </a:rPr>
              <a:t>为</a:t>
            </a:r>
            <a:r>
              <a:rPr sz="2850" spc="225" dirty="0">
                <a:latin typeface="Microsoft JhengHei UI"/>
                <a:cs typeface="Microsoft JhengHei UI"/>
              </a:rPr>
              <a:t> </a:t>
            </a:r>
            <a:r>
              <a:rPr sz="2850" spc="50" dirty="0">
                <a:latin typeface="Arial"/>
                <a:cs typeface="Arial"/>
              </a:rPr>
              <a:t>P2P)</a:t>
            </a:r>
            <a:r>
              <a:rPr sz="2850" spc="150" dirty="0">
                <a:latin typeface="Arial"/>
                <a:cs typeface="Arial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：两 个通信主机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不区分</a:t>
            </a:r>
            <a:r>
              <a:rPr sz="2850" spc="80" dirty="0">
                <a:latin typeface="Microsoft JhengHei UI"/>
                <a:cs typeface="Microsoft JhengHei UI"/>
              </a:rPr>
              <a:t>哪⼀个是服务请求⽅还是 服务提供⽅：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3072" y="503407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73072" y="690511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3072" y="813649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65730" y="4786931"/>
            <a:ext cx="7127875" cy="3756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40335" algn="just">
              <a:lnSpc>
                <a:spcPct val="144500"/>
              </a:lnSpc>
              <a:spcBef>
                <a:spcPts val="9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只要两个主机都运⾏了对等连接软</a:t>
            </a:r>
            <a:r>
              <a:rPr sz="2850" spc="30" dirty="0">
                <a:latin typeface="Microsoft JhengHei UI"/>
                <a:cs typeface="Microsoft JhengHei UI"/>
              </a:rPr>
              <a:t>件</a:t>
            </a:r>
            <a:r>
              <a:rPr sz="2850" spc="210" dirty="0">
                <a:latin typeface="Microsoft JhengHei UI"/>
                <a:cs typeface="Microsoft JhengHei UI"/>
              </a:rPr>
              <a:t> </a:t>
            </a:r>
            <a:r>
              <a:rPr sz="2850" spc="60" dirty="0">
                <a:latin typeface="Arial"/>
                <a:cs typeface="Arial"/>
              </a:rPr>
              <a:t>(P2P  </a:t>
            </a:r>
            <a:r>
              <a:rPr sz="2850" spc="80" dirty="0">
                <a:latin typeface="Microsoft JhengHei UI"/>
                <a:cs typeface="Microsoft JhengHei UI"/>
              </a:rPr>
              <a:t>软件</a:t>
            </a:r>
            <a:r>
              <a:rPr sz="2850" spc="5" dirty="0">
                <a:latin typeface="Arial"/>
                <a:cs typeface="Arial"/>
              </a:rPr>
              <a:t>)</a:t>
            </a:r>
            <a:r>
              <a:rPr sz="2850" spc="125" dirty="0">
                <a:latin typeface="Arial"/>
                <a:cs typeface="Arial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，它们就可以进⾏平等的、对等连接 通信；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ts val="4850"/>
              </a:lnSpc>
              <a:spcBef>
                <a:spcPts val="40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对等连接⽅式仍然是使⽤客户服务器⽅式，  每⼀个主机既是客户⼜是服务器；</a:t>
            </a:r>
            <a:endParaRPr sz="2850">
              <a:latin typeface="Microsoft JhengHei UI"/>
              <a:cs typeface="Microsoft JhengHei UI"/>
            </a:endParaRPr>
          </a:p>
          <a:p>
            <a:pPr marL="12700" algn="just">
              <a:lnSpc>
                <a:spcPct val="100000"/>
              </a:lnSpc>
              <a:spcBef>
                <a:spcPts val="1025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特点</a:t>
            </a:r>
            <a:r>
              <a:rPr sz="2850" spc="80" dirty="0">
                <a:latin typeface="Microsoft JhengHei UI"/>
                <a:cs typeface="Microsoft JhengHei UI"/>
              </a:rPr>
              <a:t>：资源分散在端系统中。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57345" y="9858705"/>
            <a:ext cx="1277937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latin typeface="Microsoft JhengHei UI"/>
                <a:cs typeface="Microsoft JhengHei UI"/>
              </a:rPr>
              <a:t>对等连接⼯作⽅式可⽀持</a:t>
            </a:r>
            <a:r>
              <a:rPr sz="3450" spc="5" dirty="0">
                <a:solidFill>
                  <a:srgbClr val="FF2600"/>
                </a:solidFill>
                <a:latin typeface="Microsoft JhengHei UI"/>
                <a:cs typeface="Microsoft JhengHei UI"/>
              </a:rPr>
              <a:t>⼤量对等⽤户</a:t>
            </a:r>
            <a:r>
              <a:rPr sz="3450" spc="5" dirty="0">
                <a:latin typeface="Microsoft JhengHei UI"/>
                <a:cs typeface="Microsoft JhengHei UI"/>
              </a:rPr>
              <a:t>（如上百万个）同时⼯作。</a:t>
            </a:r>
            <a:endParaRPr sz="34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935396" y="3403549"/>
            <a:ext cx="7539990" cy="4660900"/>
          </a:xfrm>
          <a:custGeom>
            <a:avLst/>
            <a:gdLst/>
            <a:ahLst/>
            <a:cxnLst/>
            <a:rect l="l" t="t" r="r" b="b"/>
            <a:pathLst>
              <a:path w="7539990" h="4660900">
                <a:moveTo>
                  <a:pt x="4197049" y="4648200"/>
                </a:moveTo>
                <a:lnTo>
                  <a:pt x="3342761" y="4648200"/>
                </a:lnTo>
                <a:lnTo>
                  <a:pt x="3392869" y="4660900"/>
                </a:lnTo>
                <a:lnTo>
                  <a:pt x="4146941" y="4660900"/>
                </a:lnTo>
                <a:lnTo>
                  <a:pt x="4197049" y="4648200"/>
                </a:lnTo>
                <a:close/>
              </a:path>
              <a:path w="7539990" h="4660900">
                <a:moveTo>
                  <a:pt x="4346975" y="4635500"/>
                </a:moveTo>
                <a:lnTo>
                  <a:pt x="3192835" y="4635500"/>
                </a:lnTo>
                <a:lnTo>
                  <a:pt x="3242737" y="4648200"/>
                </a:lnTo>
                <a:lnTo>
                  <a:pt x="4297073" y="4648200"/>
                </a:lnTo>
                <a:lnTo>
                  <a:pt x="4346975" y="4635500"/>
                </a:lnTo>
                <a:close/>
              </a:path>
              <a:path w="7539990" h="4660900">
                <a:moveTo>
                  <a:pt x="4496155" y="4622800"/>
                </a:moveTo>
                <a:lnTo>
                  <a:pt x="3043655" y="4622800"/>
                </a:lnTo>
                <a:lnTo>
                  <a:pt x="3093287" y="4635500"/>
                </a:lnTo>
                <a:lnTo>
                  <a:pt x="4446523" y="4635500"/>
                </a:lnTo>
                <a:lnTo>
                  <a:pt x="4496155" y="4622800"/>
                </a:lnTo>
                <a:close/>
              </a:path>
              <a:path w="7539990" h="4660900">
                <a:moveTo>
                  <a:pt x="4595097" y="4610100"/>
                </a:moveTo>
                <a:lnTo>
                  <a:pt x="2944713" y="4610100"/>
                </a:lnTo>
                <a:lnTo>
                  <a:pt x="2994128" y="4622800"/>
                </a:lnTo>
                <a:lnTo>
                  <a:pt x="4545682" y="4622800"/>
                </a:lnTo>
                <a:lnTo>
                  <a:pt x="4595097" y="4610100"/>
                </a:lnTo>
                <a:close/>
              </a:path>
              <a:path w="7539990" h="4660900">
                <a:moveTo>
                  <a:pt x="4742598" y="4584700"/>
                </a:moveTo>
                <a:lnTo>
                  <a:pt x="2797212" y="4584700"/>
                </a:lnTo>
                <a:lnTo>
                  <a:pt x="2895418" y="4610100"/>
                </a:lnTo>
                <a:lnTo>
                  <a:pt x="4644393" y="4610100"/>
                </a:lnTo>
                <a:lnTo>
                  <a:pt x="4742598" y="4584700"/>
                </a:lnTo>
                <a:close/>
              </a:path>
              <a:path w="7539990" h="4660900">
                <a:moveTo>
                  <a:pt x="4888833" y="4559300"/>
                </a:moveTo>
                <a:lnTo>
                  <a:pt x="2650977" y="4559300"/>
                </a:lnTo>
                <a:lnTo>
                  <a:pt x="2748317" y="4584700"/>
                </a:lnTo>
                <a:lnTo>
                  <a:pt x="4791494" y="4584700"/>
                </a:lnTo>
                <a:lnTo>
                  <a:pt x="4888833" y="4559300"/>
                </a:lnTo>
                <a:close/>
              </a:path>
              <a:path w="7539990" h="4660900">
                <a:moveTo>
                  <a:pt x="5033607" y="127000"/>
                </a:moveTo>
                <a:lnTo>
                  <a:pt x="2506204" y="127000"/>
                </a:lnTo>
                <a:lnTo>
                  <a:pt x="2036686" y="254000"/>
                </a:lnTo>
                <a:lnTo>
                  <a:pt x="1991024" y="279400"/>
                </a:lnTo>
                <a:lnTo>
                  <a:pt x="1855648" y="317500"/>
                </a:lnTo>
                <a:lnTo>
                  <a:pt x="1811084" y="342900"/>
                </a:lnTo>
                <a:lnTo>
                  <a:pt x="1722839" y="368300"/>
                </a:lnTo>
                <a:lnTo>
                  <a:pt x="1679173" y="393700"/>
                </a:lnTo>
                <a:lnTo>
                  <a:pt x="1635821" y="406400"/>
                </a:lnTo>
                <a:lnTo>
                  <a:pt x="1592790" y="431800"/>
                </a:lnTo>
                <a:lnTo>
                  <a:pt x="1550088" y="444500"/>
                </a:lnTo>
                <a:lnTo>
                  <a:pt x="1507721" y="469900"/>
                </a:lnTo>
                <a:lnTo>
                  <a:pt x="1465697" y="482600"/>
                </a:lnTo>
                <a:lnTo>
                  <a:pt x="1424023" y="508000"/>
                </a:lnTo>
                <a:lnTo>
                  <a:pt x="1382706" y="520700"/>
                </a:lnTo>
                <a:lnTo>
                  <a:pt x="1301174" y="571500"/>
                </a:lnTo>
                <a:lnTo>
                  <a:pt x="1260972" y="584200"/>
                </a:lnTo>
                <a:lnTo>
                  <a:pt x="1181735" y="635000"/>
                </a:lnTo>
                <a:lnTo>
                  <a:pt x="1104100" y="685800"/>
                </a:lnTo>
                <a:lnTo>
                  <a:pt x="1059035" y="711200"/>
                </a:lnTo>
                <a:lnTo>
                  <a:pt x="1014908" y="736600"/>
                </a:lnTo>
                <a:lnTo>
                  <a:pt x="971720" y="762000"/>
                </a:lnTo>
                <a:lnTo>
                  <a:pt x="929472" y="800100"/>
                </a:lnTo>
                <a:lnTo>
                  <a:pt x="888162" y="825500"/>
                </a:lnTo>
                <a:lnTo>
                  <a:pt x="847791" y="850900"/>
                </a:lnTo>
                <a:lnTo>
                  <a:pt x="808359" y="889000"/>
                </a:lnTo>
                <a:lnTo>
                  <a:pt x="769865" y="914400"/>
                </a:lnTo>
                <a:lnTo>
                  <a:pt x="732311" y="952500"/>
                </a:lnTo>
                <a:lnTo>
                  <a:pt x="695695" y="977900"/>
                </a:lnTo>
                <a:lnTo>
                  <a:pt x="660019" y="1016000"/>
                </a:lnTo>
                <a:lnTo>
                  <a:pt x="625281" y="1041400"/>
                </a:lnTo>
                <a:lnTo>
                  <a:pt x="591482" y="1079500"/>
                </a:lnTo>
                <a:lnTo>
                  <a:pt x="558622" y="1104900"/>
                </a:lnTo>
                <a:lnTo>
                  <a:pt x="526700" y="1143000"/>
                </a:lnTo>
                <a:lnTo>
                  <a:pt x="495718" y="1168400"/>
                </a:lnTo>
                <a:lnTo>
                  <a:pt x="465674" y="1206500"/>
                </a:lnTo>
                <a:lnTo>
                  <a:pt x="436570" y="1244600"/>
                </a:lnTo>
                <a:lnTo>
                  <a:pt x="408404" y="1270000"/>
                </a:lnTo>
                <a:lnTo>
                  <a:pt x="381177" y="1308100"/>
                </a:lnTo>
                <a:lnTo>
                  <a:pt x="354889" y="1346200"/>
                </a:lnTo>
                <a:lnTo>
                  <a:pt x="329540" y="1371600"/>
                </a:lnTo>
                <a:lnTo>
                  <a:pt x="305129" y="1409700"/>
                </a:lnTo>
                <a:lnTo>
                  <a:pt x="281658" y="1447800"/>
                </a:lnTo>
                <a:lnTo>
                  <a:pt x="259125" y="1485900"/>
                </a:lnTo>
                <a:lnTo>
                  <a:pt x="237531" y="1511300"/>
                </a:lnTo>
                <a:lnTo>
                  <a:pt x="216876" y="1549400"/>
                </a:lnTo>
                <a:lnTo>
                  <a:pt x="197160" y="1587500"/>
                </a:lnTo>
                <a:lnTo>
                  <a:pt x="178383" y="1625600"/>
                </a:lnTo>
                <a:lnTo>
                  <a:pt x="160545" y="1651000"/>
                </a:lnTo>
                <a:lnTo>
                  <a:pt x="143645" y="1689100"/>
                </a:lnTo>
                <a:lnTo>
                  <a:pt x="127685" y="1727200"/>
                </a:lnTo>
                <a:lnTo>
                  <a:pt x="112663" y="1765300"/>
                </a:lnTo>
                <a:lnTo>
                  <a:pt x="98580" y="1803400"/>
                </a:lnTo>
                <a:lnTo>
                  <a:pt x="85436" y="1841500"/>
                </a:lnTo>
                <a:lnTo>
                  <a:pt x="73231" y="1866900"/>
                </a:lnTo>
                <a:lnTo>
                  <a:pt x="61964" y="1905000"/>
                </a:lnTo>
                <a:lnTo>
                  <a:pt x="51637" y="1943100"/>
                </a:lnTo>
                <a:lnTo>
                  <a:pt x="42248" y="1981200"/>
                </a:lnTo>
                <a:lnTo>
                  <a:pt x="33798" y="2019300"/>
                </a:lnTo>
                <a:lnTo>
                  <a:pt x="26288" y="2057400"/>
                </a:lnTo>
                <a:lnTo>
                  <a:pt x="19716" y="2095500"/>
                </a:lnTo>
                <a:lnTo>
                  <a:pt x="14082" y="2133600"/>
                </a:lnTo>
                <a:lnTo>
                  <a:pt x="9388" y="2171700"/>
                </a:lnTo>
                <a:lnTo>
                  <a:pt x="5633" y="2197100"/>
                </a:lnTo>
                <a:lnTo>
                  <a:pt x="2816" y="2235200"/>
                </a:lnTo>
                <a:lnTo>
                  <a:pt x="938" y="2273300"/>
                </a:lnTo>
                <a:lnTo>
                  <a:pt x="0" y="2311400"/>
                </a:lnTo>
                <a:lnTo>
                  <a:pt x="0" y="2349500"/>
                </a:lnTo>
                <a:lnTo>
                  <a:pt x="938" y="2387600"/>
                </a:lnTo>
                <a:lnTo>
                  <a:pt x="2816" y="2425700"/>
                </a:lnTo>
                <a:lnTo>
                  <a:pt x="5633" y="2463800"/>
                </a:lnTo>
                <a:lnTo>
                  <a:pt x="9388" y="2501900"/>
                </a:lnTo>
                <a:lnTo>
                  <a:pt x="14082" y="2540000"/>
                </a:lnTo>
                <a:lnTo>
                  <a:pt x="19716" y="2578100"/>
                </a:lnTo>
                <a:lnTo>
                  <a:pt x="26288" y="2603500"/>
                </a:lnTo>
                <a:lnTo>
                  <a:pt x="33798" y="2641600"/>
                </a:lnTo>
                <a:lnTo>
                  <a:pt x="42248" y="2679700"/>
                </a:lnTo>
                <a:lnTo>
                  <a:pt x="51637" y="2717800"/>
                </a:lnTo>
                <a:lnTo>
                  <a:pt x="61964" y="2755900"/>
                </a:lnTo>
                <a:lnTo>
                  <a:pt x="73231" y="2794000"/>
                </a:lnTo>
                <a:lnTo>
                  <a:pt x="85436" y="2832100"/>
                </a:lnTo>
                <a:lnTo>
                  <a:pt x="98580" y="2870200"/>
                </a:lnTo>
                <a:lnTo>
                  <a:pt x="112663" y="2895600"/>
                </a:lnTo>
                <a:lnTo>
                  <a:pt x="127685" y="2933700"/>
                </a:lnTo>
                <a:lnTo>
                  <a:pt x="143645" y="2971800"/>
                </a:lnTo>
                <a:lnTo>
                  <a:pt x="160545" y="3009900"/>
                </a:lnTo>
                <a:lnTo>
                  <a:pt x="178383" y="3048000"/>
                </a:lnTo>
                <a:lnTo>
                  <a:pt x="197160" y="3073400"/>
                </a:lnTo>
                <a:lnTo>
                  <a:pt x="216876" y="3111500"/>
                </a:lnTo>
                <a:lnTo>
                  <a:pt x="237531" y="3149600"/>
                </a:lnTo>
                <a:lnTo>
                  <a:pt x="259125" y="3187700"/>
                </a:lnTo>
                <a:lnTo>
                  <a:pt x="281658" y="3225800"/>
                </a:lnTo>
                <a:lnTo>
                  <a:pt x="305129" y="3251200"/>
                </a:lnTo>
                <a:lnTo>
                  <a:pt x="329540" y="3289300"/>
                </a:lnTo>
                <a:lnTo>
                  <a:pt x="354889" y="3327400"/>
                </a:lnTo>
                <a:lnTo>
                  <a:pt x="381177" y="3352800"/>
                </a:lnTo>
                <a:lnTo>
                  <a:pt x="408404" y="3390900"/>
                </a:lnTo>
                <a:lnTo>
                  <a:pt x="436570" y="3429000"/>
                </a:lnTo>
                <a:lnTo>
                  <a:pt x="465674" y="3454400"/>
                </a:lnTo>
                <a:lnTo>
                  <a:pt x="495718" y="3492500"/>
                </a:lnTo>
                <a:lnTo>
                  <a:pt x="526700" y="3517900"/>
                </a:lnTo>
                <a:lnTo>
                  <a:pt x="558622" y="3556000"/>
                </a:lnTo>
                <a:lnTo>
                  <a:pt x="591482" y="3594100"/>
                </a:lnTo>
                <a:lnTo>
                  <a:pt x="625281" y="3619500"/>
                </a:lnTo>
                <a:lnTo>
                  <a:pt x="660019" y="3657600"/>
                </a:lnTo>
                <a:lnTo>
                  <a:pt x="695695" y="3683000"/>
                </a:lnTo>
                <a:lnTo>
                  <a:pt x="732311" y="3721100"/>
                </a:lnTo>
                <a:lnTo>
                  <a:pt x="769865" y="3746500"/>
                </a:lnTo>
                <a:lnTo>
                  <a:pt x="808359" y="3771900"/>
                </a:lnTo>
                <a:lnTo>
                  <a:pt x="847791" y="3810000"/>
                </a:lnTo>
                <a:lnTo>
                  <a:pt x="888162" y="3835400"/>
                </a:lnTo>
                <a:lnTo>
                  <a:pt x="929472" y="3873500"/>
                </a:lnTo>
                <a:lnTo>
                  <a:pt x="971720" y="3898900"/>
                </a:lnTo>
                <a:lnTo>
                  <a:pt x="1014908" y="3924300"/>
                </a:lnTo>
                <a:lnTo>
                  <a:pt x="1059035" y="3949700"/>
                </a:lnTo>
                <a:lnTo>
                  <a:pt x="1104100" y="3987800"/>
                </a:lnTo>
                <a:lnTo>
                  <a:pt x="1142713" y="4013200"/>
                </a:lnTo>
                <a:lnTo>
                  <a:pt x="1181735" y="4025900"/>
                </a:lnTo>
                <a:lnTo>
                  <a:pt x="1301174" y="4102100"/>
                </a:lnTo>
                <a:lnTo>
                  <a:pt x="1341754" y="4114800"/>
                </a:lnTo>
                <a:lnTo>
                  <a:pt x="1424023" y="4165600"/>
                </a:lnTo>
                <a:lnTo>
                  <a:pt x="1465697" y="4178300"/>
                </a:lnTo>
                <a:lnTo>
                  <a:pt x="1507721" y="4203700"/>
                </a:lnTo>
                <a:lnTo>
                  <a:pt x="1550088" y="4216400"/>
                </a:lnTo>
                <a:lnTo>
                  <a:pt x="1592790" y="4241800"/>
                </a:lnTo>
                <a:lnTo>
                  <a:pt x="1635821" y="4254500"/>
                </a:lnTo>
                <a:lnTo>
                  <a:pt x="1679173" y="4279900"/>
                </a:lnTo>
                <a:lnTo>
                  <a:pt x="1766812" y="4305300"/>
                </a:lnTo>
                <a:lnTo>
                  <a:pt x="1811084" y="4330700"/>
                </a:lnTo>
                <a:lnTo>
                  <a:pt x="1900498" y="4356100"/>
                </a:lnTo>
                <a:lnTo>
                  <a:pt x="1945626" y="4381500"/>
                </a:lnTo>
                <a:lnTo>
                  <a:pt x="2602548" y="4559300"/>
                </a:lnTo>
                <a:lnTo>
                  <a:pt x="4937263" y="4559300"/>
                </a:lnTo>
                <a:lnTo>
                  <a:pt x="5594187" y="4381500"/>
                </a:lnTo>
                <a:lnTo>
                  <a:pt x="5639315" y="4356100"/>
                </a:lnTo>
                <a:lnTo>
                  <a:pt x="5728730" y="4330700"/>
                </a:lnTo>
                <a:lnTo>
                  <a:pt x="5773002" y="4305300"/>
                </a:lnTo>
                <a:lnTo>
                  <a:pt x="5860641" y="4279900"/>
                </a:lnTo>
                <a:lnTo>
                  <a:pt x="5903993" y="4254500"/>
                </a:lnTo>
                <a:lnTo>
                  <a:pt x="5947024" y="4241800"/>
                </a:lnTo>
                <a:lnTo>
                  <a:pt x="5989727" y="4216400"/>
                </a:lnTo>
                <a:lnTo>
                  <a:pt x="6032094" y="4203700"/>
                </a:lnTo>
                <a:lnTo>
                  <a:pt x="6074118" y="4178300"/>
                </a:lnTo>
                <a:lnTo>
                  <a:pt x="6115793" y="4165600"/>
                </a:lnTo>
                <a:lnTo>
                  <a:pt x="6198062" y="4114800"/>
                </a:lnTo>
                <a:lnTo>
                  <a:pt x="6238642" y="4102100"/>
                </a:lnTo>
                <a:lnTo>
                  <a:pt x="6358082" y="4025900"/>
                </a:lnTo>
                <a:lnTo>
                  <a:pt x="6397104" y="4013200"/>
                </a:lnTo>
                <a:lnTo>
                  <a:pt x="6435718" y="3987800"/>
                </a:lnTo>
                <a:lnTo>
                  <a:pt x="6480783" y="3949700"/>
                </a:lnTo>
                <a:lnTo>
                  <a:pt x="6524909" y="3924300"/>
                </a:lnTo>
                <a:lnTo>
                  <a:pt x="6568096" y="3898900"/>
                </a:lnTo>
                <a:lnTo>
                  <a:pt x="6610344" y="3873500"/>
                </a:lnTo>
                <a:lnTo>
                  <a:pt x="6651654" y="3835400"/>
                </a:lnTo>
                <a:lnTo>
                  <a:pt x="6692025" y="3810000"/>
                </a:lnTo>
                <a:lnTo>
                  <a:pt x="6731457" y="3771900"/>
                </a:lnTo>
                <a:lnTo>
                  <a:pt x="6769950" y="3746500"/>
                </a:lnTo>
                <a:lnTo>
                  <a:pt x="6807504" y="3721100"/>
                </a:lnTo>
                <a:lnTo>
                  <a:pt x="6844119" y="3683000"/>
                </a:lnTo>
                <a:lnTo>
                  <a:pt x="6879796" y="3657600"/>
                </a:lnTo>
                <a:lnTo>
                  <a:pt x="6914533" y="3619500"/>
                </a:lnTo>
                <a:lnTo>
                  <a:pt x="6948332" y="3594100"/>
                </a:lnTo>
                <a:lnTo>
                  <a:pt x="6981192" y="3556000"/>
                </a:lnTo>
                <a:lnTo>
                  <a:pt x="7013113" y="3517900"/>
                </a:lnTo>
                <a:lnTo>
                  <a:pt x="7044095" y="3492500"/>
                </a:lnTo>
                <a:lnTo>
                  <a:pt x="7074138" y="3454400"/>
                </a:lnTo>
                <a:lnTo>
                  <a:pt x="7103243" y="3429000"/>
                </a:lnTo>
                <a:lnTo>
                  <a:pt x="7131409" y="3390900"/>
                </a:lnTo>
                <a:lnTo>
                  <a:pt x="7158635" y="3352800"/>
                </a:lnTo>
                <a:lnTo>
                  <a:pt x="7184923" y="3327400"/>
                </a:lnTo>
                <a:lnTo>
                  <a:pt x="7210272" y="3289300"/>
                </a:lnTo>
                <a:lnTo>
                  <a:pt x="7234682" y="3251200"/>
                </a:lnTo>
                <a:lnTo>
                  <a:pt x="7258154" y="3225800"/>
                </a:lnTo>
                <a:lnTo>
                  <a:pt x="7280686" y="3187700"/>
                </a:lnTo>
                <a:lnTo>
                  <a:pt x="7302280" y="3149600"/>
                </a:lnTo>
                <a:lnTo>
                  <a:pt x="7322935" y="3111500"/>
                </a:lnTo>
                <a:lnTo>
                  <a:pt x="7342651" y="3073400"/>
                </a:lnTo>
                <a:lnTo>
                  <a:pt x="7361428" y="3048000"/>
                </a:lnTo>
                <a:lnTo>
                  <a:pt x="7379266" y="3009900"/>
                </a:lnTo>
                <a:lnTo>
                  <a:pt x="7396165" y="2971800"/>
                </a:lnTo>
                <a:lnTo>
                  <a:pt x="7412126" y="2933700"/>
                </a:lnTo>
                <a:lnTo>
                  <a:pt x="7427148" y="2895600"/>
                </a:lnTo>
                <a:lnTo>
                  <a:pt x="7441230" y="2870200"/>
                </a:lnTo>
                <a:lnTo>
                  <a:pt x="7454374" y="2832100"/>
                </a:lnTo>
                <a:lnTo>
                  <a:pt x="7466579" y="2794000"/>
                </a:lnTo>
                <a:lnTo>
                  <a:pt x="7477846" y="2755900"/>
                </a:lnTo>
                <a:lnTo>
                  <a:pt x="7488173" y="2717800"/>
                </a:lnTo>
                <a:lnTo>
                  <a:pt x="7497562" y="2679700"/>
                </a:lnTo>
                <a:lnTo>
                  <a:pt x="7506011" y="2641600"/>
                </a:lnTo>
                <a:lnTo>
                  <a:pt x="7513522" y="2603500"/>
                </a:lnTo>
                <a:lnTo>
                  <a:pt x="7520094" y="2578100"/>
                </a:lnTo>
                <a:lnTo>
                  <a:pt x="7525727" y="2540000"/>
                </a:lnTo>
                <a:lnTo>
                  <a:pt x="7530422" y="2501900"/>
                </a:lnTo>
                <a:lnTo>
                  <a:pt x="7534177" y="2463800"/>
                </a:lnTo>
                <a:lnTo>
                  <a:pt x="7536994" y="2425700"/>
                </a:lnTo>
                <a:lnTo>
                  <a:pt x="7538871" y="2387600"/>
                </a:lnTo>
                <a:lnTo>
                  <a:pt x="7539810" y="2349500"/>
                </a:lnTo>
                <a:lnTo>
                  <a:pt x="7539810" y="2311400"/>
                </a:lnTo>
                <a:lnTo>
                  <a:pt x="7538871" y="2273300"/>
                </a:lnTo>
                <a:lnTo>
                  <a:pt x="7536994" y="2235200"/>
                </a:lnTo>
                <a:lnTo>
                  <a:pt x="7534177" y="2197100"/>
                </a:lnTo>
                <a:lnTo>
                  <a:pt x="7530422" y="2171700"/>
                </a:lnTo>
                <a:lnTo>
                  <a:pt x="7525727" y="2133600"/>
                </a:lnTo>
                <a:lnTo>
                  <a:pt x="7520094" y="2095500"/>
                </a:lnTo>
                <a:lnTo>
                  <a:pt x="7513522" y="2057400"/>
                </a:lnTo>
                <a:lnTo>
                  <a:pt x="7506011" y="2019300"/>
                </a:lnTo>
                <a:lnTo>
                  <a:pt x="7497562" y="1981200"/>
                </a:lnTo>
                <a:lnTo>
                  <a:pt x="7488173" y="1943100"/>
                </a:lnTo>
                <a:lnTo>
                  <a:pt x="7477846" y="1905000"/>
                </a:lnTo>
                <a:lnTo>
                  <a:pt x="7466579" y="1866900"/>
                </a:lnTo>
                <a:lnTo>
                  <a:pt x="7454374" y="1841500"/>
                </a:lnTo>
                <a:lnTo>
                  <a:pt x="7441230" y="1803400"/>
                </a:lnTo>
                <a:lnTo>
                  <a:pt x="7427148" y="1765300"/>
                </a:lnTo>
                <a:lnTo>
                  <a:pt x="7412126" y="1727200"/>
                </a:lnTo>
                <a:lnTo>
                  <a:pt x="7396165" y="1689100"/>
                </a:lnTo>
                <a:lnTo>
                  <a:pt x="7379266" y="1651000"/>
                </a:lnTo>
                <a:lnTo>
                  <a:pt x="7361428" y="1625600"/>
                </a:lnTo>
                <a:lnTo>
                  <a:pt x="7342651" y="1587500"/>
                </a:lnTo>
                <a:lnTo>
                  <a:pt x="7322935" y="1549400"/>
                </a:lnTo>
                <a:lnTo>
                  <a:pt x="7302280" y="1511300"/>
                </a:lnTo>
                <a:lnTo>
                  <a:pt x="7280686" y="1485900"/>
                </a:lnTo>
                <a:lnTo>
                  <a:pt x="7258154" y="1447800"/>
                </a:lnTo>
                <a:lnTo>
                  <a:pt x="7234682" y="1409700"/>
                </a:lnTo>
                <a:lnTo>
                  <a:pt x="7210272" y="1371600"/>
                </a:lnTo>
                <a:lnTo>
                  <a:pt x="7184923" y="1346200"/>
                </a:lnTo>
                <a:lnTo>
                  <a:pt x="7158635" y="1308100"/>
                </a:lnTo>
                <a:lnTo>
                  <a:pt x="7131409" y="1270000"/>
                </a:lnTo>
                <a:lnTo>
                  <a:pt x="7103243" y="1244600"/>
                </a:lnTo>
                <a:lnTo>
                  <a:pt x="7074138" y="1206500"/>
                </a:lnTo>
                <a:lnTo>
                  <a:pt x="7044095" y="1168400"/>
                </a:lnTo>
                <a:lnTo>
                  <a:pt x="7013113" y="1143000"/>
                </a:lnTo>
                <a:lnTo>
                  <a:pt x="6981192" y="1104900"/>
                </a:lnTo>
                <a:lnTo>
                  <a:pt x="6948332" y="1079500"/>
                </a:lnTo>
                <a:lnTo>
                  <a:pt x="6914533" y="1041400"/>
                </a:lnTo>
                <a:lnTo>
                  <a:pt x="6879796" y="1016000"/>
                </a:lnTo>
                <a:lnTo>
                  <a:pt x="6844119" y="977900"/>
                </a:lnTo>
                <a:lnTo>
                  <a:pt x="6807504" y="952500"/>
                </a:lnTo>
                <a:lnTo>
                  <a:pt x="6769950" y="914400"/>
                </a:lnTo>
                <a:lnTo>
                  <a:pt x="6731457" y="889000"/>
                </a:lnTo>
                <a:lnTo>
                  <a:pt x="6692025" y="850900"/>
                </a:lnTo>
                <a:lnTo>
                  <a:pt x="6651654" y="825500"/>
                </a:lnTo>
                <a:lnTo>
                  <a:pt x="6610344" y="800100"/>
                </a:lnTo>
                <a:lnTo>
                  <a:pt x="6568096" y="762000"/>
                </a:lnTo>
                <a:lnTo>
                  <a:pt x="6524909" y="736600"/>
                </a:lnTo>
                <a:lnTo>
                  <a:pt x="6480783" y="711200"/>
                </a:lnTo>
                <a:lnTo>
                  <a:pt x="6435718" y="685800"/>
                </a:lnTo>
                <a:lnTo>
                  <a:pt x="6358082" y="635000"/>
                </a:lnTo>
                <a:lnTo>
                  <a:pt x="6278844" y="584200"/>
                </a:lnTo>
                <a:lnTo>
                  <a:pt x="6238642" y="571500"/>
                </a:lnTo>
                <a:lnTo>
                  <a:pt x="6157109" y="520700"/>
                </a:lnTo>
                <a:lnTo>
                  <a:pt x="6115793" y="508000"/>
                </a:lnTo>
                <a:lnTo>
                  <a:pt x="6074118" y="482600"/>
                </a:lnTo>
                <a:lnTo>
                  <a:pt x="6032094" y="469900"/>
                </a:lnTo>
                <a:lnTo>
                  <a:pt x="5989727" y="444500"/>
                </a:lnTo>
                <a:lnTo>
                  <a:pt x="5947024" y="431800"/>
                </a:lnTo>
                <a:lnTo>
                  <a:pt x="5903993" y="406400"/>
                </a:lnTo>
                <a:lnTo>
                  <a:pt x="5860641" y="393700"/>
                </a:lnTo>
                <a:lnTo>
                  <a:pt x="5816975" y="368300"/>
                </a:lnTo>
                <a:lnTo>
                  <a:pt x="5728730" y="342900"/>
                </a:lnTo>
                <a:lnTo>
                  <a:pt x="5684165" y="317500"/>
                </a:lnTo>
                <a:lnTo>
                  <a:pt x="5548789" y="279400"/>
                </a:lnTo>
                <a:lnTo>
                  <a:pt x="5503127" y="254000"/>
                </a:lnTo>
                <a:lnTo>
                  <a:pt x="5033607" y="127000"/>
                </a:lnTo>
                <a:close/>
              </a:path>
              <a:path w="7539990" h="4660900">
                <a:moveTo>
                  <a:pt x="4840241" y="88900"/>
                </a:moveTo>
                <a:lnTo>
                  <a:pt x="2699569" y="88900"/>
                </a:lnTo>
                <a:lnTo>
                  <a:pt x="2554288" y="127000"/>
                </a:lnTo>
                <a:lnTo>
                  <a:pt x="4985523" y="127000"/>
                </a:lnTo>
                <a:lnTo>
                  <a:pt x="4840241" y="88900"/>
                </a:lnTo>
                <a:close/>
              </a:path>
              <a:path w="7539990" h="4660900">
                <a:moveTo>
                  <a:pt x="4693562" y="63500"/>
                </a:moveTo>
                <a:lnTo>
                  <a:pt x="2846248" y="63500"/>
                </a:lnTo>
                <a:lnTo>
                  <a:pt x="2748317" y="88900"/>
                </a:lnTo>
                <a:lnTo>
                  <a:pt x="4791494" y="88900"/>
                </a:lnTo>
                <a:lnTo>
                  <a:pt x="4693562" y="63500"/>
                </a:lnTo>
                <a:close/>
              </a:path>
              <a:path w="7539990" h="4660900">
                <a:moveTo>
                  <a:pt x="4595097" y="50800"/>
                </a:moveTo>
                <a:lnTo>
                  <a:pt x="2944713" y="50800"/>
                </a:lnTo>
                <a:lnTo>
                  <a:pt x="2895418" y="63500"/>
                </a:lnTo>
                <a:lnTo>
                  <a:pt x="4644393" y="63500"/>
                </a:lnTo>
                <a:lnTo>
                  <a:pt x="4595097" y="50800"/>
                </a:lnTo>
                <a:close/>
              </a:path>
              <a:path w="7539990" h="4660900">
                <a:moveTo>
                  <a:pt x="4496155" y="38100"/>
                </a:moveTo>
                <a:lnTo>
                  <a:pt x="3043655" y="38100"/>
                </a:lnTo>
                <a:lnTo>
                  <a:pt x="2994128" y="50800"/>
                </a:lnTo>
                <a:lnTo>
                  <a:pt x="4545682" y="50800"/>
                </a:lnTo>
                <a:lnTo>
                  <a:pt x="4496155" y="38100"/>
                </a:lnTo>
                <a:close/>
              </a:path>
              <a:path w="7539990" h="4660900">
                <a:moveTo>
                  <a:pt x="4396795" y="25400"/>
                </a:moveTo>
                <a:lnTo>
                  <a:pt x="3143015" y="25400"/>
                </a:lnTo>
                <a:lnTo>
                  <a:pt x="3093287" y="38100"/>
                </a:lnTo>
                <a:lnTo>
                  <a:pt x="4446523" y="38100"/>
                </a:lnTo>
                <a:lnTo>
                  <a:pt x="4396795" y="25400"/>
                </a:lnTo>
                <a:close/>
              </a:path>
              <a:path w="7539990" h="4660900">
                <a:moveTo>
                  <a:pt x="4247095" y="12700"/>
                </a:moveTo>
                <a:lnTo>
                  <a:pt x="3292715" y="12700"/>
                </a:lnTo>
                <a:lnTo>
                  <a:pt x="3242737" y="25400"/>
                </a:lnTo>
                <a:lnTo>
                  <a:pt x="4297073" y="25400"/>
                </a:lnTo>
                <a:lnTo>
                  <a:pt x="4247095" y="12700"/>
                </a:lnTo>
                <a:close/>
              </a:path>
              <a:path w="7539990" h="4660900">
                <a:moveTo>
                  <a:pt x="4046570" y="0"/>
                </a:moveTo>
                <a:lnTo>
                  <a:pt x="3493240" y="0"/>
                </a:lnTo>
                <a:lnTo>
                  <a:pt x="3443031" y="12700"/>
                </a:lnTo>
                <a:lnTo>
                  <a:pt x="4096779" y="12700"/>
                </a:lnTo>
                <a:lnTo>
                  <a:pt x="4046570" y="0"/>
                </a:lnTo>
                <a:close/>
              </a:path>
            </a:pathLst>
          </a:custGeom>
          <a:solidFill>
            <a:srgbClr val="99BC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6960448" y="5373287"/>
            <a:ext cx="12820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solidFill>
                  <a:srgbClr val="FFFFFF"/>
                </a:solidFill>
                <a:latin typeface="Microsoft JhengHei UI"/>
                <a:cs typeface="Microsoft JhengHei UI"/>
              </a:rPr>
              <a:t>⽹络边缘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558626" y="6172120"/>
            <a:ext cx="90551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0" dirty="0">
                <a:solidFill>
                  <a:srgbClr val="4B6531"/>
                </a:solidFill>
                <a:latin typeface="Microsoft JhengHei UI"/>
                <a:cs typeface="Microsoft JhengHei UI"/>
              </a:rPr>
              <a:t>⽹络核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480552" y="4241026"/>
            <a:ext cx="4567963" cy="30958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570465" y="4335849"/>
            <a:ext cx="4261063" cy="2781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414799" y="3607373"/>
            <a:ext cx="11664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0" dirty="0">
                <a:latin typeface="Microsoft JhengHei UI"/>
                <a:cs typeface="Microsoft JhengHei UI"/>
              </a:rPr>
              <a:t>运⾏</a:t>
            </a:r>
            <a:r>
              <a:rPr sz="2300" spc="0" dirty="0">
                <a:latin typeface="Arial"/>
                <a:cs typeface="Arial"/>
              </a:rPr>
              <a:t>P2P</a:t>
            </a:r>
            <a:endParaRPr sz="23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689225" y="4035800"/>
            <a:ext cx="6121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0" dirty="0">
                <a:latin typeface="Microsoft JhengHei UI"/>
                <a:cs typeface="Microsoft JhengHei UI"/>
              </a:rPr>
              <a:t>程序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944617" y="3243608"/>
            <a:ext cx="1166495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22200"/>
              </a:lnSpc>
              <a:spcBef>
                <a:spcPts val="100"/>
              </a:spcBef>
            </a:pPr>
            <a:r>
              <a:rPr sz="2300" spc="0" dirty="0">
                <a:latin typeface="Microsoft JhengHei UI"/>
                <a:cs typeface="Microsoft JhengHei UI"/>
              </a:rPr>
              <a:t>运⾏</a:t>
            </a:r>
            <a:r>
              <a:rPr sz="2300" dirty="0">
                <a:latin typeface="Arial"/>
                <a:cs typeface="Arial"/>
              </a:rPr>
              <a:t>P2P </a:t>
            </a:r>
            <a:r>
              <a:rPr sz="2300" spc="0" dirty="0">
                <a:latin typeface="Microsoft JhengHei UI"/>
                <a:cs typeface="Microsoft JhengHei UI"/>
              </a:rPr>
              <a:t>程序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636567" y="7527910"/>
            <a:ext cx="1166495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22200"/>
              </a:lnSpc>
              <a:spcBef>
                <a:spcPts val="100"/>
              </a:spcBef>
            </a:pPr>
            <a:r>
              <a:rPr sz="2300" spc="0" dirty="0">
                <a:latin typeface="Microsoft JhengHei UI"/>
                <a:cs typeface="Microsoft JhengHei UI"/>
              </a:rPr>
              <a:t>运⾏</a:t>
            </a:r>
            <a:r>
              <a:rPr sz="2300" dirty="0">
                <a:latin typeface="Arial"/>
                <a:cs typeface="Arial"/>
              </a:rPr>
              <a:t>P2P </a:t>
            </a:r>
            <a:r>
              <a:rPr sz="2300" spc="0" dirty="0">
                <a:latin typeface="Microsoft JhengHei UI"/>
                <a:cs typeface="Microsoft JhengHei UI"/>
              </a:rPr>
              <a:t>程序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944617" y="7045483"/>
            <a:ext cx="1166495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22200"/>
              </a:lnSpc>
              <a:spcBef>
                <a:spcPts val="100"/>
              </a:spcBef>
            </a:pPr>
            <a:r>
              <a:rPr sz="2300" spc="0" dirty="0">
                <a:latin typeface="Microsoft JhengHei UI"/>
                <a:cs typeface="Microsoft JhengHei UI"/>
              </a:rPr>
              <a:t>运⾏</a:t>
            </a:r>
            <a:r>
              <a:rPr sz="2300" dirty="0">
                <a:latin typeface="Arial"/>
                <a:cs typeface="Arial"/>
              </a:rPr>
              <a:t>P2P </a:t>
            </a:r>
            <a:r>
              <a:rPr sz="2300" spc="0" dirty="0">
                <a:latin typeface="Microsoft JhengHei UI"/>
                <a:cs typeface="Microsoft JhengHei UI"/>
              </a:rPr>
              <a:t>程序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558161" y="4037257"/>
            <a:ext cx="2042160" cy="0"/>
          </a:xfrm>
          <a:custGeom>
            <a:avLst/>
            <a:gdLst/>
            <a:ahLst/>
            <a:cxnLst/>
            <a:rect l="l" t="t" r="r" b="b"/>
            <a:pathLst>
              <a:path w="2042159">
                <a:moveTo>
                  <a:pt x="0" y="0"/>
                </a:moveTo>
                <a:lnTo>
                  <a:pt x="2041771" y="0"/>
                </a:lnTo>
              </a:path>
            </a:pathLst>
          </a:custGeom>
          <a:ln w="20941">
            <a:solidFill>
              <a:srgbClr val="1A24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700984" y="7088055"/>
            <a:ext cx="600710" cy="600710"/>
          </a:xfrm>
          <a:custGeom>
            <a:avLst/>
            <a:gdLst/>
            <a:ahLst/>
            <a:cxnLst/>
            <a:rect l="l" t="t" r="r" b="b"/>
            <a:pathLst>
              <a:path w="600709" h="600709">
                <a:moveTo>
                  <a:pt x="0" y="600137"/>
                </a:moveTo>
                <a:lnTo>
                  <a:pt x="600137" y="0"/>
                </a:lnTo>
              </a:path>
            </a:pathLst>
          </a:custGeom>
          <a:ln w="20941">
            <a:solidFill>
              <a:srgbClr val="1A24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282069" y="3703420"/>
            <a:ext cx="1750695" cy="295275"/>
          </a:xfrm>
          <a:custGeom>
            <a:avLst/>
            <a:gdLst/>
            <a:ahLst/>
            <a:cxnLst/>
            <a:rect l="l" t="t" r="r" b="b"/>
            <a:pathLst>
              <a:path w="1750694" h="295275">
                <a:moveTo>
                  <a:pt x="0" y="294697"/>
                </a:moveTo>
                <a:lnTo>
                  <a:pt x="1750448" y="0"/>
                </a:lnTo>
              </a:path>
            </a:pathLst>
          </a:custGeom>
          <a:ln w="20941">
            <a:solidFill>
              <a:srgbClr val="1A24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819758" y="4305236"/>
            <a:ext cx="3148965" cy="2566035"/>
          </a:xfrm>
          <a:custGeom>
            <a:avLst/>
            <a:gdLst/>
            <a:ahLst/>
            <a:cxnLst/>
            <a:rect l="l" t="t" r="r" b="b"/>
            <a:pathLst>
              <a:path w="3148965" h="2566034">
                <a:moveTo>
                  <a:pt x="0" y="2565869"/>
                </a:moveTo>
                <a:lnTo>
                  <a:pt x="20292" y="2549333"/>
                </a:lnTo>
                <a:lnTo>
                  <a:pt x="3128455" y="16536"/>
                </a:lnTo>
                <a:lnTo>
                  <a:pt x="3148748" y="0"/>
                </a:lnTo>
              </a:path>
            </a:pathLst>
          </a:custGeom>
          <a:ln w="52354">
            <a:solidFill>
              <a:srgbClr val="2624B6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880742" y="4186835"/>
            <a:ext cx="233679" cy="217804"/>
          </a:xfrm>
          <a:custGeom>
            <a:avLst/>
            <a:gdLst/>
            <a:ahLst/>
            <a:cxnLst/>
            <a:rect l="l" t="t" r="r" b="b"/>
            <a:pathLst>
              <a:path w="233680" h="217804">
                <a:moveTo>
                  <a:pt x="233060" y="0"/>
                </a:moveTo>
                <a:lnTo>
                  <a:pt x="0" y="52141"/>
                </a:lnTo>
                <a:lnTo>
                  <a:pt x="134938" y="217731"/>
                </a:lnTo>
                <a:lnTo>
                  <a:pt x="233060" y="0"/>
                </a:lnTo>
                <a:close/>
              </a:path>
            </a:pathLst>
          </a:custGeom>
          <a:solidFill>
            <a:srgbClr val="2624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674462" y="6771775"/>
            <a:ext cx="233679" cy="217804"/>
          </a:xfrm>
          <a:custGeom>
            <a:avLst/>
            <a:gdLst/>
            <a:ahLst/>
            <a:cxnLst/>
            <a:rect l="l" t="t" r="r" b="b"/>
            <a:pathLst>
              <a:path w="233679" h="217804">
                <a:moveTo>
                  <a:pt x="98122" y="0"/>
                </a:moveTo>
                <a:lnTo>
                  <a:pt x="0" y="217730"/>
                </a:lnTo>
                <a:lnTo>
                  <a:pt x="233050" y="165588"/>
                </a:lnTo>
                <a:lnTo>
                  <a:pt x="98122" y="0"/>
                </a:lnTo>
                <a:close/>
              </a:path>
            </a:pathLst>
          </a:custGeom>
          <a:solidFill>
            <a:srgbClr val="2624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369983" y="7388123"/>
            <a:ext cx="1574800" cy="0"/>
          </a:xfrm>
          <a:custGeom>
            <a:avLst/>
            <a:gdLst/>
            <a:ahLst/>
            <a:cxnLst/>
            <a:rect l="l" t="t" r="r" b="b"/>
            <a:pathLst>
              <a:path w="1574800">
                <a:moveTo>
                  <a:pt x="0" y="0"/>
                </a:moveTo>
                <a:lnTo>
                  <a:pt x="1574624" y="0"/>
                </a:lnTo>
              </a:path>
            </a:pathLst>
          </a:custGeom>
          <a:ln w="20941">
            <a:solidFill>
              <a:srgbClr val="1A24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4305503" y="5953898"/>
            <a:ext cx="12820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⽹络核⼼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402297" y="4930873"/>
            <a:ext cx="572359" cy="4819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132860" y="6761129"/>
            <a:ext cx="572351" cy="481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665558" y="3760342"/>
            <a:ext cx="572359" cy="4819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006074" y="3760342"/>
            <a:ext cx="572359" cy="4819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890116" y="7147202"/>
            <a:ext cx="572359" cy="4819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59219" y="7450995"/>
            <a:ext cx="572359" cy="4819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292310" y="4374264"/>
            <a:ext cx="0" cy="2711450"/>
          </a:xfrm>
          <a:custGeom>
            <a:avLst/>
            <a:gdLst/>
            <a:ahLst/>
            <a:cxnLst/>
            <a:rect l="l" t="t" r="r" b="b"/>
            <a:pathLst>
              <a:path h="2711450">
                <a:moveTo>
                  <a:pt x="0" y="0"/>
                </a:moveTo>
                <a:lnTo>
                  <a:pt x="0" y="2710910"/>
                </a:lnTo>
              </a:path>
            </a:pathLst>
          </a:custGeom>
          <a:ln w="52354">
            <a:solidFill>
              <a:srgbClr val="2624B6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185506" y="4186835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106803" y="0"/>
                </a:moveTo>
                <a:lnTo>
                  <a:pt x="0" y="213606"/>
                </a:lnTo>
                <a:lnTo>
                  <a:pt x="213606" y="213606"/>
                </a:lnTo>
                <a:lnTo>
                  <a:pt x="106803" y="0"/>
                </a:lnTo>
                <a:close/>
              </a:path>
            </a:pathLst>
          </a:custGeom>
          <a:solidFill>
            <a:srgbClr val="2624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185506" y="7058997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213606" y="0"/>
                </a:moveTo>
                <a:lnTo>
                  <a:pt x="0" y="0"/>
                </a:lnTo>
                <a:lnTo>
                  <a:pt x="106803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2624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564106" y="4195485"/>
            <a:ext cx="1087755" cy="2459990"/>
          </a:xfrm>
          <a:custGeom>
            <a:avLst/>
            <a:gdLst/>
            <a:ahLst/>
            <a:cxnLst/>
            <a:rect l="l" t="t" r="r" b="b"/>
            <a:pathLst>
              <a:path w="1087755" h="2459990">
                <a:moveTo>
                  <a:pt x="0" y="2459831"/>
                </a:moveTo>
                <a:lnTo>
                  <a:pt x="10586" y="2435889"/>
                </a:lnTo>
                <a:lnTo>
                  <a:pt x="1077070" y="23941"/>
                </a:lnTo>
                <a:lnTo>
                  <a:pt x="1087656" y="0"/>
                </a:lnTo>
              </a:path>
            </a:pathLst>
          </a:custGeom>
          <a:ln w="52354">
            <a:solidFill>
              <a:srgbClr val="2624B6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543503" y="4024066"/>
            <a:ext cx="195580" cy="238760"/>
          </a:xfrm>
          <a:custGeom>
            <a:avLst/>
            <a:gdLst/>
            <a:ahLst/>
            <a:cxnLst/>
            <a:rect l="l" t="t" r="r" b="b"/>
            <a:pathLst>
              <a:path w="195580" h="238760">
                <a:moveTo>
                  <a:pt x="184057" y="0"/>
                </a:moveTo>
                <a:lnTo>
                  <a:pt x="0" y="152169"/>
                </a:lnTo>
                <a:lnTo>
                  <a:pt x="195355" y="238551"/>
                </a:lnTo>
                <a:lnTo>
                  <a:pt x="184057" y="0"/>
                </a:lnTo>
                <a:close/>
              </a:path>
            </a:pathLst>
          </a:custGeom>
          <a:solidFill>
            <a:srgbClr val="2624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477012" y="6588183"/>
            <a:ext cx="195580" cy="238760"/>
          </a:xfrm>
          <a:custGeom>
            <a:avLst/>
            <a:gdLst/>
            <a:ahLst/>
            <a:cxnLst/>
            <a:rect l="l" t="t" r="r" b="b"/>
            <a:pathLst>
              <a:path w="195579" h="238759">
                <a:moveTo>
                  <a:pt x="0" y="0"/>
                </a:moveTo>
                <a:lnTo>
                  <a:pt x="11298" y="238551"/>
                </a:lnTo>
                <a:lnTo>
                  <a:pt x="195365" y="86382"/>
                </a:lnTo>
                <a:lnTo>
                  <a:pt x="0" y="0"/>
                </a:lnTo>
                <a:close/>
              </a:path>
            </a:pathLst>
          </a:custGeom>
          <a:solidFill>
            <a:srgbClr val="2624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8245058" y="714607"/>
            <a:ext cx="361442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对等连接⽅式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88327"/>
            <a:ext cx="13759235" cy="4506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5279"/>
            <a:ext cx="12963525" cy="3711575"/>
          </a:xfrm>
          <a:custGeom>
            <a:avLst/>
            <a:gdLst/>
            <a:ahLst/>
            <a:cxnLst/>
            <a:rect l="l" t="t" r="r" b="b"/>
            <a:pathLst>
              <a:path w="12963525" h="371157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3453025"/>
                </a:lnTo>
                <a:lnTo>
                  <a:pt x="197" y="3504395"/>
                </a:lnTo>
                <a:lnTo>
                  <a:pt x="1581" y="3545822"/>
                </a:lnTo>
                <a:lnTo>
                  <a:pt x="12649" y="3604531"/>
                </a:lnTo>
                <a:lnTo>
                  <a:pt x="49226" y="3661944"/>
                </a:lnTo>
                <a:lnTo>
                  <a:pt x="106640" y="3698520"/>
                </a:lnTo>
                <a:lnTo>
                  <a:pt x="165348" y="3709590"/>
                </a:lnTo>
                <a:lnTo>
                  <a:pt x="206776" y="3710974"/>
                </a:lnTo>
                <a:lnTo>
                  <a:pt x="258146" y="3711171"/>
                </a:lnTo>
                <a:lnTo>
                  <a:pt x="12705299" y="3711171"/>
                </a:lnTo>
                <a:lnTo>
                  <a:pt x="12756671" y="3710974"/>
                </a:lnTo>
                <a:lnTo>
                  <a:pt x="12798099" y="3709590"/>
                </a:lnTo>
                <a:lnTo>
                  <a:pt x="12856802" y="3698520"/>
                </a:lnTo>
                <a:lnTo>
                  <a:pt x="12914218" y="3661944"/>
                </a:lnTo>
                <a:lnTo>
                  <a:pt x="12950799" y="3604531"/>
                </a:lnTo>
                <a:lnTo>
                  <a:pt x="12961867" y="3545822"/>
                </a:lnTo>
                <a:lnTo>
                  <a:pt x="12963250" y="3504395"/>
                </a:lnTo>
                <a:lnTo>
                  <a:pt x="12963448" y="3453025"/>
                </a:lnTo>
                <a:lnTo>
                  <a:pt x="12963448" y="258145"/>
                </a:lnTo>
                <a:lnTo>
                  <a:pt x="12963250" y="206775"/>
                </a:lnTo>
                <a:lnTo>
                  <a:pt x="12961867" y="165348"/>
                </a:lnTo>
                <a:lnTo>
                  <a:pt x="12950799" y="106639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5279"/>
            <a:ext cx="12963525" cy="3711575"/>
          </a:xfrm>
          <a:custGeom>
            <a:avLst/>
            <a:gdLst/>
            <a:ahLst/>
            <a:cxnLst/>
            <a:rect l="l" t="t" r="r" b="b"/>
            <a:pathLst>
              <a:path w="12963525" h="37115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453026"/>
                </a:lnTo>
                <a:lnTo>
                  <a:pt x="12963250" y="3504396"/>
                </a:lnTo>
                <a:lnTo>
                  <a:pt x="12961867" y="3545823"/>
                </a:lnTo>
                <a:lnTo>
                  <a:pt x="12950799" y="3604531"/>
                </a:lnTo>
                <a:lnTo>
                  <a:pt x="12914218" y="3661945"/>
                </a:lnTo>
                <a:lnTo>
                  <a:pt x="12856802" y="3698521"/>
                </a:lnTo>
                <a:lnTo>
                  <a:pt x="12798099" y="3709590"/>
                </a:lnTo>
                <a:lnTo>
                  <a:pt x="12756671" y="3710974"/>
                </a:lnTo>
                <a:lnTo>
                  <a:pt x="12705299" y="3711171"/>
                </a:lnTo>
                <a:lnTo>
                  <a:pt x="258145" y="3711171"/>
                </a:lnTo>
                <a:lnTo>
                  <a:pt x="206775" y="3710974"/>
                </a:lnTo>
                <a:lnTo>
                  <a:pt x="165348" y="3709590"/>
                </a:lnTo>
                <a:lnTo>
                  <a:pt x="106640" y="3698521"/>
                </a:lnTo>
                <a:lnTo>
                  <a:pt x="49226" y="3661945"/>
                </a:lnTo>
                <a:lnTo>
                  <a:pt x="12650" y="3604531"/>
                </a:lnTo>
                <a:lnTo>
                  <a:pt x="1581" y="3545823"/>
                </a:lnTo>
                <a:lnTo>
                  <a:pt x="197" y="3504396"/>
                </a:lnTo>
                <a:lnTo>
                  <a:pt x="0" y="345302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69077" y="2690343"/>
            <a:ext cx="4027170" cy="41351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互联⽹的组成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互联⽹的通信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端到端的概念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两种通信⽅式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447116" y="715916"/>
            <a:ext cx="122174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100" dirty="0">
                <a:solidFill>
                  <a:srgbClr val="FFFFFF"/>
                </a:solidFill>
                <a:latin typeface="Microsoft JhengHei UI"/>
                <a:cs typeface="Microsoft JhengHei UI"/>
              </a:rPr>
              <a:t>⼩结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7518" y="2684016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7518" y="3387660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7518" y="4091303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81644" y="2422749"/>
            <a:ext cx="3971290" cy="2840355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13664">
              <a:lnSpc>
                <a:spcPct val="100000"/>
              </a:lnSpc>
              <a:spcBef>
                <a:spcPts val="1680"/>
              </a:spcBef>
            </a:pPr>
            <a:r>
              <a:rPr sz="3300" spc="50" dirty="0">
                <a:latin typeface="Microsoft JhengHei UI"/>
                <a:cs typeface="Microsoft JhengHei UI"/>
              </a:rPr>
              <a:t>互联⽹的组成。</a:t>
            </a:r>
            <a:endParaRPr sz="3300">
              <a:latin typeface="Microsoft JhengHei UI"/>
              <a:cs typeface="Microsoft JhengHei UI"/>
            </a:endParaRPr>
          </a:p>
          <a:p>
            <a:pPr marL="113664" marR="5080">
              <a:lnSpc>
                <a:spcPct val="139900"/>
              </a:lnSpc>
            </a:pPr>
            <a:r>
              <a:rPr sz="3300" spc="55" dirty="0">
                <a:latin typeface="Microsoft JhengHei UI"/>
                <a:cs typeface="Microsoft JhengHei UI"/>
              </a:rPr>
              <a:t>端系统进程间通信。 </a:t>
            </a:r>
            <a:r>
              <a:rPr sz="3300" spc="50" dirty="0">
                <a:latin typeface="Microsoft JhengHei UI"/>
                <a:cs typeface="Microsoft JhengHei UI"/>
              </a:rPr>
              <a:t>通信模式：</a:t>
            </a:r>
            <a:endParaRPr sz="3300">
              <a:latin typeface="Microsoft JhengHei UI"/>
              <a:cs typeface="Microsoft JhengHei UI"/>
            </a:endParaRPr>
          </a:p>
          <a:p>
            <a:pPr marL="427355" indent="-414655">
              <a:lnSpc>
                <a:spcPct val="100000"/>
              </a:lnSpc>
              <a:spcBef>
                <a:spcPts val="1580"/>
              </a:spcBef>
              <a:buSzPct val="74242"/>
              <a:buChar char="•"/>
              <a:tabLst>
                <a:tab pos="427355" algn="l"/>
                <a:tab pos="427990" algn="l"/>
              </a:tabLst>
            </a:pPr>
            <a:r>
              <a:rPr sz="3300" spc="50" dirty="0">
                <a:latin typeface="Arial"/>
                <a:cs typeface="Arial"/>
              </a:rPr>
              <a:t>C/S</a:t>
            </a:r>
            <a:r>
              <a:rPr sz="3300" spc="50" dirty="0">
                <a:latin typeface="Microsoft JhengHei UI"/>
                <a:cs typeface="Microsoft JhengHei UI"/>
              </a:rPr>
              <a:t>、</a:t>
            </a:r>
            <a:r>
              <a:rPr sz="3300" spc="50" dirty="0">
                <a:latin typeface="Arial"/>
                <a:cs typeface="Arial"/>
              </a:rPr>
              <a:t>P2P</a:t>
            </a:r>
            <a:r>
              <a:rPr sz="3300" spc="-5" dirty="0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互联⽹核⼼部分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88326"/>
            <a:ext cx="13759235" cy="4385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81478" y="2165279"/>
            <a:ext cx="12963525" cy="3589654"/>
          </a:xfrm>
          <a:custGeom>
            <a:avLst/>
            <a:gdLst/>
            <a:ahLst/>
            <a:cxnLst/>
            <a:rect l="l" t="t" r="r" b="b"/>
            <a:pathLst>
              <a:path w="12963525" h="358965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3331315"/>
                </a:lnTo>
                <a:lnTo>
                  <a:pt x="197" y="3382685"/>
                </a:lnTo>
                <a:lnTo>
                  <a:pt x="1581" y="3424112"/>
                </a:lnTo>
                <a:lnTo>
                  <a:pt x="12649" y="3482820"/>
                </a:lnTo>
                <a:lnTo>
                  <a:pt x="49226" y="3540233"/>
                </a:lnTo>
                <a:lnTo>
                  <a:pt x="106640" y="3576810"/>
                </a:lnTo>
                <a:lnTo>
                  <a:pt x="165348" y="3587879"/>
                </a:lnTo>
                <a:lnTo>
                  <a:pt x="206776" y="3589262"/>
                </a:lnTo>
                <a:lnTo>
                  <a:pt x="258146" y="3589460"/>
                </a:lnTo>
                <a:lnTo>
                  <a:pt x="12705299" y="3589460"/>
                </a:lnTo>
                <a:lnTo>
                  <a:pt x="12756671" y="3589262"/>
                </a:lnTo>
                <a:lnTo>
                  <a:pt x="12798099" y="3587879"/>
                </a:lnTo>
                <a:lnTo>
                  <a:pt x="12856802" y="3576810"/>
                </a:lnTo>
                <a:lnTo>
                  <a:pt x="12914218" y="3540233"/>
                </a:lnTo>
                <a:lnTo>
                  <a:pt x="12950799" y="3482820"/>
                </a:lnTo>
                <a:lnTo>
                  <a:pt x="12961867" y="3424112"/>
                </a:lnTo>
                <a:lnTo>
                  <a:pt x="12963250" y="3382685"/>
                </a:lnTo>
                <a:lnTo>
                  <a:pt x="12963448" y="3331315"/>
                </a:lnTo>
                <a:lnTo>
                  <a:pt x="12963448" y="258145"/>
                </a:lnTo>
                <a:lnTo>
                  <a:pt x="12963250" y="206775"/>
                </a:lnTo>
                <a:lnTo>
                  <a:pt x="12961867" y="165348"/>
                </a:lnTo>
                <a:lnTo>
                  <a:pt x="12950799" y="106639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81478" y="2165279"/>
            <a:ext cx="12963525" cy="3589654"/>
          </a:xfrm>
          <a:custGeom>
            <a:avLst/>
            <a:gdLst/>
            <a:ahLst/>
            <a:cxnLst/>
            <a:rect l="l" t="t" r="r" b="b"/>
            <a:pathLst>
              <a:path w="12963525" h="358965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331315"/>
                </a:lnTo>
                <a:lnTo>
                  <a:pt x="12963250" y="3382685"/>
                </a:lnTo>
                <a:lnTo>
                  <a:pt x="12961867" y="3424112"/>
                </a:lnTo>
                <a:lnTo>
                  <a:pt x="12950799" y="3482820"/>
                </a:lnTo>
                <a:lnTo>
                  <a:pt x="12914218" y="3540233"/>
                </a:lnTo>
                <a:lnTo>
                  <a:pt x="12856802" y="3576810"/>
                </a:lnTo>
                <a:lnTo>
                  <a:pt x="12798099" y="3587880"/>
                </a:lnTo>
                <a:lnTo>
                  <a:pt x="12756671" y="3589263"/>
                </a:lnTo>
                <a:lnTo>
                  <a:pt x="12705299" y="3589461"/>
                </a:lnTo>
                <a:lnTo>
                  <a:pt x="258145" y="3589461"/>
                </a:lnTo>
                <a:lnTo>
                  <a:pt x="206775" y="3589263"/>
                </a:lnTo>
                <a:lnTo>
                  <a:pt x="165348" y="3587880"/>
                </a:lnTo>
                <a:lnTo>
                  <a:pt x="106640" y="3576810"/>
                </a:lnTo>
                <a:lnTo>
                  <a:pt x="49226" y="3540233"/>
                </a:lnTo>
                <a:lnTo>
                  <a:pt x="12650" y="3482820"/>
                </a:lnTo>
                <a:lnTo>
                  <a:pt x="1581" y="3424112"/>
                </a:lnTo>
                <a:lnTo>
                  <a:pt x="197" y="3382685"/>
                </a:lnTo>
                <a:lnTo>
                  <a:pt x="0" y="333131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67518" y="2792423"/>
            <a:ext cx="127635" cy="3746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spc="5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7518" y="4111864"/>
            <a:ext cx="127635" cy="3746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spc="5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82613" y="2533731"/>
            <a:ext cx="11120120" cy="262255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1685"/>
              </a:spcBef>
            </a:pPr>
            <a:r>
              <a:rPr sz="3050" spc="50" dirty="0">
                <a:latin typeface="Microsoft JhengHei UI"/>
                <a:cs typeface="Microsoft JhengHei UI"/>
              </a:rPr>
              <a:t>为了实现远距离数据传输，需要使⽤交换结点</a:t>
            </a:r>
            <a:r>
              <a:rPr sz="305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对数据进⾏转发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3050" spc="50" dirty="0">
                <a:latin typeface="Microsoft JhengHei UI"/>
                <a:cs typeface="Microsoft JhengHei UI"/>
              </a:rPr>
              <a:t>（交换）。</a:t>
            </a:r>
            <a:endParaRPr sz="3050">
              <a:latin typeface="Microsoft JhengHei UI"/>
              <a:cs typeface="Microsoft JhengHei UI"/>
            </a:endParaRPr>
          </a:p>
          <a:p>
            <a:pPr marL="12700" marR="5080" indent="114935">
              <a:lnSpc>
                <a:spcPct val="131600"/>
              </a:lnSpc>
              <a:spcBef>
                <a:spcPts val="330"/>
              </a:spcBef>
            </a:pPr>
            <a:r>
              <a:rPr sz="305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路由器</a:t>
            </a:r>
            <a:r>
              <a:rPr sz="3050" spc="50" dirty="0">
                <a:latin typeface="Microsoft JhengHei UI"/>
                <a:cs typeface="Microsoft JhengHei UI"/>
              </a:rPr>
              <a:t>是实现分组交</a:t>
            </a:r>
            <a:r>
              <a:rPr sz="3050" dirty="0">
                <a:latin typeface="Microsoft JhengHei UI"/>
                <a:cs typeface="Microsoft JhengHei UI"/>
              </a:rPr>
              <a:t>换</a:t>
            </a:r>
            <a:r>
              <a:rPr sz="3050" spc="240" dirty="0">
                <a:latin typeface="Microsoft JhengHei UI"/>
                <a:cs typeface="Microsoft JhengHei UI"/>
              </a:rPr>
              <a:t> </a:t>
            </a:r>
            <a:r>
              <a:rPr sz="3050" spc="40" dirty="0">
                <a:latin typeface="Arial"/>
                <a:cs typeface="Arial"/>
              </a:rPr>
              <a:t>(packet</a:t>
            </a:r>
            <a:r>
              <a:rPr sz="3050" spc="155" dirty="0">
                <a:latin typeface="Arial"/>
                <a:cs typeface="Arial"/>
              </a:rPr>
              <a:t> </a:t>
            </a:r>
            <a:r>
              <a:rPr sz="3050" spc="40" dirty="0">
                <a:latin typeface="Arial"/>
                <a:cs typeface="Arial"/>
              </a:rPr>
              <a:t>switching)</a:t>
            </a:r>
            <a:r>
              <a:rPr sz="3050" spc="165" dirty="0">
                <a:latin typeface="Arial"/>
                <a:cs typeface="Arial"/>
              </a:rPr>
              <a:t> </a:t>
            </a:r>
            <a:r>
              <a:rPr sz="3050" spc="50" dirty="0">
                <a:latin typeface="Microsoft JhengHei UI"/>
                <a:cs typeface="Microsoft JhengHei UI"/>
              </a:rPr>
              <a:t>的关键构件，其任务 是</a:t>
            </a:r>
            <a:r>
              <a:rPr sz="305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转发收到的分组</a:t>
            </a:r>
            <a:r>
              <a:rPr sz="3050" spc="50" dirty="0">
                <a:latin typeface="Microsoft JhengHei UI"/>
                <a:cs typeface="Microsoft JhengHei UI"/>
              </a:rPr>
              <a:t>，这是⽹络核⼼部分</a:t>
            </a:r>
            <a:r>
              <a:rPr sz="305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最重要的功能</a:t>
            </a:r>
            <a:r>
              <a:rPr sz="3050" dirty="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013037" y="6371387"/>
            <a:ext cx="2659380" cy="546735"/>
          </a:xfrm>
          <a:custGeom>
            <a:avLst/>
            <a:gdLst/>
            <a:ahLst/>
            <a:cxnLst/>
            <a:rect l="l" t="t" r="r" b="b"/>
            <a:pathLst>
              <a:path w="2659380" h="546734">
                <a:moveTo>
                  <a:pt x="2658931" y="515195"/>
                </a:moveTo>
                <a:lnTo>
                  <a:pt x="2636041" y="484316"/>
                </a:lnTo>
                <a:lnTo>
                  <a:pt x="2611225" y="454189"/>
                </a:lnTo>
                <a:lnTo>
                  <a:pt x="2584533" y="424835"/>
                </a:lnTo>
                <a:lnTo>
                  <a:pt x="2556019" y="396276"/>
                </a:lnTo>
                <a:lnTo>
                  <a:pt x="2525733" y="368530"/>
                </a:lnTo>
                <a:lnTo>
                  <a:pt x="2493728" y="341620"/>
                </a:lnTo>
                <a:lnTo>
                  <a:pt x="2460056" y="315566"/>
                </a:lnTo>
                <a:lnTo>
                  <a:pt x="2424769" y="290388"/>
                </a:lnTo>
                <a:lnTo>
                  <a:pt x="2387919" y="266107"/>
                </a:lnTo>
                <a:lnTo>
                  <a:pt x="2349558" y="242743"/>
                </a:lnTo>
                <a:lnTo>
                  <a:pt x="2309739" y="220318"/>
                </a:lnTo>
                <a:lnTo>
                  <a:pt x="2268513" y="198852"/>
                </a:lnTo>
                <a:lnTo>
                  <a:pt x="2225932" y="178366"/>
                </a:lnTo>
                <a:lnTo>
                  <a:pt x="2182048" y="158880"/>
                </a:lnTo>
                <a:lnTo>
                  <a:pt x="2136914" y="140415"/>
                </a:lnTo>
                <a:lnTo>
                  <a:pt x="2090581" y="122992"/>
                </a:lnTo>
                <a:lnTo>
                  <a:pt x="2043101" y="106631"/>
                </a:lnTo>
                <a:lnTo>
                  <a:pt x="1994527" y="91352"/>
                </a:lnTo>
                <a:lnTo>
                  <a:pt x="1944911" y="77178"/>
                </a:lnTo>
                <a:lnTo>
                  <a:pt x="1894304" y="64127"/>
                </a:lnTo>
                <a:lnTo>
                  <a:pt x="1842759" y="52222"/>
                </a:lnTo>
                <a:lnTo>
                  <a:pt x="1790327" y="41482"/>
                </a:lnTo>
                <a:lnTo>
                  <a:pt x="1737062" y="31928"/>
                </a:lnTo>
                <a:lnTo>
                  <a:pt x="1683014" y="23581"/>
                </a:lnTo>
                <a:lnTo>
                  <a:pt x="1628236" y="16462"/>
                </a:lnTo>
                <a:lnTo>
                  <a:pt x="1572779" y="10590"/>
                </a:lnTo>
                <a:lnTo>
                  <a:pt x="1516697" y="5988"/>
                </a:lnTo>
                <a:lnTo>
                  <a:pt x="1460041" y="2675"/>
                </a:lnTo>
                <a:lnTo>
                  <a:pt x="1402862" y="672"/>
                </a:lnTo>
                <a:lnTo>
                  <a:pt x="1345214" y="0"/>
                </a:lnTo>
                <a:lnTo>
                  <a:pt x="1286373" y="678"/>
                </a:lnTo>
                <a:lnTo>
                  <a:pt x="1227984" y="2700"/>
                </a:lnTo>
                <a:lnTo>
                  <a:pt x="1170106" y="6043"/>
                </a:lnTo>
                <a:lnTo>
                  <a:pt x="1112800" y="10684"/>
                </a:lnTo>
                <a:lnTo>
                  <a:pt x="1056126" y="16602"/>
                </a:lnTo>
                <a:lnTo>
                  <a:pt x="1000143" y="23776"/>
                </a:lnTo>
                <a:lnTo>
                  <a:pt x="944911" y="32182"/>
                </a:lnTo>
                <a:lnTo>
                  <a:pt x="890489" y="41798"/>
                </a:lnTo>
                <a:lnTo>
                  <a:pt x="836938" y="52604"/>
                </a:lnTo>
                <a:lnTo>
                  <a:pt x="784317" y="64576"/>
                </a:lnTo>
                <a:lnTo>
                  <a:pt x="732686" y="77694"/>
                </a:lnTo>
                <a:lnTo>
                  <a:pt x="682105" y="91934"/>
                </a:lnTo>
                <a:lnTo>
                  <a:pt x="632634" y="107274"/>
                </a:lnTo>
                <a:lnTo>
                  <a:pt x="584331" y="123694"/>
                </a:lnTo>
                <a:lnTo>
                  <a:pt x="537258" y="141170"/>
                </a:lnTo>
                <a:lnTo>
                  <a:pt x="491473" y="159681"/>
                </a:lnTo>
                <a:lnTo>
                  <a:pt x="447037" y="179204"/>
                </a:lnTo>
                <a:lnTo>
                  <a:pt x="404010" y="199718"/>
                </a:lnTo>
                <a:lnTo>
                  <a:pt x="362450" y="221201"/>
                </a:lnTo>
                <a:lnTo>
                  <a:pt x="322418" y="243631"/>
                </a:lnTo>
                <a:lnTo>
                  <a:pt x="283974" y="266985"/>
                </a:lnTo>
                <a:lnTo>
                  <a:pt x="247177" y="291241"/>
                </a:lnTo>
                <a:lnTo>
                  <a:pt x="212088" y="316379"/>
                </a:lnTo>
                <a:lnTo>
                  <a:pt x="178765" y="342375"/>
                </a:lnTo>
                <a:lnTo>
                  <a:pt x="147269" y="369207"/>
                </a:lnTo>
                <a:lnTo>
                  <a:pt x="117659" y="396854"/>
                </a:lnTo>
                <a:lnTo>
                  <a:pt x="89996" y="425294"/>
                </a:lnTo>
                <a:lnTo>
                  <a:pt x="64338" y="454504"/>
                </a:lnTo>
                <a:lnTo>
                  <a:pt x="40747" y="484462"/>
                </a:lnTo>
                <a:lnTo>
                  <a:pt x="19280" y="515147"/>
                </a:lnTo>
                <a:lnTo>
                  <a:pt x="0" y="546537"/>
                </a:lnTo>
              </a:path>
            </a:pathLst>
          </a:custGeom>
          <a:ln w="30967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86523" y="6792868"/>
            <a:ext cx="1657985" cy="984250"/>
          </a:xfrm>
          <a:custGeom>
            <a:avLst/>
            <a:gdLst/>
            <a:ahLst/>
            <a:cxnLst/>
            <a:rect l="l" t="t" r="r" b="b"/>
            <a:pathLst>
              <a:path w="1657984" h="984250">
                <a:moveTo>
                  <a:pt x="1079200" y="0"/>
                </a:moveTo>
                <a:lnTo>
                  <a:pt x="1023793" y="1044"/>
                </a:lnTo>
                <a:lnTo>
                  <a:pt x="969098" y="4145"/>
                </a:lnTo>
                <a:lnTo>
                  <a:pt x="915185" y="9253"/>
                </a:lnTo>
                <a:lnTo>
                  <a:pt x="862122" y="16321"/>
                </a:lnTo>
                <a:lnTo>
                  <a:pt x="809978" y="25299"/>
                </a:lnTo>
                <a:lnTo>
                  <a:pt x="758820" y="36139"/>
                </a:lnTo>
                <a:lnTo>
                  <a:pt x="708719" y="48792"/>
                </a:lnTo>
                <a:lnTo>
                  <a:pt x="659742" y="63210"/>
                </a:lnTo>
                <a:lnTo>
                  <a:pt x="611957" y="79343"/>
                </a:lnTo>
                <a:lnTo>
                  <a:pt x="565435" y="97144"/>
                </a:lnTo>
                <a:lnTo>
                  <a:pt x="520243" y="116563"/>
                </a:lnTo>
                <a:lnTo>
                  <a:pt x="476449" y="137552"/>
                </a:lnTo>
                <a:lnTo>
                  <a:pt x="434124" y="160063"/>
                </a:lnTo>
                <a:lnTo>
                  <a:pt x="393334" y="184046"/>
                </a:lnTo>
                <a:lnTo>
                  <a:pt x="354149" y="209452"/>
                </a:lnTo>
                <a:lnTo>
                  <a:pt x="316637" y="236235"/>
                </a:lnTo>
                <a:lnTo>
                  <a:pt x="280867" y="264343"/>
                </a:lnTo>
                <a:lnTo>
                  <a:pt x="246907" y="293730"/>
                </a:lnTo>
                <a:lnTo>
                  <a:pt x="214827" y="324346"/>
                </a:lnTo>
                <a:lnTo>
                  <a:pt x="184694" y="356143"/>
                </a:lnTo>
                <a:lnTo>
                  <a:pt x="156578" y="389072"/>
                </a:lnTo>
                <a:lnTo>
                  <a:pt x="130547" y="423084"/>
                </a:lnTo>
                <a:lnTo>
                  <a:pt x="106669" y="458131"/>
                </a:lnTo>
                <a:lnTo>
                  <a:pt x="85013" y="494164"/>
                </a:lnTo>
                <a:lnTo>
                  <a:pt x="65649" y="531134"/>
                </a:lnTo>
                <a:lnTo>
                  <a:pt x="48643" y="568993"/>
                </a:lnTo>
                <a:lnTo>
                  <a:pt x="34066" y="607692"/>
                </a:lnTo>
                <a:lnTo>
                  <a:pt x="21985" y="647183"/>
                </a:lnTo>
                <a:lnTo>
                  <a:pt x="12469" y="687416"/>
                </a:lnTo>
                <a:lnTo>
                  <a:pt x="5587" y="728344"/>
                </a:lnTo>
                <a:lnTo>
                  <a:pt x="1408" y="769917"/>
                </a:lnTo>
                <a:lnTo>
                  <a:pt x="0" y="812087"/>
                </a:lnTo>
                <a:lnTo>
                  <a:pt x="2661" y="856632"/>
                </a:lnTo>
                <a:lnTo>
                  <a:pt x="9677" y="898180"/>
                </a:lnTo>
                <a:lnTo>
                  <a:pt x="19597" y="939641"/>
                </a:lnTo>
                <a:lnTo>
                  <a:pt x="30968" y="983922"/>
                </a:lnTo>
                <a:lnTo>
                  <a:pt x="1079200" y="812087"/>
                </a:lnTo>
                <a:lnTo>
                  <a:pt x="1657853" y="125055"/>
                </a:lnTo>
                <a:lnTo>
                  <a:pt x="1614186" y="106151"/>
                </a:lnTo>
                <a:lnTo>
                  <a:pt x="1569328" y="88612"/>
                </a:lnTo>
                <a:lnTo>
                  <a:pt x="1523388" y="72492"/>
                </a:lnTo>
                <a:lnTo>
                  <a:pt x="1476475" y="57844"/>
                </a:lnTo>
                <a:lnTo>
                  <a:pt x="1428698" y="44720"/>
                </a:lnTo>
                <a:lnTo>
                  <a:pt x="1380165" y="33173"/>
                </a:lnTo>
                <a:lnTo>
                  <a:pt x="1330985" y="23258"/>
                </a:lnTo>
                <a:lnTo>
                  <a:pt x="1281268" y="15026"/>
                </a:lnTo>
                <a:lnTo>
                  <a:pt x="1231123" y="8532"/>
                </a:lnTo>
                <a:lnTo>
                  <a:pt x="1180657" y="3827"/>
                </a:lnTo>
                <a:lnTo>
                  <a:pt x="1129980" y="965"/>
                </a:lnTo>
                <a:lnTo>
                  <a:pt x="1079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86523" y="6792868"/>
            <a:ext cx="1657985" cy="984250"/>
          </a:xfrm>
          <a:custGeom>
            <a:avLst/>
            <a:gdLst/>
            <a:ahLst/>
            <a:cxnLst/>
            <a:rect l="l" t="t" r="r" b="b"/>
            <a:pathLst>
              <a:path w="1657984" h="984250">
                <a:moveTo>
                  <a:pt x="1657855" y="125056"/>
                </a:moveTo>
                <a:lnTo>
                  <a:pt x="1614187" y="106152"/>
                </a:lnTo>
                <a:lnTo>
                  <a:pt x="1569328" y="88613"/>
                </a:lnTo>
                <a:lnTo>
                  <a:pt x="1523387" y="72493"/>
                </a:lnTo>
                <a:lnTo>
                  <a:pt x="1476473" y="57844"/>
                </a:lnTo>
                <a:lnTo>
                  <a:pt x="1428695" y="44720"/>
                </a:lnTo>
                <a:lnTo>
                  <a:pt x="1380162" y="33174"/>
                </a:lnTo>
                <a:lnTo>
                  <a:pt x="1330982" y="23258"/>
                </a:lnTo>
                <a:lnTo>
                  <a:pt x="1281265" y="15027"/>
                </a:lnTo>
                <a:lnTo>
                  <a:pt x="1231119" y="8532"/>
                </a:lnTo>
                <a:lnTo>
                  <a:pt x="1180653" y="3827"/>
                </a:lnTo>
                <a:lnTo>
                  <a:pt x="1129976" y="965"/>
                </a:lnTo>
                <a:lnTo>
                  <a:pt x="1079196" y="0"/>
                </a:lnTo>
                <a:lnTo>
                  <a:pt x="1023789" y="1044"/>
                </a:lnTo>
                <a:lnTo>
                  <a:pt x="969095" y="4145"/>
                </a:lnTo>
                <a:lnTo>
                  <a:pt x="915182" y="9253"/>
                </a:lnTo>
                <a:lnTo>
                  <a:pt x="862120" y="16321"/>
                </a:lnTo>
                <a:lnTo>
                  <a:pt x="809975" y="25299"/>
                </a:lnTo>
                <a:lnTo>
                  <a:pt x="758818" y="36139"/>
                </a:lnTo>
                <a:lnTo>
                  <a:pt x="708717" y="48792"/>
                </a:lnTo>
                <a:lnTo>
                  <a:pt x="659740" y="63210"/>
                </a:lnTo>
                <a:lnTo>
                  <a:pt x="611956" y="79343"/>
                </a:lnTo>
                <a:lnTo>
                  <a:pt x="565434" y="97144"/>
                </a:lnTo>
                <a:lnTo>
                  <a:pt x="520242" y="116563"/>
                </a:lnTo>
                <a:lnTo>
                  <a:pt x="476449" y="137552"/>
                </a:lnTo>
                <a:lnTo>
                  <a:pt x="434123" y="160063"/>
                </a:lnTo>
                <a:lnTo>
                  <a:pt x="393333" y="184046"/>
                </a:lnTo>
                <a:lnTo>
                  <a:pt x="354148" y="209452"/>
                </a:lnTo>
                <a:lnTo>
                  <a:pt x="316636" y="236235"/>
                </a:lnTo>
                <a:lnTo>
                  <a:pt x="280867" y="264343"/>
                </a:lnTo>
                <a:lnTo>
                  <a:pt x="246907" y="293730"/>
                </a:lnTo>
                <a:lnTo>
                  <a:pt x="214827" y="324346"/>
                </a:lnTo>
                <a:lnTo>
                  <a:pt x="184694" y="356143"/>
                </a:lnTo>
                <a:lnTo>
                  <a:pt x="156578" y="389072"/>
                </a:lnTo>
                <a:lnTo>
                  <a:pt x="130547" y="423084"/>
                </a:lnTo>
                <a:lnTo>
                  <a:pt x="106669" y="458131"/>
                </a:lnTo>
                <a:lnTo>
                  <a:pt x="85013" y="494164"/>
                </a:lnTo>
                <a:lnTo>
                  <a:pt x="65649" y="531134"/>
                </a:lnTo>
                <a:lnTo>
                  <a:pt x="48643" y="568993"/>
                </a:lnTo>
                <a:lnTo>
                  <a:pt x="34066" y="607692"/>
                </a:lnTo>
                <a:lnTo>
                  <a:pt x="21985" y="647183"/>
                </a:lnTo>
                <a:lnTo>
                  <a:pt x="12469" y="687416"/>
                </a:lnTo>
                <a:lnTo>
                  <a:pt x="5587" y="728344"/>
                </a:lnTo>
                <a:lnTo>
                  <a:pt x="1408" y="769917"/>
                </a:lnTo>
                <a:lnTo>
                  <a:pt x="0" y="812087"/>
                </a:lnTo>
                <a:lnTo>
                  <a:pt x="2661" y="856632"/>
                </a:lnTo>
                <a:lnTo>
                  <a:pt x="9677" y="898180"/>
                </a:lnTo>
                <a:lnTo>
                  <a:pt x="19596" y="939641"/>
                </a:lnTo>
                <a:lnTo>
                  <a:pt x="30967" y="983923"/>
                </a:lnTo>
              </a:path>
            </a:pathLst>
          </a:custGeom>
          <a:ln w="30967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51941" y="9026389"/>
            <a:ext cx="1657985" cy="749935"/>
          </a:xfrm>
          <a:custGeom>
            <a:avLst/>
            <a:gdLst/>
            <a:ahLst/>
            <a:cxnLst/>
            <a:rect l="l" t="t" r="r" b="b"/>
            <a:pathLst>
              <a:path w="1657984" h="749934">
                <a:moveTo>
                  <a:pt x="0" y="0"/>
                </a:moveTo>
                <a:lnTo>
                  <a:pt x="0" y="15873"/>
                </a:lnTo>
                <a:lnTo>
                  <a:pt x="1454" y="53705"/>
                </a:lnTo>
                <a:lnTo>
                  <a:pt x="5773" y="91032"/>
                </a:lnTo>
                <a:lnTo>
                  <a:pt x="22727" y="163992"/>
                </a:lnTo>
                <a:lnTo>
                  <a:pt x="50312" y="234388"/>
                </a:lnTo>
                <a:lnTo>
                  <a:pt x="67919" y="268510"/>
                </a:lnTo>
                <a:lnTo>
                  <a:pt x="87978" y="301854"/>
                </a:lnTo>
                <a:lnTo>
                  <a:pt x="110419" y="334374"/>
                </a:lnTo>
                <a:lnTo>
                  <a:pt x="135173" y="366025"/>
                </a:lnTo>
                <a:lnTo>
                  <a:pt x="162174" y="396760"/>
                </a:lnTo>
                <a:lnTo>
                  <a:pt x="191350" y="426534"/>
                </a:lnTo>
                <a:lnTo>
                  <a:pt x="222634" y="455301"/>
                </a:lnTo>
                <a:lnTo>
                  <a:pt x="255957" y="483016"/>
                </a:lnTo>
                <a:lnTo>
                  <a:pt x="291250" y="509632"/>
                </a:lnTo>
                <a:lnTo>
                  <a:pt x="328444" y="535105"/>
                </a:lnTo>
                <a:lnTo>
                  <a:pt x="367471" y="559388"/>
                </a:lnTo>
                <a:lnTo>
                  <a:pt x="408262" y="582436"/>
                </a:lnTo>
                <a:lnTo>
                  <a:pt x="450748" y="604202"/>
                </a:lnTo>
                <a:lnTo>
                  <a:pt x="494860" y="624642"/>
                </a:lnTo>
                <a:lnTo>
                  <a:pt x="540530" y="643710"/>
                </a:lnTo>
                <a:lnTo>
                  <a:pt x="587689" y="661359"/>
                </a:lnTo>
                <a:lnTo>
                  <a:pt x="636268" y="677544"/>
                </a:lnTo>
                <a:lnTo>
                  <a:pt x="686198" y="692220"/>
                </a:lnTo>
                <a:lnTo>
                  <a:pt x="737411" y="705340"/>
                </a:lnTo>
                <a:lnTo>
                  <a:pt x="789838" y="716859"/>
                </a:lnTo>
                <a:lnTo>
                  <a:pt x="843409" y="726732"/>
                </a:lnTo>
                <a:lnTo>
                  <a:pt x="898057" y="734912"/>
                </a:lnTo>
                <a:lnTo>
                  <a:pt x="953713" y="741353"/>
                </a:lnTo>
                <a:lnTo>
                  <a:pt x="1010307" y="746011"/>
                </a:lnTo>
                <a:lnTo>
                  <a:pt x="1067772" y="748840"/>
                </a:lnTo>
                <a:lnTo>
                  <a:pt x="1126038" y="749793"/>
                </a:lnTo>
                <a:lnTo>
                  <a:pt x="1177209" y="749015"/>
                </a:lnTo>
                <a:lnTo>
                  <a:pt x="1228228" y="746685"/>
                </a:lnTo>
                <a:lnTo>
                  <a:pt x="1278957" y="742803"/>
                </a:lnTo>
                <a:lnTo>
                  <a:pt x="1329260" y="737372"/>
                </a:lnTo>
                <a:lnTo>
                  <a:pt x="1378999" y="730393"/>
                </a:lnTo>
                <a:lnTo>
                  <a:pt x="1428037" y="721867"/>
                </a:lnTo>
                <a:lnTo>
                  <a:pt x="1476237" y="711797"/>
                </a:lnTo>
                <a:lnTo>
                  <a:pt x="1523462" y="700185"/>
                </a:lnTo>
                <a:lnTo>
                  <a:pt x="1569576" y="687032"/>
                </a:lnTo>
                <a:lnTo>
                  <a:pt x="1614440" y="672339"/>
                </a:lnTo>
                <a:lnTo>
                  <a:pt x="1657918" y="656109"/>
                </a:lnTo>
              </a:path>
            </a:pathLst>
          </a:custGeom>
          <a:ln w="30967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640622" y="6839647"/>
            <a:ext cx="1251585" cy="937260"/>
          </a:xfrm>
          <a:custGeom>
            <a:avLst/>
            <a:gdLst/>
            <a:ahLst/>
            <a:cxnLst/>
            <a:rect l="l" t="t" r="r" b="b"/>
            <a:pathLst>
              <a:path w="1251584" h="937259">
                <a:moveTo>
                  <a:pt x="219082" y="0"/>
                </a:moveTo>
                <a:lnTo>
                  <a:pt x="162905" y="248"/>
                </a:lnTo>
                <a:lnTo>
                  <a:pt x="109603" y="1988"/>
                </a:lnTo>
                <a:lnTo>
                  <a:pt x="56271" y="6710"/>
                </a:lnTo>
                <a:lnTo>
                  <a:pt x="0" y="15905"/>
                </a:lnTo>
                <a:lnTo>
                  <a:pt x="203177" y="624814"/>
                </a:lnTo>
                <a:lnTo>
                  <a:pt x="1110542" y="937144"/>
                </a:lnTo>
                <a:lnTo>
                  <a:pt x="1147858" y="896137"/>
                </a:lnTo>
                <a:lnTo>
                  <a:pt x="1179470" y="853485"/>
                </a:lnTo>
                <a:lnTo>
                  <a:pt x="1205365" y="809453"/>
                </a:lnTo>
                <a:lnTo>
                  <a:pt x="1225529" y="764305"/>
                </a:lnTo>
                <a:lnTo>
                  <a:pt x="1239949" y="718306"/>
                </a:lnTo>
                <a:lnTo>
                  <a:pt x="1248610" y="671721"/>
                </a:lnTo>
                <a:lnTo>
                  <a:pt x="1251501" y="624814"/>
                </a:lnTo>
                <a:lnTo>
                  <a:pt x="1249841" y="589524"/>
                </a:lnTo>
                <a:lnTo>
                  <a:pt x="1236844" y="520485"/>
                </a:lnTo>
                <a:lnTo>
                  <a:pt x="1211558" y="453860"/>
                </a:lnTo>
                <a:lnTo>
                  <a:pt x="1174724" y="390083"/>
                </a:lnTo>
                <a:lnTo>
                  <a:pt x="1127083" y="329584"/>
                </a:lnTo>
                <a:lnTo>
                  <a:pt x="1099441" y="300699"/>
                </a:lnTo>
                <a:lnTo>
                  <a:pt x="1069374" y="272796"/>
                </a:lnTo>
                <a:lnTo>
                  <a:pt x="1036975" y="245929"/>
                </a:lnTo>
                <a:lnTo>
                  <a:pt x="1002337" y="220152"/>
                </a:lnTo>
                <a:lnTo>
                  <a:pt x="965553" y="195518"/>
                </a:lnTo>
                <a:lnTo>
                  <a:pt x="926714" y="172082"/>
                </a:lnTo>
                <a:lnTo>
                  <a:pt x="885913" y="149898"/>
                </a:lnTo>
                <a:lnTo>
                  <a:pt x="843243" y="129020"/>
                </a:lnTo>
                <a:lnTo>
                  <a:pt x="798796" y="109502"/>
                </a:lnTo>
                <a:lnTo>
                  <a:pt x="752666" y="91398"/>
                </a:lnTo>
                <a:lnTo>
                  <a:pt x="704943" y="74761"/>
                </a:lnTo>
                <a:lnTo>
                  <a:pt x="655721" y="59647"/>
                </a:lnTo>
                <a:lnTo>
                  <a:pt x="605093" y="46108"/>
                </a:lnTo>
                <a:lnTo>
                  <a:pt x="553151" y="34199"/>
                </a:lnTo>
                <a:lnTo>
                  <a:pt x="499987" y="23974"/>
                </a:lnTo>
                <a:lnTo>
                  <a:pt x="445694" y="15487"/>
                </a:lnTo>
                <a:lnTo>
                  <a:pt x="390364" y="8792"/>
                </a:lnTo>
                <a:lnTo>
                  <a:pt x="334091" y="3943"/>
                </a:lnTo>
                <a:lnTo>
                  <a:pt x="276966" y="995"/>
                </a:lnTo>
                <a:lnTo>
                  <a:pt x="2190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640625" y="6839647"/>
            <a:ext cx="1251585" cy="937260"/>
          </a:xfrm>
          <a:custGeom>
            <a:avLst/>
            <a:gdLst/>
            <a:ahLst/>
            <a:cxnLst/>
            <a:rect l="l" t="t" r="r" b="b"/>
            <a:pathLst>
              <a:path w="1251584" h="937259">
                <a:moveTo>
                  <a:pt x="1110538" y="937143"/>
                </a:moveTo>
                <a:lnTo>
                  <a:pt x="1147854" y="896136"/>
                </a:lnTo>
                <a:lnTo>
                  <a:pt x="1179467" y="853484"/>
                </a:lnTo>
                <a:lnTo>
                  <a:pt x="1205362" y="809452"/>
                </a:lnTo>
                <a:lnTo>
                  <a:pt x="1225527" y="764305"/>
                </a:lnTo>
                <a:lnTo>
                  <a:pt x="1239947" y="718306"/>
                </a:lnTo>
                <a:lnTo>
                  <a:pt x="1248609" y="671721"/>
                </a:lnTo>
                <a:lnTo>
                  <a:pt x="1251500" y="624814"/>
                </a:lnTo>
                <a:lnTo>
                  <a:pt x="1249840" y="589524"/>
                </a:lnTo>
                <a:lnTo>
                  <a:pt x="1236843" y="520485"/>
                </a:lnTo>
                <a:lnTo>
                  <a:pt x="1211557" y="453860"/>
                </a:lnTo>
                <a:lnTo>
                  <a:pt x="1174723" y="390082"/>
                </a:lnTo>
                <a:lnTo>
                  <a:pt x="1127081" y="329584"/>
                </a:lnTo>
                <a:lnTo>
                  <a:pt x="1099439" y="300699"/>
                </a:lnTo>
                <a:lnTo>
                  <a:pt x="1069372" y="272796"/>
                </a:lnTo>
                <a:lnTo>
                  <a:pt x="1036973" y="245929"/>
                </a:lnTo>
                <a:lnTo>
                  <a:pt x="1002336" y="220151"/>
                </a:lnTo>
                <a:lnTo>
                  <a:pt x="965551" y="195518"/>
                </a:lnTo>
                <a:lnTo>
                  <a:pt x="926712" y="172082"/>
                </a:lnTo>
                <a:lnTo>
                  <a:pt x="885911" y="149898"/>
                </a:lnTo>
                <a:lnTo>
                  <a:pt x="843241" y="129020"/>
                </a:lnTo>
                <a:lnTo>
                  <a:pt x="798794" y="109502"/>
                </a:lnTo>
                <a:lnTo>
                  <a:pt x="752663" y="91398"/>
                </a:lnTo>
                <a:lnTo>
                  <a:pt x="704941" y="74761"/>
                </a:lnTo>
                <a:lnTo>
                  <a:pt x="655719" y="59647"/>
                </a:lnTo>
                <a:lnTo>
                  <a:pt x="605091" y="46108"/>
                </a:lnTo>
                <a:lnTo>
                  <a:pt x="553149" y="34199"/>
                </a:lnTo>
                <a:lnTo>
                  <a:pt x="499985" y="23974"/>
                </a:lnTo>
                <a:lnTo>
                  <a:pt x="445693" y="15487"/>
                </a:lnTo>
                <a:lnTo>
                  <a:pt x="390363" y="8792"/>
                </a:lnTo>
                <a:lnTo>
                  <a:pt x="334090" y="3943"/>
                </a:lnTo>
                <a:lnTo>
                  <a:pt x="276966" y="994"/>
                </a:lnTo>
                <a:lnTo>
                  <a:pt x="219082" y="0"/>
                </a:lnTo>
                <a:lnTo>
                  <a:pt x="162901" y="248"/>
                </a:lnTo>
                <a:lnTo>
                  <a:pt x="109599" y="1988"/>
                </a:lnTo>
                <a:lnTo>
                  <a:pt x="56269" y="6709"/>
                </a:lnTo>
                <a:lnTo>
                  <a:pt x="0" y="15904"/>
                </a:lnTo>
              </a:path>
            </a:pathLst>
          </a:custGeom>
          <a:ln w="30967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984769" y="7776791"/>
            <a:ext cx="1204595" cy="937260"/>
          </a:xfrm>
          <a:custGeom>
            <a:avLst/>
            <a:gdLst/>
            <a:ahLst/>
            <a:cxnLst/>
            <a:rect l="l" t="t" r="r" b="b"/>
            <a:pathLst>
              <a:path w="1204594" h="937259">
                <a:moveTo>
                  <a:pt x="766395" y="0"/>
                </a:moveTo>
                <a:lnTo>
                  <a:pt x="0" y="531100"/>
                </a:lnTo>
                <a:lnTo>
                  <a:pt x="985477" y="937143"/>
                </a:lnTo>
                <a:lnTo>
                  <a:pt x="1025744" y="899292"/>
                </a:lnTo>
                <a:lnTo>
                  <a:pt x="1062181" y="860560"/>
                </a:lnTo>
                <a:lnTo>
                  <a:pt x="1094691" y="821047"/>
                </a:lnTo>
                <a:lnTo>
                  <a:pt x="1123179" y="780856"/>
                </a:lnTo>
                <a:lnTo>
                  <a:pt x="1147548" y="740086"/>
                </a:lnTo>
                <a:lnTo>
                  <a:pt x="1167703" y="698838"/>
                </a:lnTo>
                <a:lnTo>
                  <a:pt x="1183546" y="657215"/>
                </a:lnTo>
                <a:lnTo>
                  <a:pt x="1194982" y="615317"/>
                </a:lnTo>
                <a:lnTo>
                  <a:pt x="1201914" y="573245"/>
                </a:lnTo>
                <a:lnTo>
                  <a:pt x="1204246" y="531100"/>
                </a:lnTo>
                <a:lnTo>
                  <a:pt x="1202170" y="490573"/>
                </a:lnTo>
                <a:lnTo>
                  <a:pt x="1195979" y="450169"/>
                </a:lnTo>
                <a:lnTo>
                  <a:pt x="1185729" y="410030"/>
                </a:lnTo>
                <a:lnTo>
                  <a:pt x="1171476" y="370295"/>
                </a:lnTo>
                <a:lnTo>
                  <a:pt x="1153275" y="331104"/>
                </a:lnTo>
                <a:lnTo>
                  <a:pt x="1131182" y="292598"/>
                </a:lnTo>
                <a:lnTo>
                  <a:pt x="1105253" y="254917"/>
                </a:lnTo>
                <a:lnTo>
                  <a:pt x="1075543" y="218201"/>
                </a:lnTo>
                <a:lnTo>
                  <a:pt x="1042108" y="182591"/>
                </a:lnTo>
                <a:lnTo>
                  <a:pt x="1005004" y="148226"/>
                </a:lnTo>
                <a:lnTo>
                  <a:pt x="964286" y="115248"/>
                </a:lnTo>
                <a:lnTo>
                  <a:pt x="920011" y="83796"/>
                </a:lnTo>
                <a:lnTo>
                  <a:pt x="872234" y="54010"/>
                </a:lnTo>
                <a:lnTo>
                  <a:pt x="821010" y="26031"/>
                </a:lnTo>
                <a:lnTo>
                  <a:pt x="7663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751165" y="7776791"/>
            <a:ext cx="438150" cy="937260"/>
          </a:xfrm>
          <a:custGeom>
            <a:avLst/>
            <a:gdLst/>
            <a:ahLst/>
            <a:cxnLst/>
            <a:rect l="l" t="t" r="r" b="b"/>
            <a:pathLst>
              <a:path w="438150" h="937259">
                <a:moveTo>
                  <a:pt x="219082" y="937143"/>
                </a:moveTo>
                <a:lnTo>
                  <a:pt x="259348" y="899292"/>
                </a:lnTo>
                <a:lnTo>
                  <a:pt x="295784" y="860560"/>
                </a:lnTo>
                <a:lnTo>
                  <a:pt x="328294" y="821048"/>
                </a:lnTo>
                <a:lnTo>
                  <a:pt x="356783" y="780856"/>
                </a:lnTo>
                <a:lnTo>
                  <a:pt x="381153" y="740086"/>
                </a:lnTo>
                <a:lnTo>
                  <a:pt x="401308" y="698839"/>
                </a:lnTo>
                <a:lnTo>
                  <a:pt x="417152" y="657216"/>
                </a:lnTo>
                <a:lnTo>
                  <a:pt x="428588" y="615317"/>
                </a:lnTo>
                <a:lnTo>
                  <a:pt x="435521" y="573245"/>
                </a:lnTo>
                <a:lnTo>
                  <a:pt x="437853" y="531100"/>
                </a:lnTo>
                <a:lnTo>
                  <a:pt x="435777" y="490573"/>
                </a:lnTo>
                <a:lnTo>
                  <a:pt x="429586" y="450169"/>
                </a:lnTo>
                <a:lnTo>
                  <a:pt x="419336" y="410030"/>
                </a:lnTo>
                <a:lnTo>
                  <a:pt x="405082" y="370295"/>
                </a:lnTo>
                <a:lnTo>
                  <a:pt x="386881" y="331104"/>
                </a:lnTo>
                <a:lnTo>
                  <a:pt x="364788" y="292598"/>
                </a:lnTo>
                <a:lnTo>
                  <a:pt x="338858" y="254917"/>
                </a:lnTo>
                <a:lnTo>
                  <a:pt x="309148" y="218201"/>
                </a:lnTo>
                <a:lnTo>
                  <a:pt x="275713" y="182591"/>
                </a:lnTo>
                <a:lnTo>
                  <a:pt x="238608" y="148226"/>
                </a:lnTo>
                <a:lnTo>
                  <a:pt x="197890" y="115248"/>
                </a:lnTo>
                <a:lnTo>
                  <a:pt x="153615" y="83795"/>
                </a:lnTo>
                <a:lnTo>
                  <a:pt x="105838" y="54010"/>
                </a:lnTo>
                <a:lnTo>
                  <a:pt x="54614" y="26031"/>
                </a:lnTo>
                <a:lnTo>
                  <a:pt x="0" y="0"/>
                </a:lnTo>
              </a:path>
            </a:pathLst>
          </a:custGeom>
          <a:ln w="30967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609283" y="8698498"/>
            <a:ext cx="1392555" cy="1343660"/>
          </a:xfrm>
          <a:custGeom>
            <a:avLst/>
            <a:gdLst/>
            <a:ahLst/>
            <a:cxnLst/>
            <a:rect l="l" t="t" r="r" b="b"/>
            <a:pathLst>
              <a:path w="1392555" h="1343659">
                <a:moveTo>
                  <a:pt x="1345215" y="0"/>
                </a:moveTo>
                <a:lnTo>
                  <a:pt x="328702" y="296922"/>
                </a:lnTo>
                <a:lnTo>
                  <a:pt x="0" y="1280908"/>
                </a:lnTo>
                <a:lnTo>
                  <a:pt x="47016" y="1299109"/>
                </a:lnTo>
                <a:lnTo>
                  <a:pt x="94288" y="1313749"/>
                </a:lnTo>
                <a:lnTo>
                  <a:pt x="142092" y="1325104"/>
                </a:lnTo>
                <a:lnTo>
                  <a:pt x="190704" y="1333452"/>
                </a:lnTo>
                <a:lnTo>
                  <a:pt x="240398" y="1339071"/>
                </a:lnTo>
                <a:lnTo>
                  <a:pt x="291450" y="1342239"/>
                </a:lnTo>
                <a:lnTo>
                  <a:pt x="344136" y="1343233"/>
                </a:lnTo>
                <a:lnTo>
                  <a:pt x="392096" y="1342156"/>
                </a:lnTo>
                <a:lnTo>
                  <a:pt x="439504" y="1338958"/>
                </a:lnTo>
                <a:lnTo>
                  <a:pt x="486313" y="1333683"/>
                </a:lnTo>
                <a:lnTo>
                  <a:pt x="532476" y="1326378"/>
                </a:lnTo>
                <a:lnTo>
                  <a:pt x="577947" y="1317089"/>
                </a:lnTo>
                <a:lnTo>
                  <a:pt x="622680" y="1305862"/>
                </a:lnTo>
                <a:lnTo>
                  <a:pt x="666628" y="1292744"/>
                </a:lnTo>
                <a:lnTo>
                  <a:pt x="709747" y="1277781"/>
                </a:lnTo>
                <a:lnTo>
                  <a:pt x="751988" y="1261018"/>
                </a:lnTo>
                <a:lnTo>
                  <a:pt x="793306" y="1242502"/>
                </a:lnTo>
                <a:lnTo>
                  <a:pt x="833654" y="1222279"/>
                </a:lnTo>
                <a:lnTo>
                  <a:pt x="872987" y="1200395"/>
                </a:lnTo>
                <a:lnTo>
                  <a:pt x="911259" y="1176897"/>
                </a:lnTo>
                <a:lnTo>
                  <a:pt x="948421" y="1151830"/>
                </a:lnTo>
                <a:lnTo>
                  <a:pt x="984430" y="1125241"/>
                </a:lnTo>
                <a:lnTo>
                  <a:pt x="1019238" y="1097175"/>
                </a:lnTo>
                <a:lnTo>
                  <a:pt x="1052798" y="1067679"/>
                </a:lnTo>
                <a:lnTo>
                  <a:pt x="1085066" y="1036800"/>
                </a:lnTo>
                <a:lnTo>
                  <a:pt x="1115994" y="1004583"/>
                </a:lnTo>
                <a:lnTo>
                  <a:pt x="1145536" y="971074"/>
                </a:lnTo>
                <a:lnTo>
                  <a:pt x="1173647" y="936319"/>
                </a:lnTo>
                <a:lnTo>
                  <a:pt x="1200278" y="900365"/>
                </a:lnTo>
                <a:lnTo>
                  <a:pt x="1225386" y="863258"/>
                </a:lnTo>
                <a:lnTo>
                  <a:pt x="1248922" y="825044"/>
                </a:lnTo>
                <a:lnTo>
                  <a:pt x="1270842" y="785769"/>
                </a:lnTo>
                <a:lnTo>
                  <a:pt x="1291098" y="745479"/>
                </a:lnTo>
                <a:lnTo>
                  <a:pt x="1309645" y="704221"/>
                </a:lnTo>
                <a:lnTo>
                  <a:pt x="1326436" y="662040"/>
                </a:lnTo>
                <a:lnTo>
                  <a:pt x="1341424" y="618983"/>
                </a:lnTo>
                <a:lnTo>
                  <a:pt x="1354564" y="575096"/>
                </a:lnTo>
                <a:lnTo>
                  <a:pt x="1365810" y="530424"/>
                </a:lnTo>
                <a:lnTo>
                  <a:pt x="1375115" y="485015"/>
                </a:lnTo>
                <a:lnTo>
                  <a:pt x="1382432" y="438914"/>
                </a:lnTo>
                <a:lnTo>
                  <a:pt x="1387716" y="392168"/>
                </a:lnTo>
                <a:lnTo>
                  <a:pt x="1390921" y="344822"/>
                </a:lnTo>
                <a:lnTo>
                  <a:pt x="1391999" y="296922"/>
                </a:lnTo>
                <a:lnTo>
                  <a:pt x="1390710" y="248906"/>
                </a:lnTo>
                <a:lnTo>
                  <a:pt x="1386834" y="199127"/>
                </a:lnTo>
                <a:lnTo>
                  <a:pt x="1380359" y="148467"/>
                </a:lnTo>
                <a:lnTo>
                  <a:pt x="1371273" y="97805"/>
                </a:lnTo>
                <a:lnTo>
                  <a:pt x="1359562" y="48022"/>
                </a:lnTo>
                <a:lnTo>
                  <a:pt x="1345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609283" y="8698497"/>
            <a:ext cx="1392555" cy="1343660"/>
          </a:xfrm>
          <a:custGeom>
            <a:avLst/>
            <a:gdLst/>
            <a:ahLst/>
            <a:cxnLst/>
            <a:rect l="l" t="t" r="r" b="b"/>
            <a:pathLst>
              <a:path w="1392555" h="1343659">
                <a:moveTo>
                  <a:pt x="0" y="1280908"/>
                </a:moveTo>
                <a:lnTo>
                  <a:pt x="47016" y="1299110"/>
                </a:lnTo>
                <a:lnTo>
                  <a:pt x="94288" y="1313749"/>
                </a:lnTo>
                <a:lnTo>
                  <a:pt x="142092" y="1325104"/>
                </a:lnTo>
                <a:lnTo>
                  <a:pt x="190704" y="1333452"/>
                </a:lnTo>
                <a:lnTo>
                  <a:pt x="240399" y="1339072"/>
                </a:lnTo>
                <a:lnTo>
                  <a:pt x="291452" y="1342240"/>
                </a:lnTo>
                <a:lnTo>
                  <a:pt x="344139" y="1343234"/>
                </a:lnTo>
                <a:lnTo>
                  <a:pt x="392099" y="1342157"/>
                </a:lnTo>
                <a:lnTo>
                  <a:pt x="439507" y="1338958"/>
                </a:lnTo>
                <a:lnTo>
                  <a:pt x="486315" y="1333683"/>
                </a:lnTo>
                <a:lnTo>
                  <a:pt x="532477" y="1326378"/>
                </a:lnTo>
                <a:lnTo>
                  <a:pt x="577948" y="1317090"/>
                </a:lnTo>
                <a:lnTo>
                  <a:pt x="622681" y="1305863"/>
                </a:lnTo>
                <a:lnTo>
                  <a:pt x="666629" y="1292745"/>
                </a:lnTo>
                <a:lnTo>
                  <a:pt x="709747" y="1277781"/>
                </a:lnTo>
                <a:lnTo>
                  <a:pt x="751988" y="1261019"/>
                </a:lnTo>
                <a:lnTo>
                  <a:pt x="793305" y="1242503"/>
                </a:lnTo>
                <a:lnTo>
                  <a:pt x="833654" y="1222280"/>
                </a:lnTo>
                <a:lnTo>
                  <a:pt x="872986" y="1200396"/>
                </a:lnTo>
                <a:lnTo>
                  <a:pt x="911257" y="1176898"/>
                </a:lnTo>
                <a:lnTo>
                  <a:pt x="948420" y="1151831"/>
                </a:lnTo>
                <a:lnTo>
                  <a:pt x="984428" y="1125241"/>
                </a:lnTo>
                <a:lnTo>
                  <a:pt x="1019235" y="1097176"/>
                </a:lnTo>
                <a:lnTo>
                  <a:pt x="1052796" y="1067680"/>
                </a:lnTo>
                <a:lnTo>
                  <a:pt x="1085063" y="1036801"/>
                </a:lnTo>
                <a:lnTo>
                  <a:pt x="1115991" y="1004583"/>
                </a:lnTo>
                <a:lnTo>
                  <a:pt x="1145533" y="971074"/>
                </a:lnTo>
                <a:lnTo>
                  <a:pt x="1173643" y="936320"/>
                </a:lnTo>
                <a:lnTo>
                  <a:pt x="1200275" y="900366"/>
                </a:lnTo>
                <a:lnTo>
                  <a:pt x="1225382" y="863259"/>
                </a:lnTo>
                <a:lnTo>
                  <a:pt x="1248918" y="825045"/>
                </a:lnTo>
                <a:lnTo>
                  <a:pt x="1270838" y="785770"/>
                </a:lnTo>
                <a:lnTo>
                  <a:pt x="1291094" y="745480"/>
                </a:lnTo>
                <a:lnTo>
                  <a:pt x="1309640" y="704222"/>
                </a:lnTo>
                <a:lnTo>
                  <a:pt x="1326431" y="662041"/>
                </a:lnTo>
                <a:lnTo>
                  <a:pt x="1341419" y="618983"/>
                </a:lnTo>
                <a:lnTo>
                  <a:pt x="1354559" y="575096"/>
                </a:lnTo>
                <a:lnTo>
                  <a:pt x="1365805" y="530425"/>
                </a:lnTo>
                <a:lnTo>
                  <a:pt x="1375109" y="485016"/>
                </a:lnTo>
                <a:lnTo>
                  <a:pt x="1382427" y="438915"/>
                </a:lnTo>
                <a:lnTo>
                  <a:pt x="1387711" y="392168"/>
                </a:lnTo>
                <a:lnTo>
                  <a:pt x="1390915" y="344822"/>
                </a:lnTo>
                <a:lnTo>
                  <a:pt x="1391993" y="296923"/>
                </a:lnTo>
                <a:lnTo>
                  <a:pt x="1390705" y="248906"/>
                </a:lnTo>
                <a:lnTo>
                  <a:pt x="1386830" y="199128"/>
                </a:lnTo>
                <a:lnTo>
                  <a:pt x="1380357" y="148467"/>
                </a:lnTo>
                <a:lnTo>
                  <a:pt x="1371272" y="97805"/>
                </a:lnTo>
                <a:lnTo>
                  <a:pt x="1359562" y="48022"/>
                </a:lnTo>
                <a:lnTo>
                  <a:pt x="1345214" y="0"/>
                </a:lnTo>
              </a:path>
            </a:pathLst>
          </a:custGeom>
          <a:ln w="30967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729626" y="7761354"/>
            <a:ext cx="750570" cy="1281430"/>
          </a:xfrm>
          <a:custGeom>
            <a:avLst/>
            <a:gdLst/>
            <a:ahLst/>
            <a:cxnLst/>
            <a:rect l="l" t="t" r="r" b="b"/>
            <a:pathLst>
              <a:path w="750570" h="1281429">
                <a:moveTo>
                  <a:pt x="719207" y="0"/>
                </a:moveTo>
                <a:lnTo>
                  <a:pt x="668906" y="3379"/>
                </a:lnTo>
                <a:lnTo>
                  <a:pt x="619677" y="9596"/>
                </a:lnTo>
                <a:lnTo>
                  <a:pt x="571613" y="18554"/>
                </a:lnTo>
                <a:lnTo>
                  <a:pt x="524809" y="30158"/>
                </a:lnTo>
                <a:lnTo>
                  <a:pt x="479362" y="44315"/>
                </a:lnTo>
                <a:lnTo>
                  <a:pt x="435367" y="60927"/>
                </a:lnTo>
                <a:lnTo>
                  <a:pt x="392917" y="79901"/>
                </a:lnTo>
                <a:lnTo>
                  <a:pt x="352109" y="101141"/>
                </a:lnTo>
                <a:lnTo>
                  <a:pt x="313037" y="124552"/>
                </a:lnTo>
                <a:lnTo>
                  <a:pt x="275796" y="150039"/>
                </a:lnTo>
                <a:lnTo>
                  <a:pt x="240483" y="177507"/>
                </a:lnTo>
                <a:lnTo>
                  <a:pt x="207191" y="206861"/>
                </a:lnTo>
                <a:lnTo>
                  <a:pt x="176015" y="238006"/>
                </a:lnTo>
                <a:lnTo>
                  <a:pt x="147052" y="270847"/>
                </a:lnTo>
                <a:lnTo>
                  <a:pt x="120396" y="305288"/>
                </a:lnTo>
                <a:lnTo>
                  <a:pt x="96142" y="341234"/>
                </a:lnTo>
                <a:lnTo>
                  <a:pt x="74385" y="378591"/>
                </a:lnTo>
                <a:lnTo>
                  <a:pt x="55221" y="417263"/>
                </a:lnTo>
                <a:lnTo>
                  <a:pt x="38744" y="457156"/>
                </a:lnTo>
                <a:lnTo>
                  <a:pt x="25050" y="498173"/>
                </a:lnTo>
                <a:lnTo>
                  <a:pt x="14233" y="540221"/>
                </a:lnTo>
                <a:lnTo>
                  <a:pt x="6389" y="583204"/>
                </a:lnTo>
                <a:lnTo>
                  <a:pt x="1613" y="627026"/>
                </a:lnTo>
                <a:lnTo>
                  <a:pt x="0" y="671594"/>
                </a:lnTo>
                <a:lnTo>
                  <a:pt x="1771" y="718111"/>
                </a:lnTo>
                <a:lnTo>
                  <a:pt x="7035" y="763864"/>
                </a:lnTo>
                <a:lnTo>
                  <a:pt x="15714" y="808738"/>
                </a:lnTo>
                <a:lnTo>
                  <a:pt x="27734" y="852620"/>
                </a:lnTo>
                <a:lnTo>
                  <a:pt x="43018" y="895395"/>
                </a:lnTo>
                <a:lnTo>
                  <a:pt x="61489" y="936949"/>
                </a:lnTo>
                <a:lnTo>
                  <a:pt x="83072" y="977169"/>
                </a:lnTo>
                <a:lnTo>
                  <a:pt x="107690" y="1015941"/>
                </a:lnTo>
                <a:lnTo>
                  <a:pt x="135267" y="1053151"/>
                </a:lnTo>
                <a:lnTo>
                  <a:pt x="165728" y="1088684"/>
                </a:lnTo>
                <a:lnTo>
                  <a:pt x="198995" y="1122427"/>
                </a:lnTo>
                <a:lnTo>
                  <a:pt x="234993" y="1154266"/>
                </a:lnTo>
                <a:lnTo>
                  <a:pt x="273646" y="1184086"/>
                </a:lnTo>
                <a:lnTo>
                  <a:pt x="314878" y="1211775"/>
                </a:lnTo>
                <a:lnTo>
                  <a:pt x="358612" y="1237217"/>
                </a:lnTo>
                <a:lnTo>
                  <a:pt x="404773" y="1260300"/>
                </a:lnTo>
                <a:lnTo>
                  <a:pt x="453283" y="1280908"/>
                </a:lnTo>
                <a:lnTo>
                  <a:pt x="750567" y="671594"/>
                </a:lnTo>
                <a:lnTo>
                  <a:pt x="7192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729626" y="7761354"/>
            <a:ext cx="719455" cy="1281430"/>
          </a:xfrm>
          <a:custGeom>
            <a:avLst/>
            <a:gdLst/>
            <a:ahLst/>
            <a:cxnLst/>
            <a:rect l="l" t="t" r="r" b="b"/>
            <a:pathLst>
              <a:path w="719454" h="1281429">
                <a:moveTo>
                  <a:pt x="719207" y="0"/>
                </a:moveTo>
                <a:lnTo>
                  <a:pt x="668906" y="3379"/>
                </a:lnTo>
                <a:lnTo>
                  <a:pt x="619676" y="9596"/>
                </a:lnTo>
                <a:lnTo>
                  <a:pt x="571612" y="18554"/>
                </a:lnTo>
                <a:lnTo>
                  <a:pt x="524809" y="30158"/>
                </a:lnTo>
                <a:lnTo>
                  <a:pt x="479362" y="44315"/>
                </a:lnTo>
                <a:lnTo>
                  <a:pt x="435366" y="60927"/>
                </a:lnTo>
                <a:lnTo>
                  <a:pt x="392917" y="79901"/>
                </a:lnTo>
                <a:lnTo>
                  <a:pt x="352108" y="101141"/>
                </a:lnTo>
                <a:lnTo>
                  <a:pt x="313037" y="124552"/>
                </a:lnTo>
                <a:lnTo>
                  <a:pt x="275796" y="150039"/>
                </a:lnTo>
                <a:lnTo>
                  <a:pt x="240483" y="177507"/>
                </a:lnTo>
                <a:lnTo>
                  <a:pt x="207191" y="206861"/>
                </a:lnTo>
                <a:lnTo>
                  <a:pt x="176015" y="238006"/>
                </a:lnTo>
                <a:lnTo>
                  <a:pt x="147052" y="270846"/>
                </a:lnTo>
                <a:lnTo>
                  <a:pt x="120396" y="305287"/>
                </a:lnTo>
                <a:lnTo>
                  <a:pt x="96142" y="341234"/>
                </a:lnTo>
                <a:lnTo>
                  <a:pt x="74385" y="378591"/>
                </a:lnTo>
                <a:lnTo>
                  <a:pt x="55221" y="417263"/>
                </a:lnTo>
                <a:lnTo>
                  <a:pt x="38744" y="457155"/>
                </a:lnTo>
                <a:lnTo>
                  <a:pt x="25050" y="498173"/>
                </a:lnTo>
                <a:lnTo>
                  <a:pt x="14233" y="540221"/>
                </a:lnTo>
                <a:lnTo>
                  <a:pt x="6389" y="583203"/>
                </a:lnTo>
                <a:lnTo>
                  <a:pt x="1613" y="627026"/>
                </a:lnTo>
                <a:lnTo>
                  <a:pt x="0" y="671593"/>
                </a:lnTo>
                <a:lnTo>
                  <a:pt x="1771" y="718111"/>
                </a:lnTo>
                <a:lnTo>
                  <a:pt x="7035" y="763863"/>
                </a:lnTo>
                <a:lnTo>
                  <a:pt x="15714" y="808738"/>
                </a:lnTo>
                <a:lnTo>
                  <a:pt x="27734" y="852619"/>
                </a:lnTo>
                <a:lnTo>
                  <a:pt x="43018" y="895394"/>
                </a:lnTo>
                <a:lnTo>
                  <a:pt x="61489" y="936949"/>
                </a:lnTo>
                <a:lnTo>
                  <a:pt x="83071" y="977169"/>
                </a:lnTo>
                <a:lnTo>
                  <a:pt x="107689" y="1015941"/>
                </a:lnTo>
                <a:lnTo>
                  <a:pt x="135267" y="1053151"/>
                </a:lnTo>
                <a:lnTo>
                  <a:pt x="165727" y="1088684"/>
                </a:lnTo>
                <a:lnTo>
                  <a:pt x="198995" y="1122427"/>
                </a:lnTo>
                <a:lnTo>
                  <a:pt x="234993" y="1154266"/>
                </a:lnTo>
                <a:lnTo>
                  <a:pt x="273646" y="1184086"/>
                </a:lnTo>
                <a:lnTo>
                  <a:pt x="314877" y="1211775"/>
                </a:lnTo>
                <a:lnTo>
                  <a:pt x="358611" y="1237217"/>
                </a:lnTo>
                <a:lnTo>
                  <a:pt x="404772" y="1260300"/>
                </a:lnTo>
                <a:lnTo>
                  <a:pt x="453282" y="1280908"/>
                </a:lnTo>
              </a:path>
            </a:pathLst>
          </a:custGeom>
          <a:ln w="30967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762615" y="9495148"/>
            <a:ext cx="2862580" cy="781050"/>
          </a:xfrm>
          <a:custGeom>
            <a:avLst/>
            <a:gdLst/>
            <a:ahLst/>
            <a:cxnLst/>
            <a:rect l="l" t="t" r="r" b="b"/>
            <a:pathLst>
              <a:path w="2862580" h="781050">
                <a:moveTo>
                  <a:pt x="1564297" y="0"/>
                </a:moveTo>
                <a:lnTo>
                  <a:pt x="0" y="171865"/>
                </a:lnTo>
                <a:lnTo>
                  <a:pt x="15435" y="201545"/>
                </a:lnTo>
                <a:lnTo>
                  <a:pt x="32995" y="230699"/>
                </a:lnTo>
                <a:lnTo>
                  <a:pt x="74301" y="287360"/>
                </a:lnTo>
                <a:lnTo>
                  <a:pt x="123549" y="341703"/>
                </a:lnTo>
                <a:lnTo>
                  <a:pt x="180370" y="393585"/>
                </a:lnTo>
                <a:lnTo>
                  <a:pt x="211505" y="418558"/>
                </a:lnTo>
                <a:lnTo>
                  <a:pt x="244395" y="442861"/>
                </a:lnTo>
                <a:lnTo>
                  <a:pt x="278994" y="466477"/>
                </a:lnTo>
                <a:lnTo>
                  <a:pt x="315255" y="489388"/>
                </a:lnTo>
                <a:lnTo>
                  <a:pt x="353132" y="511575"/>
                </a:lnTo>
                <a:lnTo>
                  <a:pt x="392580" y="533021"/>
                </a:lnTo>
                <a:lnTo>
                  <a:pt x="433552" y="553707"/>
                </a:lnTo>
                <a:lnTo>
                  <a:pt x="476001" y="573615"/>
                </a:lnTo>
                <a:lnTo>
                  <a:pt x="519883" y="592728"/>
                </a:lnTo>
                <a:lnTo>
                  <a:pt x="565150" y="611028"/>
                </a:lnTo>
                <a:lnTo>
                  <a:pt x="611756" y="628496"/>
                </a:lnTo>
                <a:lnTo>
                  <a:pt x="659656" y="645114"/>
                </a:lnTo>
                <a:lnTo>
                  <a:pt x="708803" y="660865"/>
                </a:lnTo>
                <a:lnTo>
                  <a:pt x="759152" y="675730"/>
                </a:lnTo>
                <a:lnTo>
                  <a:pt x="810655" y="689692"/>
                </a:lnTo>
                <a:lnTo>
                  <a:pt x="863267" y="702732"/>
                </a:lnTo>
                <a:lnTo>
                  <a:pt x="916941" y="714832"/>
                </a:lnTo>
                <a:lnTo>
                  <a:pt x="971632" y="725975"/>
                </a:lnTo>
                <a:lnTo>
                  <a:pt x="1027293" y="736141"/>
                </a:lnTo>
                <a:lnTo>
                  <a:pt x="1083879" y="745315"/>
                </a:lnTo>
                <a:lnTo>
                  <a:pt x="1141343" y="753476"/>
                </a:lnTo>
                <a:lnTo>
                  <a:pt x="1199638" y="760608"/>
                </a:lnTo>
                <a:lnTo>
                  <a:pt x="1258719" y="766692"/>
                </a:lnTo>
                <a:lnTo>
                  <a:pt x="1318540" y="771710"/>
                </a:lnTo>
                <a:lnTo>
                  <a:pt x="1379055" y="775644"/>
                </a:lnTo>
                <a:lnTo>
                  <a:pt x="1440217" y="778477"/>
                </a:lnTo>
                <a:lnTo>
                  <a:pt x="1501979" y="780190"/>
                </a:lnTo>
                <a:lnTo>
                  <a:pt x="1564297" y="780765"/>
                </a:lnTo>
                <a:lnTo>
                  <a:pt x="1621492" y="780254"/>
                </a:lnTo>
                <a:lnTo>
                  <a:pt x="1678384" y="778732"/>
                </a:lnTo>
                <a:lnTo>
                  <a:pt x="1734924" y="776211"/>
                </a:lnTo>
                <a:lnTo>
                  <a:pt x="1791067" y="772708"/>
                </a:lnTo>
                <a:lnTo>
                  <a:pt x="1846762" y="768234"/>
                </a:lnTo>
                <a:lnTo>
                  <a:pt x="1901964" y="762805"/>
                </a:lnTo>
                <a:lnTo>
                  <a:pt x="1956624" y="756434"/>
                </a:lnTo>
                <a:lnTo>
                  <a:pt x="2010695" y="749136"/>
                </a:lnTo>
                <a:lnTo>
                  <a:pt x="2064128" y="740924"/>
                </a:lnTo>
                <a:lnTo>
                  <a:pt x="2116877" y="731812"/>
                </a:lnTo>
                <a:lnTo>
                  <a:pt x="2168893" y="721815"/>
                </a:lnTo>
                <a:lnTo>
                  <a:pt x="2220128" y="710947"/>
                </a:lnTo>
                <a:lnTo>
                  <a:pt x="2270536" y="699221"/>
                </a:lnTo>
                <a:lnTo>
                  <a:pt x="2320067" y="686652"/>
                </a:lnTo>
                <a:lnTo>
                  <a:pt x="2368676" y="673254"/>
                </a:lnTo>
                <a:lnTo>
                  <a:pt x="2416312" y="659040"/>
                </a:lnTo>
                <a:lnTo>
                  <a:pt x="2462931" y="644026"/>
                </a:lnTo>
                <a:lnTo>
                  <a:pt x="2508482" y="628224"/>
                </a:lnTo>
                <a:lnTo>
                  <a:pt x="2552919" y="611649"/>
                </a:lnTo>
                <a:lnTo>
                  <a:pt x="2596194" y="594314"/>
                </a:lnTo>
                <a:lnTo>
                  <a:pt x="2638259" y="576235"/>
                </a:lnTo>
                <a:lnTo>
                  <a:pt x="2679067" y="557425"/>
                </a:lnTo>
                <a:lnTo>
                  <a:pt x="2718569" y="537898"/>
                </a:lnTo>
                <a:lnTo>
                  <a:pt x="2756719" y="517668"/>
                </a:lnTo>
                <a:lnTo>
                  <a:pt x="2793467" y="496748"/>
                </a:lnTo>
                <a:lnTo>
                  <a:pt x="2828768" y="475155"/>
                </a:lnTo>
                <a:lnTo>
                  <a:pt x="2862572" y="452900"/>
                </a:lnTo>
                <a:lnTo>
                  <a:pt x="15642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762612" y="9667015"/>
            <a:ext cx="2862580" cy="608965"/>
          </a:xfrm>
          <a:custGeom>
            <a:avLst/>
            <a:gdLst/>
            <a:ahLst/>
            <a:cxnLst/>
            <a:rect l="l" t="t" r="r" b="b"/>
            <a:pathLst>
              <a:path w="2862580" h="608965">
                <a:moveTo>
                  <a:pt x="0" y="0"/>
                </a:moveTo>
                <a:lnTo>
                  <a:pt x="32995" y="58833"/>
                </a:lnTo>
                <a:lnTo>
                  <a:pt x="74302" y="115494"/>
                </a:lnTo>
                <a:lnTo>
                  <a:pt x="123551" y="169837"/>
                </a:lnTo>
                <a:lnTo>
                  <a:pt x="180372" y="221719"/>
                </a:lnTo>
                <a:lnTo>
                  <a:pt x="211507" y="246691"/>
                </a:lnTo>
                <a:lnTo>
                  <a:pt x="244397" y="270995"/>
                </a:lnTo>
                <a:lnTo>
                  <a:pt x="278996" y="294611"/>
                </a:lnTo>
                <a:lnTo>
                  <a:pt x="315257" y="317521"/>
                </a:lnTo>
                <a:lnTo>
                  <a:pt x="353134" y="339708"/>
                </a:lnTo>
                <a:lnTo>
                  <a:pt x="392582" y="361154"/>
                </a:lnTo>
                <a:lnTo>
                  <a:pt x="433553" y="381840"/>
                </a:lnTo>
                <a:lnTo>
                  <a:pt x="476003" y="401749"/>
                </a:lnTo>
                <a:lnTo>
                  <a:pt x="519884" y="420862"/>
                </a:lnTo>
                <a:lnTo>
                  <a:pt x="565151" y="439161"/>
                </a:lnTo>
                <a:lnTo>
                  <a:pt x="611757" y="456629"/>
                </a:lnTo>
                <a:lnTo>
                  <a:pt x="659657" y="473248"/>
                </a:lnTo>
                <a:lnTo>
                  <a:pt x="708804" y="488998"/>
                </a:lnTo>
                <a:lnTo>
                  <a:pt x="759152" y="503864"/>
                </a:lnTo>
                <a:lnTo>
                  <a:pt x="810655" y="517825"/>
                </a:lnTo>
                <a:lnTo>
                  <a:pt x="863267" y="530865"/>
                </a:lnTo>
                <a:lnTo>
                  <a:pt x="916941" y="542965"/>
                </a:lnTo>
                <a:lnTo>
                  <a:pt x="971632" y="554108"/>
                </a:lnTo>
                <a:lnTo>
                  <a:pt x="1027293" y="564275"/>
                </a:lnTo>
                <a:lnTo>
                  <a:pt x="1083879" y="573448"/>
                </a:lnTo>
                <a:lnTo>
                  <a:pt x="1141342" y="581610"/>
                </a:lnTo>
                <a:lnTo>
                  <a:pt x="1199638" y="588741"/>
                </a:lnTo>
                <a:lnTo>
                  <a:pt x="1258719" y="594825"/>
                </a:lnTo>
                <a:lnTo>
                  <a:pt x="1318540" y="599843"/>
                </a:lnTo>
                <a:lnTo>
                  <a:pt x="1379054" y="603778"/>
                </a:lnTo>
                <a:lnTo>
                  <a:pt x="1440216" y="606610"/>
                </a:lnTo>
                <a:lnTo>
                  <a:pt x="1501979" y="608323"/>
                </a:lnTo>
                <a:lnTo>
                  <a:pt x="1564297" y="608898"/>
                </a:lnTo>
                <a:lnTo>
                  <a:pt x="1621492" y="608388"/>
                </a:lnTo>
                <a:lnTo>
                  <a:pt x="1678383" y="606865"/>
                </a:lnTo>
                <a:lnTo>
                  <a:pt x="1734924" y="604345"/>
                </a:lnTo>
                <a:lnTo>
                  <a:pt x="1791067" y="600841"/>
                </a:lnTo>
                <a:lnTo>
                  <a:pt x="1846763" y="596368"/>
                </a:lnTo>
                <a:lnTo>
                  <a:pt x="1901965" y="590938"/>
                </a:lnTo>
                <a:lnTo>
                  <a:pt x="1956625" y="584568"/>
                </a:lnTo>
                <a:lnTo>
                  <a:pt x="2010696" y="577269"/>
                </a:lnTo>
                <a:lnTo>
                  <a:pt x="2064130" y="569057"/>
                </a:lnTo>
                <a:lnTo>
                  <a:pt x="2116879" y="559946"/>
                </a:lnTo>
                <a:lnTo>
                  <a:pt x="2168895" y="549949"/>
                </a:lnTo>
                <a:lnTo>
                  <a:pt x="2220131" y="539081"/>
                </a:lnTo>
                <a:lnTo>
                  <a:pt x="2270539" y="527355"/>
                </a:lnTo>
                <a:lnTo>
                  <a:pt x="2320071" y="514786"/>
                </a:lnTo>
                <a:lnTo>
                  <a:pt x="2368679" y="501388"/>
                </a:lnTo>
                <a:lnTo>
                  <a:pt x="2416316" y="487174"/>
                </a:lnTo>
                <a:lnTo>
                  <a:pt x="2462935" y="472159"/>
                </a:lnTo>
                <a:lnTo>
                  <a:pt x="2508486" y="456357"/>
                </a:lnTo>
                <a:lnTo>
                  <a:pt x="2552924" y="439782"/>
                </a:lnTo>
                <a:lnTo>
                  <a:pt x="2596199" y="422448"/>
                </a:lnTo>
                <a:lnTo>
                  <a:pt x="2638264" y="404369"/>
                </a:lnTo>
                <a:lnTo>
                  <a:pt x="2679072" y="385559"/>
                </a:lnTo>
                <a:lnTo>
                  <a:pt x="2718574" y="366031"/>
                </a:lnTo>
                <a:lnTo>
                  <a:pt x="2756723" y="345801"/>
                </a:lnTo>
                <a:lnTo>
                  <a:pt x="2793472" y="324882"/>
                </a:lnTo>
                <a:lnTo>
                  <a:pt x="2828772" y="303288"/>
                </a:lnTo>
                <a:lnTo>
                  <a:pt x="2862576" y="281033"/>
                </a:lnTo>
              </a:path>
            </a:pathLst>
          </a:custGeom>
          <a:ln w="30967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17968" y="8417342"/>
            <a:ext cx="2489835" cy="0"/>
          </a:xfrm>
          <a:custGeom>
            <a:avLst/>
            <a:gdLst/>
            <a:ahLst/>
            <a:cxnLst/>
            <a:rect l="l" t="t" r="r" b="b"/>
            <a:pathLst>
              <a:path w="2489834">
                <a:moveTo>
                  <a:pt x="0" y="0"/>
                </a:moveTo>
                <a:lnTo>
                  <a:pt x="248976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469483" y="8417342"/>
            <a:ext cx="3314065" cy="0"/>
          </a:xfrm>
          <a:custGeom>
            <a:avLst/>
            <a:gdLst/>
            <a:ahLst/>
            <a:cxnLst/>
            <a:rect l="l" t="t" r="r" b="b"/>
            <a:pathLst>
              <a:path w="3314065">
                <a:moveTo>
                  <a:pt x="0" y="0"/>
                </a:moveTo>
                <a:lnTo>
                  <a:pt x="3313707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292481" y="7082696"/>
            <a:ext cx="1337945" cy="942975"/>
          </a:xfrm>
          <a:custGeom>
            <a:avLst/>
            <a:gdLst/>
            <a:ahLst/>
            <a:cxnLst/>
            <a:rect l="l" t="t" r="r" b="b"/>
            <a:pathLst>
              <a:path w="1337945" h="942975">
                <a:moveTo>
                  <a:pt x="0" y="899270"/>
                </a:moveTo>
                <a:lnTo>
                  <a:pt x="1308166" y="0"/>
                </a:lnTo>
                <a:lnTo>
                  <a:pt x="1337825" y="43143"/>
                </a:lnTo>
                <a:lnTo>
                  <a:pt x="29658" y="942413"/>
                </a:lnTo>
                <a:lnTo>
                  <a:pt x="0" y="899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440533" y="7082696"/>
            <a:ext cx="1337945" cy="942975"/>
          </a:xfrm>
          <a:custGeom>
            <a:avLst/>
            <a:gdLst/>
            <a:ahLst/>
            <a:cxnLst/>
            <a:rect l="l" t="t" r="r" b="b"/>
            <a:pathLst>
              <a:path w="1337944" h="942975">
                <a:moveTo>
                  <a:pt x="1308167" y="942413"/>
                </a:moveTo>
                <a:lnTo>
                  <a:pt x="0" y="43143"/>
                </a:lnTo>
                <a:lnTo>
                  <a:pt x="29658" y="0"/>
                </a:lnTo>
                <a:lnTo>
                  <a:pt x="1337825" y="899270"/>
                </a:lnTo>
                <a:lnTo>
                  <a:pt x="1308167" y="9424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398666" y="8624822"/>
            <a:ext cx="1337945" cy="942975"/>
          </a:xfrm>
          <a:custGeom>
            <a:avLst/>
            <a:gdLst/>
            <a:ahLst/>
            <a:cxnLst/>
            <a:rect l="l" t="t" r="r" b="b"/>
            <a:pathLst>
              <a:path w="1337945" h="942975">
                <a:moveTo>
                  <a:pt x="29658" y="0"/>
                </a:moveTo>
                <a:lnTo>
                  <a:pt x="1337825" y="899270"/>
                </a:lnTo>
                <a:lnTo>
                  <a:pt x="1308167" y="942413"/>
                </a:lnTo>
                <a:lnTo>
                  <a:pt x="0" y="43143"/>
                </a:lnTo>
                <a:lnTo>
                  <a:pt x="296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440533" y="8624822"/>
            <a:ext cx="1337945" cy="942975"/>
          </a:xfrm>
          <a:custGeom>
            <a:avLst/>
            <a:gdLst/>
            <a:ahLst/>
            <a:cxnLst/>
            <a:rect l="l" t="t" r="r" b="b"/>
            <a:pathLst>
              <a:path w="1337944" h="942975">
                <a:moveTo>
                  <a:pt x="1337825" y="43143"/>
                </a:moveTo>
                <a:lnTo>
                  <a:pt x="29658" y="942413"/>
                </a:lnTo>
                <a:lnTo>
                  <a:pt x="0" y="899270"/>
                </a:lnTo>
                <a:lnTo>
                  <a:pt x="1308167" y="0"/>
                </a:lnTo>
                <a:lnTo>
                  <a:pt x="1337825" y="43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428092" y="6683406"/>
            <a:ext cx="1321435" cy="917575"/>
          </a:xfrm>
          <a:custGeom>
            <a:avLst/>
            <a:gdLst/>
            <a:ahLst/>
            <a:cxnLst/>
            <a:rect l="l" t="t" r="r" b="b"/>
            <a:pathLst>
              <a:path w="1321434" h="917575">
                <a:moveTo>
                  <a:pt x="1092731" y="0"/>
                </a:moveTo>
                <a:lnTo>
                  <a:pt x="228108" y="0"/>
                </a:lnTo>
                <a:lnTo>
                  <a:pt x="182714" y="174"/>
                </a:lnTo>
                <a:lnTo>
                  <a:pt x="117028" y="4716"/>
                </a:lnTo>
                <a:lnTo>
                  <a:pt x="66943" y="24654"/>
                </a:lnTo>
                <a:lnTo>
                  <a:pt x="24650" y="66946"/>
                </a:lnTo>
                <a:lnTo>
                  <a:pt x="4713" y="117033"/>
                </a:lnTo>
                <a:lnTo>
                  <a:pt x="174" y="182716"/>
                </a:lnTo>
                <a:lnTo>
                  <a:pt x="0" y="228109"/>
                </a:lnTo>
                <a:lnTo>
                  <a:pt x="0" y="689276"/>
                </a:lnTo>
                <a:lnTo>
                  <a:pt x="174" y="734669"/>
                </a:lnTo>
                <a:lnTo>
                  <a:pt x="4713" y="800353"/>
                </a:lnTo>
                <a:lnTo>
                  <a:pt x="24650" y="850439"/>
                </a:lnTo>
                <a:lnTo>
                  <a:pt x="66943" y="892731"/>
                </a:lnTo>
                <a:lnTo>
                  <a:pt x="117028" y="912670"/>
                </a:lnTo>
                <a:lnTo>
                  <a:pt x="182714" y="917212"/>
                </a:lnTo>
                <a:lnTo>
                  <a:pt x="228108" y="917386"/>
                </a:lnTo>
                <a:lnTo>
                  <a:pt x="1092731" y="917386"/>
                </a:lnTo>
                <a:lnTo>
                  <a:pt x="1138125" y="917212"/>
                </a:lnTo>
                <a:lnTo>
                  <a:pt x="1203811" y="912670"/>
                </a:lnTo>
                <a:lnTo>
                  <a:pt x="1253895" y="892731"/>
                </a:lnTo>
                <a:lnTo>
                  <a:pt x="1296188" y="850439"/>
                </a:lnTo>
                <a:lnTo>
                  <a:pt x="1316132" y="800353"/>
                </a:lnTo>
                <a:lnTo>
                  <a:pt x="1320675" y="734669"/>
                </a:lnTo>
                <a:lnTo>
                  <a:pt x="1320849" y="689276"/>
                </a:lnTo>
                <a:lnTo>
                  <a:pt x="1320849" y="228109"/>
                </a:lnTo>
                <a:lnTo>
                  <a:pt x="1320675" y="182716"/>
                </a:lnTo>
                <a:lnTo>
                  <a:pt x="1316132" y="117033"/>
                </a:lnTo>
                <a:lnTo>
                  <a:pt x="1296188" y="66946"/>
                </a:lnTo>
                <a:lnTo>
                  <a:pt x="1253895" y="24654"/>
                </a:lnTo>
                <a:lnTo>
                  <a:pt x="1203811" y="4716"/>
                </a:lnTo>
                <a:lnTo>
                  <a:pt x="1174733" y="1397"/>
                </a:lnTo>
                <a:lnTo>
                  <a:pt x="1138125" y="174"/>
                </a:lnTo>
                <a:lnTo>
                  <a:pt x="1092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28092" y="6683406"/>
            <a:ext cx="1321435" cy="917575"/>
          </a:xfrm>
          <a:custGeom>
            <a:avLst/>
            <a:gdLst/>
            <a:ahLst/>
            <a:cxnLst/>
            <a:rect l="l" t="t" r="r" b="b"/>
            <a:pathLst>
              <a:path w="1321434" h="917575">
                <a:moveTo>
                  <a:pt x="228109" y="0"/>
                </a:moveTo>
                <a:lnTo>
                  <a:pt x="1092739" y="0"/>
                </a:lnTo>
                <a:lnTo>
                  <a:pt x="1138132" y="174"/>
                </a:lnTo>
                <a:lnTo>
                  <a:pt x="1203815" y="4715"/>
                </a:lnTo>
                <a:lnTo>
                  <a:pt x="1253901" y="24654"/>
                </a:lnTo>
                <a:lnTo>
                  <a:pt x="1296194" y="66946"/>
                </a:lnTo>
                <a:lnTo>
                  <a:pt x="1316132" y="117033"/>
                </a:lnTo>
                <a:lnTo>
                  <a:pt x="1320674" y="182716"/>
                </a:lnTo>
                <a:lnTo>
                  <a:pt x="1320848" y="228109"/>
                </a:lnTo>
                <a:lnTo>
                  <a:pt x="1320848" y="689277"/>
                </a:lnTo>
                <a:lnTo>
                  <a:pt x="1320674" y="734669"/>
                </a:lnTo>
                <a:lnTo>
                  <a:pt x="1316132" y="800353"/>
                </a:lnTo>
                <a:lnTo>
                  <a:pt x="1296194" y="850439"/>
                </a:lnTo>
                <a:lnTo>
                  <a:pt x="1253901" y="892731"/>
                </a:lnTo>
                <a:lnTo>
                  <a:pt x="1203815" y="912670"/>
                </a:lnTo>
                <a:lnTo>
                  <a:pt x="1138132" y="917211"/>
                </a:lnTo>
                <a:lnTo>
                  <a:pt x="1092739" y="917386"/>
                </a:lnTo>
                <a:lnTo>
                  <a:pt x="228109" y="917386"/>
                </a:lnTo>
                <a:lnTo>
                  <a:pt x="182716" y="917211"/>
                </a:lnTo>
                <a:lnTo>
                  <a:pt x="117033" y="912670"/>
                </a:lnTo>
                <a:lnTo>
                  <a:pt x="66946" y="892731"/>
                </a:lnTo>
                <a:lnTo>
                  <a:pt x="24654" y="850439"/>
                </a:lnTo>
                <a:lnTo>
                  <a:pt x="4715" y="800353"/>
                </a:lnTo>
                <a:lnTo>
                  <a:pt x="174" y="734669"/>
                </a:lnTo>
                <a:lnTo>
                  <a:pt x="0" y="689277"/>
                </a:lnTo>
                <a:lnTo>
                  <a:pt x="0" y="228109"/>
                </a:lnTo>
                <a:lnTo>
                  <a:pt x="174" y="182716"/>
                </a:lnTo>
                <a:lnTo>
                  <a:pt x="4715" y="117033"/>
                </a:lnTo>
                <a:lnTo>
                  <a:pt x="24654" y="66946"/>
                </a:lnTo>
                <a:lnTo>
                  <a:pt x="66946" y="24654"/>
                </a:lnTo>
                <a:lnTo>
                  <a:pt x="117033" y="4715"/>
                </a:lnTo>
                <a:lnTo>
                  <a:pt x="182716" y="174"/>
                </a:lnTo>
                <a:lnTo>
                  <a:pt x="228109" y="0"/>
                </a:lnTo>
                <a:close/>
              </a:path>
            </a:pathLst>
          </a:custGeom>
          <a:ln w="115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2790334" y="6756544"/>
            <a:ext cx="602615" cy="741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800"/>
              </a:lnSpc>
              <a:spcBef>
                <a:spcPts val="95"/>
              </a:spcBef>
            </a:pPr>
            <a:r>
              <a:rPr sz="2200" spc="55" dirty="0">
                <a:latin typeface="Microsoft JhengHei UI"/>
                <a:cs typeface="Microsoft JhengHei UI"/>
              </a:rPr>
              <a:t>交换 结点</a:t>
            </a:r>
            <a:endParaRPr sz="2200">
              <a:latin typeface="Microsoft JhengHei UI"/>
              <a:cs typeface="Microsoft JhengHei U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536898" y="7859155"/>
            <a:ext cx="1083881" cy="9124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920027" y="7961057"/>
            <a:ext cx="1083876" cy="9124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169077" y="2690343"/>
            <a:ext cx="4121150" cy="57257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互联⽹核⼼部分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sz="3600" spc="0" dirty="0">
                <a:latin typeface="Arial"/>
                <a:cs typeface="Arial"/>
              </a:rPr>
              <a:t>“</a:t>
            </a:r>
            <a:r>
              <a:rPr sz="3600" spc="25" dirty="0">
                <a:latin typeface="Microsoft JhengHei UI"/>
                <a:cs typeface="Microsoft JhengHei UI"/>
              </a:rPr>
              <a:t>交换</a:t>
            </a:r>
            <a:r>
              <a:rPr sz="3600" spc="0" dirty="0">
                <a:latin typeface="Arial"/>
                <a:cs typeface="Arial"/>
              </a:rPr>
              <a:t>”</a:t>
            </a:r>
            <a:r>
              <a:rPr sz="3600" spc="25" dirty="0">
                <a:latin typeface="Microsoft JhengHei UI"/>
                <a:cs typeface="Microsoft JhengHei UI"/>
              </a:rPr>
              <a:t>的概念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电路交换的特点</a:t>
            </a:r>
            <a:endParaRPr sz="3600">
              <a:latin typeface="Microsoft JhengHei UI"/>
              <a:cs typeface="Microsoft JhengHei UI"/>
            </a:endParaRPr>
          </a:p>
          <a:p>
            <a:pPr marL="882650" marR="5080" lvl="1" indent="-503555">
              <a:lnSpc>
                <a:spcPct val="130200"/>
              </a:lnSpc>
              <a:spcBef>
                <a:spcPts val="11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电路交换的三个 阶段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电路交换优缺点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517935" y="7958649"/>
            <a:ext cx="1321435" cy="917575"/>
          </a:xfrm>
          <a:custGeom>
            <a:avLst/>
            <a:gdLst/>
            <a:ahLst/>
            <a:cxnLst/>
            <a:rect l="l" t="t" r="r" b="b"/>
            <a:pathLst>
              <a:path w="1321434" h="917575">
                <a:moveTo>
                  <a:pt x="1092741" y="0"/>
                </a:moveTo>
                <a:lnTo>
                  <a:pt x="228108" y="0"/>
                </a:lnTo>
                <a:lnTo>
                  <a:pt x="182720" y="174"/>
                </a:lnTo>
                <a:lnTo>
                  <a:pt x="117038" y="4716"/>
                </a:lnTo>
                <a:lnTo>
                  <a:pt x="66949" y="24654"/>
                </a:lnTo>
                <a:lnTo>
                  <a:pt x="24659" y="66946"/>
                </a:lnTo>
                <a:lnTo>
                  <a:pt x="4717" y="117033"/>
                </a:lnTo>
                <a:lnTo>
                  <a:pt x="174" y="182716"/>
                </a:lnTo>
                <a:lnTo>
                  <a:pt x="0" y="228109"/>
                </a:lnTo>
                <a:lnTo>
                  <a:pt x="0" y="689277"/>
                </a:lnTo>
                <a:lnTo>
                  <a:pt x="174" y="734669"/>
                </a:lnTo>
                <a:lnTo>
                  <a:pt x="4717" y="800353"/>
                </a:lnTo>
                <a:lnTo>
                  <a:pt x="24659" y="850439"/>
                </a:lnTo>
                <a:lnTo>
                  <a:pt x="66949" y="892731"/>
                </a:lnTo>
                <a:lnTo>
                  <a:pt x="117038" y="912670"/>
                </a:lnTo>
                <a:lnTo>
                  <a:pt x="182720" y="917212"/>
                </a:lnTo>
                <a:lnTo>
                  <a:pt x="228108" y="917386"/>
                </a:lnTo>
                <a:lnTo>
                  <a:pt x="1092741" y="917386"/>
                </a:lnTo>
                <a:lnTo>
                  <a:pt x="1138135" y="917212"/>
                </a:lnTo>
                <a:lnTo>
                  <a:pt x="1203821" y="912670"/>
                </a:lnTo>
                <a:lnTo>
                  <a:pt x="1253906" y="892731"/>
                </a:lnTo>
                <a:lnTo>
                  <a:pt x="1296199" y="850439"/>
                </a:lnTo>
                <a:lnTo>
                  <a:pt x="1316136" y="800353"/>
                </a:lnTo>
                <a:lnTo>
                  <a:pt x="1320675" y="734669"/>
                </a:lnTo>
                <a:lnTo>
                  <a:pt x="1320849" y="689277"/>
                </a:lnTo>
                <a:lnTo>
                  <a:pt x="1320849" y="228109"/>
                </a:lnTo>
                <a:lnTo>
                  <a:pt x="1320675" y="182716"/>
                </a:lnTo>
                <a:lnTo>
                  <a:pt x="1316136" y="117033"/>
                </a:lnTo>
                <a:lnTo>
                  <a:pt x="1296199" y="66946"/>
                </a:lnTo>
                <a:lnTo>
                  <a:pt x="1253906" y="24654"/>
                </a:lnTo>
                <a:lnTo>
                  <a:pt x="1203821" y="4716"/>
                </a:lnTo>
                <a:lnTo>
                  <a:pt x="1174744" y="1397"/>
                </a:lnTo>
                <a:lnTo>
                  <a:pt x="1138135" y="174"/>
                </a:lnTo>
                <a:lnTo>
                  <a:pt x="10927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517935" y="7958649"/>
            <a:ext cx="1321435" cy="917575"/>
          </a:xfrm>
          <a:custGeom>
            <a:avLst/>
            <a:gdLst/>
            <a:ahLst/>
            <a:cxnLst/>
            <a:rect l="l" t="t" r="r" b="b"/>
            <a:pathLst>
              <a:path w="1321434" h="917575">
                <a:moveTo>
                  <a:pt x="228109" y="0"/>
                </a:moveTo>
                <a:lnTo>
                  <a:pt x="1092739" y="0"/>
                </a:lnTo>
                <a:lnTo>
                  <a:pt x="1138132" y="174"/>
                </a:lnTo>
                <a:lnTo>
                  <a:pt x="1203815" y="4715"/>
                </a:lnTo>
                <a:lnTo>
                  <a:pt x="1253901" y="24654"/>
                </a:lnTo>
                <a:lnTo>
                  <a:pt x="1296194" y="66946"/>
                </a:lnTo>
                <a:lnTo>
                  <a:pt x="1316132" y="117033"/>
                </a:lnTo>
                <a:lnTo>
                  <a:pt x="1320674" y="182716"/>
                </a:lnTo>
                <a:lnTo>
                  <a:pt x="1320848" y="228109"/>
                </a:lnTo>
                <a:lnTo>
                  <a:pt x="1320848" y="689277"/>
                </a:lnTo>
                <a:lnTo>
                  <a:pt x="1320674" y="734669"/>
                </a:lnTo>
                <a:lnTo>
                  <a:pt x="1316132" y="800353"/>
                </a:lnTo>
                <a:lnTo>
                  <a:pt x="1296194" y="850439"/>
                </a:lnTo>
                <a:lnTo>
                  <a:pt x="1253901" y="892731"/>
                </a:lnTo>
                <a:lnTo>
                  <a:pt x="1203815" y="912670"/>
                </a:lnTo>
                <a:lnTo>
                  <a:pt x="1138132" y="917211"/>
                </a:lnTo>
                <a:lnTo>
                  <a:pt x="1092739" y="917386"/>
                </a:lnTo>
                <a:lnTo>
                  <a:pt x="228109" y="917386"/>
                </a:lnTo>
                <a:lnTo>
                  <a:pt x="182716" y="917211"/>
                </a:lnTo>
                <a:lnTo>
                  <a:pt x="117033" y="912670"/>
                </a:lnTo>
                <a:lnTo>
                  <a:pt x="66946" y="892731"/>
                </a:lnTo>
                <a:lnTo>
                  <a:pt x="24654" y="850439"/>
                </a:lnTo>
                <a:lnTo>
                  <a:pt x="4715" y="800353"/>
                </a:lnTo>
                <a:lnTo>
                  <a:pt x="174" y="734669"/>
                </a:lnTo>
                <a:lnTo>
                  <a:pt x="0" y="689277"/>
                </a:lnTo>
                <a:lnTo>
                  <a:pt x="0" y="228109"/>
                </a:lnTo>
                <a:lnTo>
                  <a:pt x="174" y="182716"/>
                </a:lnTo>
                <a:lnTo>
                  <a:pt x="4715" y="117033"/>
                </a:lnTo>
                <a:lnTo>
                  <a:pt x="24654" y="66946"/>
                </a:lnTo>
                <a:lnTo>
                  <a:pt x="66946" y="24654"/>
                </a:lnTo>
                <a:lnTo>
                  <a:pt x="117033" y="4715"/>
                </a:lnTo>
                <a:lnTo>
                  <a:pt x="182716" y="174"/>
                </a:lnTo>
                <a:lnTo>
                  <a:pt x="228109" y="0"/>
                </a:lnTo>
                <a:close/>
              </a:path>
            </a:pathLst>
          </a:custGeom>
          <a:ln w="115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4880177" y="8050633"/>
            <a:ext cx="60261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60" dirty="0">
                <a:latin typeface="Microsoft JhengHei UI"/>
                <a:cs typeface="Microsoft JhengHei UI"/>
              </a:rPr>
              <a:t>交换</a:t>
            </a:r>
            <a:endParaRPr sz="2200">
              <a:latin typeface="Microsoft JhengHei UI"/>
              <a:cs typeface="Microsoft JhengHei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880177" y="8408737"/>
            <a:ext cx="60261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60" dirty="0">
                <a:latin typeface="Microsoft JhengHei UI"/>
                <a:cs typeface="Microsoft JhengHei UI"/>
              </a:rPr>
              <a:t>结点</a:t>
            </a:r>
            <a:endParaRPr sz="2200">
              <a:latin typeface="Microsoft JhengHei UI"/>
              <a:cs typeface="Microsoft JhengHei U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549427" y="7866273"/>
            <a:ext cx="1321435" cy="917575"/>
          </a:xfrm>
          <a:custGeom>
            <a:avLst/>
            <a:gdLst/>
            <a:ahLst/>
            <a:cxnLst/>
            <a:rect l="l" t="t" r="r" b="b"/>
            <a:pathLst>
              <a:path w="1321434" h="917575">
                <a:moveTo>
                  <a:pt x="1092741" y="0"/>
                </a:moveTo>
                <a:lnTo>
                  <a:pt x="228108" y="0"/>
                </a:lnTo>
                <a:lnTo>
                  <a:pt x="182715" y="174"/>
                </a:lnTo>
                <a:lnTo>
                  <a:pt x="117037" y="4715"/>
                </a:lnTo>
                <a:lnTo>
                  <a:pt x="66948" y="24653"/>
                </a:lnTo>
                <a:lnTo>
                  <a:pt x="24655" y="66946"/>
                </a:lnTo>
                <a:lnTo>
                  <a:pt x="4717" y="117032"/>
                </a:lnTo>
                <a:lnTo>
                  <a:pt x="174" y="182716"/>
                </a:lnTo>
                <a:lnTo>
                  <a:pt x="0" y="228109"/>
                </a:lnTo>
                <a:lnTo>
                  <a:pt x="0" y="689276"/>
                </a:lnTo>
                <a:lnTo>
                  <a:pt x="174" y="734668"/>
                </a:lnTo>
                <a:lnTo>
                  <a:pt x="4717" y="800352"/>
                </a:lnTo>
                <a:lnTo>
                  <a:pt x="24655" y="850439"/>
                </a:lnTo>
                <a:lnTo>
                  <a:pt x="66948" y="892731"/>
                </a:lnTo>
                <a:lnTo>
                  <a:pt x="117037" y="912670"/>
                </a:lnTo>
                <a:lnTo>
                  <a:pt x="182715" y="917211"/>
                </a:lnTo>
                <a:lnTo>
                  <a:pt x="228108" y="917385"/>
                </a:lnTo>
                <a:lnTo>
                  <a:pt x="1092741" y="917385"/>
                </a:lnTo>
                <a:lnTo>
                  <a:pt x="1138134" y="917211"/>
                </a:lnTo>
                <a:lnTo>
                  <a:pt x="1203817" y="912670"/>
                </a:lnTo>
                <a:lnTo>
                  <a:pt x="1253906" y="892731"/>
                </a:lnTo>
                <a:lnTo>
                  <a:pt x="1296194" y="850439"/>
                </a:lnTo>
                <a:lnTo>
                  <a:pt x="1316132" y="800352"/>
                </a:lnTo>
                <a:lnTo>
                  <a:pt x="1320675" y="734668"/>
                </a:lnTo>
                <a:lnTo>
                  <a:pt x="1320849" y="689276"/>
                </a:lnTo>
                <a:lnTo>
                  <a:pt x="1320849" y="228109"/>
                </a:lnTo>
                <a:lnTo>
                  <a:pt x="1320675" y="182716"/>
                </a:lnTo>
                <a:lnTo>
                  <a:pt x="1316132" y="117032"/>
                </a:lnTo>
                <a:lnTo>
                  <a:pt x="1296194" y="66946"/>
                </a:lnTo>
                <a:lnTo>
                  <a:pt x="1253906" y="24653"/>
                </a:lnTo>
                <a:lnTo>
                  <a:pt x="1203817" y="4715"/>
                </a:lnTo>
                <a:lnTo>
                  <a:pt x="1138134" y="174"/>
                </a:lnTo>
                <a:lnTo>
                  <a:pt x="10927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549427" y="7866273"/>
            <a:ext cx="1321435" cy="917575"/>
          </a:xfrm>
          <a:custGeom>
            <a:avLst/>
            <a:gdLst/>
            <a:ahLst/>
            <a:cxnLst/>
            <a:rect l="l" t="t" r="r" b="b"/>
            <a:pathLst>
              <a:path w="1321434" h="917575">
                <a:moveTo>
                  <a:pt x="228109" y="0"/>
                </a:moveTo>
                <a:lnTo>
                  <a:pt x="1092739" y="0"/>
                </a:lnTo>
                <a:lnTo>
                  <a:pt x="1138132" y="174"/>
                </a:lnTo>
                <a:lnTo>
                  <a:pt x="1203815" y="4715"/>
                </a:lnTo>
                <a:lnTo>
                  <a:pt x="1253901" y="24654"/>
                </a:lnTo>
                <a:lnTo>
                  <a:pt x="1296194" y="66946"/>
                </a:lnTo>
                <a:lnTo>
                  <a:pt x="1316132" y="117033"/>
                </a:lnTo>
                <a:lnTo>
                  <a:pt x="1320674" y="182716"/>
                </a:lnTo>
                <a:lnTo>
                  <a:pt x="1320848" y="228109"/>
                </a:lnTo>
                <a:lnTo>
                  <a:pt x="1320848" y="689277"/>
                </a:lnTo>
                <a:lnTo>
                  <a:pt x="1320674" y="734669"/>
                </a:lnTo>
                <a:lnTo>
                  <a:pt x="1316132" y="800353"/>
                </a:lnTo>
                <a:lnTo>
                  <a:pt x="1296194" y="850439"/>
                </a:lnTo>
                <a:lnTo>
                  <a:pt x="1253901" y="892731"/>
                </a:lnTo>
                <a:lnTo>
                  <a:pt x="1203815" y="912670"/>
                </a:lnTo>
                <a:lnTo>
                  <a:pt x="1138132" y="917211"/>
                </a:lnTo>
                <a:lnTo>
                  <a:pt x="1092739" y="917386"/>
                </a:lnTo>
                <a:lnTo>
                  <a:pt x="228109" y="917386"/>
                </a:lnTo>
                <a:lnTo>
                  <a:pt x="182716" y="917211"/>
                </a:lnTo>
                <a:lnTo>
                  <a:pt x="117033" y="912670"/>
                </a:lnTo>
                <a:lnTo>
                  <a:pt x="66946" y="892731"/>
                </a:lnTo>
                <a:lnTo>
                  <a:pt x="24654" y="850439"/>
                </a:lnTo>
                <a:lnTo>
                  <a:pt x="4715" y="800353"/>
                </a:lnTo>
                <a:lnTo>
                  <a:pt x="174" y="734669"/>
                </a:lnTo>
                <a:lnTo>
                  <a:pt x="0" y="689277"/>
                </a:lnTo>
                <a:lnTo>
                  <a:pt x="0" y="228109"/>
                </a:lnTo>
                <a:lnTo>
                  <a:pt x="174" y="182716"/>
                </a:lnTo>
                <a:lnTo>
                  <a:pt x="4715" y="117033"/>
                </a:lnTo>
                <a:lnTo>
                  <a:pt x="24654" y="66946"/>
                </a:lnTo>
                <a:lnTo>
                  <a:pt x="66946" y="24654"/>
                </a:lnTo>
                <a:lnTo>
                  <a:pt x="117033" y="4715"/>
                </a:lnTo>
                <a:lnTo>
                  <a:pt x="182716" y="174"/>
                </a:lnTo>
                <a:lnTo>
                  <a:pt x="228109" y="0"/>
                </a:lnTo>
                <a:close/>
              </a:path>
            </a:pathLst>
          </a:custGeom>
          <a:ln w="115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170148" y="7939410"/>
            <a:ext cx="3343910" cy="74168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275"/>
              </a:spcBef>
              <a:tabLst>
                <a:tab pos="2489200" algn="l"/>
                <a:tab pos="2741295" algn="l"/>
              </a:tabLst>
            </a:pPr>
            <a:r>
              <a:rPr sz="2200" u="heavy" spc="1675" dirty="0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 	</a:t>
            </a:r>
            <a:r>
              <a:rPr sz="2200" spc="1675" dirty="0">
                <a:latin typeface="Microsoft JhengHei UI"/>
                <a:cs typeface="Microsoft JhengHei UI"/>
              </a:rPr>
              <a:t>	</a:t>
            </a:r>
            <a:r>
              <a:rPr sz="2200" spc="60" dirty="0">
                <a:latin typeface="Microsoft JhengHei UI"/>
                <a:cs typeface="Microsoft JhengHei UI"/>
              </a:rPr>
              <a:t>交换</a:t>
            </a:r>
            <a:endParaRPr sz="2200">
              <a:latin typeface="Microsoft JhengHei UI"/>
              <a:cs typeface="Microsoft JhengHei UI"/>
            </a:endParaRPr>
          </a:p>
          <a:p>
            <a:pPr marR="5080" algn="r">
              <a:lnSpc>
                <a:spcPct val="100000"/>
              </a:lnSpc>
              <a:spcBef>
                <a:spcPts val="180"/>
              </a:spcBef>
            </a:pPr>
            <a:r>
              <a:rPr sz="2200" spc="60" dirty="0">
                <a:latin typeface="Microsoft JhengHei UI"/>
                <a:cs typeface="Microsoft JhengHei UI"/>
              </a:rPr>
              <a:t>结点</a:t>
            </a:r>
            <a:endParaRPr sz="2200">
              <a:latin typeface="Microsoft JhengHei UI"/>
              <a:cs typeface="Microsoft JhengHei U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2428092" y="9197006"/>
            <a:ext cx="1321435" cy="917575"/>
          </a:xfrm>
          <a:custGeom>
            <a:avLst/>
            <a:gdLst/>
            <a:ahLst/>
            <a:cxnLst/>
            <a:rect l="l" t="t" r="r" b="b"/>
            <a:pathLst>
              <a:path w="1321434" h="917575">
                <a:moveTo>
                  <a:pt x="1092731" y="0"/>
                </a:moveTo>
                <a:lnTo>
                  <a:pt x="228108" y="0"/>
                </a:lnTo>
                <a:lnTo>
                  <a:pt x="182714" y="174"/>
                </a:lnTo>
                <a:lnTo>
                  <a:pt x="117028" y="4715"/>
                </a:lnTo>
                <a:lnTo>
                  <a:pt x="66943" y="24653"/>
                </a:lnTo>
                <a:lnTo>
                  <a:pt x="24650" y="66946"/>
                </a:lnTo>
                <a:lnTo>
                  <a:pt x="4713" y="117032"/>
                </a:lnTo>
                <a:lnTo>
                  <a:pt x="174" y="182716"/>
                </a:lnTo>
                <a:lnTo>
                  <a:pt x="0" y="228109"/>
                </a:lnTo>
                <a:lnTo>
                  <a:pt x="0" y="689276"/>
                </a:lnTo>
                <a:lnTo>
                  <a:pt x="174" y="734668"/>
                </a:lnTo>
                <a:lnTo>
                  <a:pt x="4713" y="800352"/>
                </a:lnTo>
                <a:lnTo>
                  <a:pt x="24650" y="850439"/>
                </a:lnTo>
                <a:lnTo>
                  <a:pt x="66943" y="892731"/>
                </a:lnTo>
                <a:lnTo>
                  <a:pt x="117028" y="912670"/>
                </a:lnTo>
                <a:lnTo>
                  <a:pt x="182714" y="917211"/>
                </a:lnTo>
                <a:lnTo>
                  <a:pt x="228108" y="917385"/>
                </a:lnTo>
                <a:lnTo>
                  <a:pt x="1092731" y="917385"/>
                </a:lnTo>
                <a:lnTo>
                  <a:pt x="1138125" y="917211"/>
                </a:lnTo>
                <a:lnTo>
                  <a:pt x="1203811" y="912670"/>
                </a:lnTo>
                <a:lnTo>
                  <a:pt x="1253895" y="892731"/>
                </a:lnTo>
                <a:lnTo>
                  <a:pt x="1296188" y="850439"/>
                </a:lnTo>
                <a:lnTo>
                  <a:pt x="1316132" y="800352"/>
                </a:lnTo>
                <a:lnTo>
                  <a:pt x="1320675" y="734668"/>
                </a:lnTo>
                <a:lnTo>
                  <a:pt x="1320849" y="689276"/>
                </a:lnTo>
                <a:lnTo>
                  <a:pt x="1320849" y="228109"/>
                </a:lnTo>
                <a:lnTo>
                  <a:pt x="1320675" y="182716"/>
                </a:lnTo>
                <a:lnTo>
                  <a:pt x="1316132" y="117032"/>
                </a:lnTo>
                <a:lnTo>
                  <a:pt x="1296188" y="66946"/>
                </a:lnTo>
                <a:lnTo>
                  <a:pt x="1253895" y="24653"/>
                </a:lnTo>
                <a:lnTo>
                  <a:pt x="1203811" y="4715"/>
                </a:lnTo>
                <a:lnTo>
                  <a:pt x="1138125" y="174"/>
                </a:lnTo>
                <a:lnTo>
                  <a:pt x="1092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428092" y="9197006"/>
            <a:ext cx="1321435" cy="917575"/>
          </a:xfrm>
          <a:custGeom>
            <a:avLst/>
            <a:gdLst/>
            <a:ahLst/>
            <a:cxnLst/>
            <a:rect l="l" t="t" r="r" b="b"/>
            <a:pathLst>
              <a:path w="1321434" h="917575">
                <a:moveTo>
                  <a:pt x="228109" y="0"/>
                </a:moveTo>
                <a:lnTo>
                  <a:pt x="1092739" y="0"/>
                </a:lnTo>
                <a:lnTo>
                  <a:pt x="1138132" y="174"/>
                </a:lnTo>
                <a:lnTo>
                  <a:pt x="1203815" y="4715"/>
                </a:lnTo>
                <a:lnTo>
                  <a:pt x="1253901" y="24654"/>
                </a:lnTo>
                <a:lnTo>
                  <a:pt x="1296194" y="66946"/>
                </a:lnTo>
                <a:lnTo>
                  <a:pt x="1316132" y="117033"/>
                </a:lnTo>
                <a:lnTo>
                  <a:pt x="1320674" y="182716"/>
                </a:lnTo>
                <a:lnTo>
                  <a:pt x="1320848" y="228109"/>
                </a:lnTo>
                <a:lnTo>
                  <a:pt x="1320848" y="689277"/>
                </a:lnTo>
                <a:lnTo>
                  <a:pt x="1320674" y="734669"/>
                </a:lnTo>
                <a:lnTo>
                  <a:pt x="1316132" y="800353"/>
                </a:lnTo>
                <a:lnTo>
                  <a:pt x="1296194" y="850439"/>
                </a:lnTo>
                <a:lnTo>
                  <a:pt x="1253901" y="892731"/>
                </a:lnTo>
                <a:lnTo>
                  <a:pt x="1203815" y="912670"/>
                </a:lnTo>
                <a:lnTo>
                  <a:pt x="1138132" y="917211"/>
                </a:lnTo>
                <a:lnTo>
                  <a:pt x="1092739" y="917386"/>
                </a:lnTo>
                <a:lnTo>
                  <a:pt x="228109" y="917386"/>
                </a:lnTo>
                <a:lnTo>
                  <a:pt x="182716" y="917211"/>
                </a:lnTo>
                <a:lnTo>
                  <a:pt x="117033" y="912670"/>
                </a:lnTo>
                <a:lnTo>
                  <a:pt x="66946" y="892731"/>
                </a:lnTo>
                <a:lnTo>
                  <a:pt x="24654" y="850439"/>
                </a:lnTo>
                <a:lnTo>
                  <a:pt x="4715" y="800353"/>
                </a:lnTo>
                <a:lnTo>
                  <a:pt x="174" y="734669"/>
                </a:lnTo>
                <a:lnTo>
                  <a:pt x="0" y="689277"/>
                </a:lnTo>
                <a:lnTo>
                  <a:pt x="0" y="228109"/>
                </a:lnTo>
                <a:lnTo>
                  <a:pt x="174" y="182716"/>
                </a:lnTo>
                <a:lnTo>
                  <a:pt x="4715" y="117033"/>
                </a:lnTo>
                <a:lnTo>
                  <a:pt x="24654" y="66946"/>
                </a:lnTo>
                <a:lnTo>
                  <a:pt x="66946" y="24654"/>
                </a:lnTo>
                <a:lnTo>
                  <a:pt x="117033" y="4715"/>
                </a:lnTo>
                <a:lnTo>
                  <a:pt x="182716" y="174"/>
                </a:lnTo>
                <a:lnTo>
                  <a:pt x="228109" y="0"/>
                </a:lnTo>
                <a:close/>
              </a:path>
            </a:pathLst>
          </a:custGeom>
          <a:ln w="115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2790334" y="9270142"/>
            <a:ext cx="602615" cy="741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800"/>
              </a:lnSpc>
              <a:spcBef>
                <a:spcPts val="95"/>
              </a:spcBef>
            </a:pPr>
            <a:r>
              <a:rPr sz="2200" spc="55" dirty="0">
                <a:latin typeface="Microsoft JhengHei UI"/>
                <a:cs typeface="Microsoft JhengHei UI"/>
              </a:rPr>
              <a:t>交换 结点</a:t>
            </a:r>
            <a:endParaRPr sz="22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4545" y="1894585"/>
            <a:ext cx="18015011" cy="645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42552" y="2271537"/>
            <a:ext cx="17219295" cy="5663565"/>
          </a:xfrm>
          <a:custGeom>
            <a:avLst/>
            <a:gdLst/>
            <a:ahLst/>
            <a:cxnLst/>
            <a:rect l="l" t="t" r="r" b="b"/>
            <a:pathLst>
              <a:path w="17219295" h="5663565">
                <a:moveTo>
                  <a:pt x="16719062" y="0"/>
                </a:moveTo>
                <a:lnTo>
                  <a:pt x="499936" y="0"/>
                </a:lnTo>
                <a:lnTo>
                  <a:pt x="431322" y="113"/>
                </a:lnTo>
                <a:lnTo>
                  <a:pt x="371675" y="907"/>
                </a:lnTo>
                <a:lnTo>
                  <a:pt x="320180" y="3062"/>
                </a:lnTo>
                <a:lnTo>
                  <a:pt x="276023" y="7260"/>
                </a:lnTo>
                <a:lnTo>
                  <a:pt x="238387" y="14180"/>
                </a:lnTo>
                <a:lnTo>
                  <a:pt x="157987" y="47142"/>
                </a:lnTo>
                <a:lnTo>
                  <a:pt x="114686" y="77527"/>
                </a:lnTo>
                <a:lnTo>
                  <a:pt x="77414" y="114799"/>
                </a:lnTo>
                <a:lnTo>
                  <a:pt x="47029" y="158100"/>
                </a:lnTo>
                <a:lnTo>
                  <a:pt x="24391" y="206570"/>
                </a:lnTo>
                <a:lnTo>
                  <a:pt x="7147" y="276135"/>
                </a:lnTo>
                <a:lnTo>
                  <a:pt x="2949" y="320293"/>
                </a:lnTo>
                <a:lnTo>
                  <a:pt x="794" y="371787"/>
                </a:lnTo>
                <a:lnTo>
                  <a:pt x="0" y="431434"/>
                </a:lnTo>
                <a:lnTo>
                  <a:pt x="0" y="5232035"/>
                </a:lnTo>
                <a:lnTo>
                  <a:pt x="794" y="5291682"/>
                </a:lnTo>
                <a:lnTo>
                  <a:pt x="2949" y="5343177"/>
                </a:lnTo>
                <a:lnTo>
                  <a:pt x="7147" y="5387334"/>
                </a:lnTo>
                <a:lnTo>
                  <a:pt x="14067" y="5424970"/>
                </a:lnTo>
                <a:lnTo>
                  <a:pt x="47029" y="5505370"/>
                </a:lnTo>
                <a:lnTo>
                  <a:pt x="77414" y="5548671"/>
                </a:lnTo>
                <a:lnTo>
                  <a:pt x="114686" y="5585943"/>
                </a:lnTo>
                <a:lnTo>
                  <a:pt x="157987" y="5616328"/>
                </a:lnTo>
                <a:lnTo>
                  <a:pt x="206458" y="5638966"/>
                </a:lnTo>
                <a:lnTo>
                  <a:pt x="276023" y="5656210"/>
                </a:lnTo>
                <a:lnTo>
                  <a:pt x="320180" y="5660408"/>
                </a:lnTo>
                <a:lnTo>
                  <a:pt x="371675" y="5662563"/>
                </a:lnTo>
                <a:lnTo>
                  <a:pt x="431322" y="5663358"/>
                </a:lnTo>
                <a:lnTo>
                  <a:pt x="499936" y="5663471"/>
                </a:lnTo>
                <a:lnTo>
                  <a:pt x="16719062" y="5663471"/>
                </a:lnTo>
                <a:lnTo>
                  <a:pt x="16787676" y="5663358"/>
                </a:lnTo>
                <a:lnTo>
                  <a:pt x="16847322" y="5662563"/>
                </a:lnTo>
                <a:lnTo>
                  <a:pt x="16898815" y="5660408"/>
                </a:lnTo>
                <a:lnTo>
                  <a:pt x="16942973" y="5656210"/>
                </a:lnTo>
                <a:lnTo>
                  <a:pt x="16980609" y="5649290"/>
                </a:lnTo>
                <a:lnTo>
                  <a:pt x="17061010" y="5616328"/>
                </a:lnTo>
                <a:lnTo>
                  <a:pt x="17104309" y="5585943"/>
                </a:lnTo>
                <a:lnTo>
                  <a:pt x="17141581" y="5548671"/>
                </a:lnTo>
                <a:lnTo>
                  <a:pt x="17171966" y="5505370"/>
                </a:lnTo>
                <a:lnTo>
                  <a:pt x="17194608" y="5456899"/>
                </a:lnTo>
                <a:lnTo>
                  <a:pt x="17211850" y="5387334"/>
                </a:lnTo>
                <a:lnTo>
                  <a:pt x="17216047" y="5343177"/>
                </a:lnTo>
                <a:lnTo>
                  <a:pt x="17218202" y="5291682"/>
                </a:lnTo>
                <a:lnTo>
                  <a:pt x="17218996" y="5232035"/>
                </a:lnTo>
                <a:lnTo>
                  <a:pt x="17218996" y="431434"/>
                </a:lnTo>
                <a:lnTo>
                  <a:pt x="17218202" y="371787"/>
                </a:lnTo>
                <a:lnTo>
                  <a:pt x="17216047" y="320293"/>
                </a:lnTo>
                <a:lnTo>
                  <a:pt x="17211850" y="276135"/>
                </a:lnTo>
                <a:lnTo>
                  <a:pt x="17204930" y="238499"/>
                </a:lnTo>
                <a:lnTo>
                  <a:pt x="17171966" y="158100"/>
                </a:lnTo>
                <a:lnTo>
                  <a:pt x="17141581" y="114799"/>
                </a:lnTo>
                <a:lnTo>
                  <a:pt x="17104309" y="77527"/>
                </a:lnTo>
                <a:lnTo>
                  <a:pt x="17061010" y="47142"/>
                </a:lnTo>
                <a:lnTo>
                  <a:pt x="17012540" y="24503"/>
                </a:lnTo>
                <a:lnTo>
                  <a:pt x="16942973" y="7260"/>
                </a:lnTo>
                <a:lnTo>
                  <a:pt x="16898815" y="3062"/>
                </a:lnTo>
                <a:lnTo>
                  <a:pt x="16847322" y="907"/>
                </a:lnTo>
                <a:lnTo>
                  <a:pt x="16787676" y="113"/>
                </a:lnTo>
                <a:lnTo>
                  <a:pt x="167190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2438" y="2271537"/>
            <a:ext cx="17219295" cy="5663565"/>
          </a:xfrm>
          <a:custGeom>
            <a:avLst/>
            <a:gdLst/>
            <a:ahLst/>
            <a:cxnLst/>
            <a:rect l="l" t="t" r="r" b="b"/>
            <a:pathLst>
              <a:path w="17219295" h="5663565">
                <a:moveTo>
                  <a:pt x="500049" y="0"/>
                </a:moveTo>
                <a:lnTo>
                  <a:pt x="16719176" y="0"/>
                </a:lnTo>
                <a:lnTo>
                  <a:pt x="16787790" y="113"/>
                </a:lnTo>
                <a:lnTo>
                  <a:pt x="16847436" y="907"/>
                </a:lnTo>
                <a:lnTo>
                  <a:pt x="16898930" y="3063"/>
                </a:lnTo>
                <a:lnTo>
                  <a:pt x="16943087" y="7260"/>
                </a:lnTo>
                <a:lnTo>
                  <a:pt x="16980723" y="14180"/>
                </a:lnTo>
                <a:lnTo>
                  <a:pt x="17061124" y="47142"/>
                </a:lnTo>
                <a:lnTo>
                  <a:pt x="17104423" y="77527"/>
                </a:lnTo>
                <a:lnTo>
                  <a:pt x="17141693" y="114799"/>
                </a:lnTo>
                <a:lnTo>
                  <a:pt x="17172075" y="158100"/>
                </a:lnTo>
                <a:lnTo>
                  <a:pt x="17194712" y="206571"/>
                </a:lnTo>
                <a:lnTo>
                  <a:pt x="17211961" y="276136"/>
                </a:lnTo>
                <a:lnTo>
                  <a:pt x="17216160" y="320293"/>
                </a:lnTo>
                <a:lnTo>
                  <a:pt x="17218316" y="371788"/>
                </a:lnTo>
                <a:lnTo>
                  <a:pt x="17219110" y="431435"/>
                </a:lnTo>
                <a:lnTo>
                  <a:pt x="17219224" y="500049"/>
                </a:lnTo>
                <a:lnTo>
                  <a:pt x="17219224" y="5163421"/>
                </a:lnTo>
                <a:lnTo>
                  <a:pt x="17219110" y="5232035"/>
                </a:lnTo>
                <a:lnTo>
                  <a:pt x="17218316" y="5291682"/>
                </a:lnTo>
                <a:lnTo>
                  <a:pt x="17216160" y="5343177"/>
                </a:lnTo>
                <a:lnTo>
                  <a:pt x="17211961" y="5387334"/>
                </a:lnTo>
                <a:lnTo>
                  <a:pt x="17205039" y="5424970"/>
                </a:lnTo>
                <a:lnTo>
                  <a:pt x="17172075" y="5505370"/>
                </a:lnTo>
                <a:lnTo>
                  <a:pt x="17141693" y="5548671"/>
                </a:lnTo>
                <a:lnTo>
                  <a:pt x="17104423" y="5585943"/>
                </a:lnTo>
                <a:lnTo>
                  <a:pt x="17061124" y="5616328"/>
                </a:lnTo>
                <a:lnTo>
                  <a:pt x="17012654" y="5638966"/>
                </a:lnTo>
                <a:lnTo>
                  <a:pt x="16943087" y="5656210"/>
                </a:lnTo>
                <a:lnTo>
                  <a:pt x="16898930" y="5660408"/>
                </a:lnTo>
                <a:lnTo>
                  <a:pt x="16847436" y="5662563"/>
                </a:lnTo>
                <a:lnTo>
                  <a:pt x="16787790" y="5663358"/>
                </a:lnTo>
                <a:lnTo>
                  <a:pt x="16719176" y="5663471"/>
                </a:lnTo>
                <a:lnTo>
                  <a:pt x="500049" y="5663471"/>
                </a:lnTo>
                <a:lnTo>
                  <a:pt x="431435" y="5663358"/>
                </a:lnTo>
                <a:lnTo>
                  <a:pt x="371788" y="5662563"/>
                </a:lnTo>
                <a:lnTo>
                  <a:pt x="320293" y="5660408"/>
                </a:lnTo>
                <a:lnTo>
                  <a:pt x="276136" y="5656210"/>
                </a:lnTo>
                <a:lnTo>
                  <a:pt x="238500" y="5649290"/>
                </a:lnTo>
                <a:lnTo>
                  <a:pt x="158100" y="5616328"/>
                </a:lnTo>
                <a:lnTo>
                  <a:pt x="114799" y="5585943"/>
                </a:lnTo>
                <a:lnTo>
                  <a:pt x="77527" y="5548671"/>
                </a:lnTo>
                <a:lnTo>
                  <a:pt x="47142" y="5505370"/>
                </a:lnTo>
                <a:lnTo>
                  <a:pt x="24504" y="5456899"/>
                </a:lnTo>
                <a:lnTo>
                  <a:pt x="7260" y="5387334"/>
                </a:lnTo>
                <a:lnTo>
                  <a:pt x="3063" y="5343177"/>
                </a:lnTo>
                <a:lnTo>
                  <a:pt x="907" y="5291682"/>
                </a:lnTo>
                <a:lnTo>
                  <a:pt x="113" y="5232035"/>
                </a:lnTo>
                <a:lnTo>
                  <a:pt x="0" y="5163421"/>
                </a:lnTo>
                <a:lnTo>
                  <a:pt x="0" y="500049"/>
                </a:lnTo>
                <a:lnTo>
                  <a:pt x="113" y="431435"/>
                </a:lnTo>
                <a:lnTo>
                  <a:pt x="907" y="371788"/>
                </a:lnTo>
                <a:lnTo>
                  <a:pt x="3063" y="320293"/>
                </a:lnTo>
                <a:lnTo>
                  <a:pt x="7260" y="276136"/>
                </a:lnTo>
                <a:lnTo>
                  <a:pt x="14180" y="238500"/>
                </a:lnTo>
                <a:lnTo>
                  <a:pt x="47142" y="158100"/>
                </a:lnTo>
                <a:lnTo>
                  <a:pt x="77527" y="114799"/>
                </a:lnTo>
                <a:lnTo>
                  <a:pt x="114799" y="77527"/>
                </a:lnTo>
                <a:lnTo>
                  <a:pt x="158100" y="47142"/>
                </a:lnTo>
                <a:lnTo>
                  <a:pt x="206571" y="24504"/>
                </a:lnTo>
                <a:lnTo>
                  <a:pt x="276136" y="7260"/>
                </a:lnTo>
                <a:lnTo>
                  <a:pt x="320293" y="3063"/>
                </a:lnTo>
                <a:lnTo>
                  <a:pt x="371788" y="907"/>
                </a:lnTo>
                <a:lnTo>
                  <a:pt x="431435" y="113"/>
                </a:lnTo>
                <a:lnTo>
                  <a:pt x="500049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78333" y="6654255"/>
            <a:ext cx="72885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50" dirty="0">
                <a:latin typeface="Microsoft JhengHei UI"/>
                <a:cs typeface="Microsoft JhengHei UI"/>
              </a:rPr>
              <a:t>电话之间电线直接连接就能够互相通话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29240" y="8806326"/>
            <a:ext cx="12753340" cy="1360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700"/>
              </a:lnSpc>
              <a:spcBef>
                <a:spcPts val="100"/>
              </a:spcBef>
            </a:pPr>
            <a:r>
              <a:rPr sz="3300" spc="-5" dirty="0">
                <a:latin typeface="Arial"/>
                <a:cs typeface="Arial"/>
              </a:rPr>
              <a:t>N</a:t>
            </a:r>
            <a:r>
              <a:rPr sz="3300" dirty="0">
                <a:latin typeface="Arial"/>
                <a:cs typeface="Arial"/>
              </a:rPr>
              <a:t> </a:t>
            </a:r>
            <a:r>
              <a:rPr sz="3300" spc="-5" dirty="0">
                <a:latin typeface="Microsoft JhengHei UI"/>
                <a:cs typeface="Microsoft JhengHei UI"/>
              </a:rPr>
              <a:t>部电话机两两直接相连，需</a:t>
            </a:r>
            <a:r>
              <a:rPr sz="3300" spc="90" dirty="0">
                <a:latin typeface="Microsoft JhengHei UI"/>
                <a:cs typeface="Microsoft JhengHei UI"/>
              </a:rPr>
              <a:t> </a:t>
            </a:r>
            <a:r>
              <a:rPr sz="3300" spc="30" dirty="0">
                <a:latin typeface="Arial"/>
                <a:cs typeface="Arial"/>
              </a:rPr>
              <a:t>N(N</a:t>
            </a:r>
            <a:r>
              <a:rPr sz="3300" spc="130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–</a:t>
            </a:r>
            <a:r>
              <a:rPr sz="3300" spc="130" dirty="0">
                <a:latin typeface="Arial"/>
                <a:cs typeface="Arial"/>
              </a:rPr>
              <a:t> </a:t>
            </a:r>
            <a:r>
              <a:rPr sz="3300" spc="35" dirty="0">
                <a:latin typeface="Arial"/>
                <a:cs typeface="Arial"/>
              </a:rPr>
              <a:t>1)/2</a:t>
            </a:r>
            <a:r>
              <a:rPr sz="3300" spc="130" dirty="0">
                <a:latin typeface="Arial"/>
                <a:cs typeface="Arial"/>
              </a:rPr>
              <a:t> </a:t>
            </a:r>
            <a:r>
              <a:rPr sz="3300" spc="-5" dirty="0">
                <a:latin typeface="Microsoft JhengHei UI"/>
                <a:cs typeface="Microsoft JhengHei UI"/>
              </a:rPr>
              <a:t>对电线。这种直接连接⽅法 所需要的电线对的数量与电话机数量的平⽅</a:t>
            </a: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（</a:t>
            </a:r>
            <a:r>
              <a:rPr sz="3300" spc="210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3300" spc="25" dirty="0">
                <a:solidFill>
                  <a:srgbClr val="FF2600"/>
                </a:solidFill>
                <a:latin typeface="Arial"/>
                <a:cs typeface="Arial"/>
              </a:rPr>
              <a:t>N</a:t>
            </a:r>
            <a:r>
              <a:rPr sz="4950" spc="37" baseline="10942" dirty="0">
                <a:solidFill>
                  <a:srgbClr val="FF2600"/>
                </a:solidFill>
                <a:latin typeface="Arial"/>
                <a:cs typeface="Arial"/>
              </a:rPr>
              <a:t>2</a:t>
            </a:r>
            <a:r>
              <a:rPr sz="4950" spc="187" baseline="10942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）成正</a:t>
            </a:r>
            <a:r>
              <a:rPr sz="3300" spc="-1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⽐</a:t>
            </a:r>
            <a:r>
              <a:rPr sz="3300" spc="-5" dirty="0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16785" y="2923983"/>
            <a:ext cx="3891018" cy="30205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74200" y="3932130"/>
            <a:ext cx="3460683" cy="872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16546" y="4734641"/>
            <a:ext cx="691515" cy="1205230"/>
          </a:xfrm>
          <a:custGeom>
            <a:avLst/>
            <a:gdLst/>
            <a:ahLst/>
            <a:cxnLst/>
            <a:rect l="l" t="t" r="r" b="b"/>
            <a:pathLst>
              <a:path w="691515" h="1205229">
                <a:moveTo>
                  <a:pt x="0" y="1204905"/>
                </a:moveTo>
                <a:lnTo>
                  <a:pt x="691078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11373" y="3068442"/>
            <a:ext cx="1405255" cy="455295"/>
          </a:xfrm>
          <a:custGeom>
            <a:avLst/>
            <a:gdLst/>
            <a:ahLst/>
            <a:cxnLst/>
            <a:rect l="l" t="t" r="r" b="b"/>
            <a:pathLst>
              <a:path w="1405255" h="455295">
                <a:moveTo>
                  <a:pt x="1405170" y="455291"/>
                </a:moveTo>
                <a:lnTo>
                  <a:pt x="0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306201" y="3068442"/>
            <a:ext cx="1405255" cy="455295"/>
          </a:xfrm>
          <a:custGeom>
            <a:avLst/>
            <a:gdLst/>
            <a:ahLst/>
            <a:cxnLst/>
            <a:rect l="l" t="t" r="r" b="b"/>
            <a:pathLst>
              <a:path w="1405255" h="455295">
                <a:moveTo>
                  <a:pt x="0" y="455291"/>
                </a:moveTo>
                <a:lnTo>
                  <a:pt x="1405170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3380" y="3068442"/>
            <a:ext cx="2268220" cy="1593850"/>
          </a:xfrm>
          <a:custGeom>
            <a:avLst/>
            <a:gdLst/>
            <a:ahLst/>
            <a:cxnLst/>
            <a:rect l="l" t="t" r="r" b="b"/>
            <a:pathLst>
              <a:path w="2268219" h="1593850">
                <a:moveTo>
                  <a:pt x="0" y="1593261"/>
                </a:moveTo>
                <a:lnTo>
                  <a:pt x="2267999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85260" y="3068442"/>
            <a:ext cx="1426210" cy="2871470"/>
          </a:xfrm>
          <a:custGeom>
            <a:avLst/>
            <a:gdLst/>
            <a:ahLst/>
            <a:cxnLst/>
            <a:rect l="l" t="t" r="r" b="b"/>
            <a:pathLst>
              <a:path w="1426209" h="2871470">
                <a:moveTo>
                  <a:pt x="0" y="2871104"/>
                </a:moveTo>
                <a:lnTo>
                  <a:pt x="1426112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711373" y="3068442"/>
            <a:ext cx="0" cy="3306445"/>
          </a:xfrm>
          <a:custGeom>
            <a:avLst/>
            <a:gdLst/>
            <a:ahLst/>
            <a:cxnLst/>
            <a:rect l="l" t="t" r="r" b="b"/>
            <a:pathLst>
              <a:path h="3306445">
                <a:moveTo>
                  <a:pt x="0" y="3306119"/>
                </a:moveTo>
                <a:lnTo>
                  <a:pt x="0" y="3306119"/>
                </a:lnTo>
                <a:lnTo>
                  <a:pt x="0" y="50863"/>
                </a:lnTo>
                <a:lnTo>
                  <a:pt x="0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306201" y="3523733"/>
            <a:ext cx="1405255" cy="2851150"/>
          </a:xfrm>
          <a:custGeom>
            <a:avLst/>
            <a:gdLst/>
            <a:ahLst/>
            <a:cxnLst/>
            <a:rect l="l" t="t" r="r" b="b"/>
            <a:pathLst>
              <a:path w="1405255" h="2851150">
                <a:moveTo>
                  <a:pt x="1405170" y="2850828"/>
                </a:moveTo>
                <a:lnTo>
                  <a:pt x="0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85260" y="3523733"/>
            <a:ext cx="20955" cy="2416175"/>
          </a:xfrm>
          <a:custGeom>
            <a:avLst/>
            <a:gdLst/>
            <a:ahLst/>
            <a:cxnLst/>
            <a:rect l="l" t="t" r="r" b="b"/>
            <a:pathLst>
              <a:path w="20955" h="2416175">
                <a:moveTo>
                  <a:pt x="0" y="2415813"/>
                </a:moveTo>
                <a:lnTo>
                  <a:pt x="20941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443380" y="3523733"/>
            <a:ext cx="862965" cy="1138555"/>
          </a:xfrm>
          <a:custGeom>
            <a:avLst/>
            <a:gdLst/>
            <a:ahLst/>
            <a:cxnLst/>
            <a:rect l="l" t="t" r="r" b="b"/>
            <a:pathLst>
              <a:path w="862965" h="1138554">
                <a:moveTo>
                  <a:pt x="0" y="1137948"/>
                </a:moveTo>
                <a:lnTo>
                  <a:pt x="862828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11373" y="3068442"/>
            <a:ext cx="1405255" cy="2871470"/>
          </a:xfrm>
          <a:custGeom>
            <a:avLst/>
            <a:gdLst/>
            <a:ahLst/>
            <a:cxnLst/>
            <a:rect l="l" t="t" r="r" b="b"/>
            <a:pathLst>
              <a:path w="1405255" h="2871470">
                <a:moveTo>
                  <a:pt x="1405170" y="2871104"/>
                </a:moveTo>
                <a:lnTo>
                  <a:pt x="0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711373" y="3068442"/>
            <a:ext cx="2096770" cy="1666239"/>
          </a:xfrm>
          <a:custGeom>
            <a:avLst/>
            <a:gdLst/>
            <a:ahLst/>
            <a:cxnLst/>
            <a:rect l="l" t="t" r="r" b="b"/>
            <a:pathLst>
              <a:path w="2096769" h="1666239">
                <a:moveTo>
                  <a:pt x="2096249" y="1666198"/>
                </a:moveTo>
                <a:lnTo>
                  <a:pt x="0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116546" y="3523733"/>
            <a:ext cx="0" cy="2416175"/>
          </a:xfrm>
          <a:custGeom>
            <a:avLst/>
            <a:gdLst/>
            <a:ahLst/>
            <a:cxnLst/>
            <a:rect l="l" t="t" r="r" b="b"/>
            <a:pathLst>
              <a:path h="2416175">
                <a:moveTo>
                  <a:pt x="0" y="2415813"/>
                </a:moveTo>
                <a:lnTo>
                  <a:pt x="0" y="2415813"/>
                </a:lnTo>
                <a:lnTo>
                  <a:pt x="0" y="50329"/>
                </a:lnTo>
                <a:lnTo>
                  <a:pt x="0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116546" y="3523733"/>
            <a:ext cx="691515" cy="1210945"/>
          </a:xfrm>
          <a:custGeom>
            <a:avLst/>
            <a:gdLst/>
            <a:ahLst/>
            <a:cxnLst/>
            <a:rect l="l" t="t" r="r" b="b"/>
            <a:pathLst>
              <a:path w="691515" h="1210945">
                <a:moveTo>
                  <a:pt x="691078" y="1210907"/>
                </a:moveTo>
                <a:lnTo>
                  <a:pt x="0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306201" y="3523733"/>
            <a:ext cx="2810510" cy="0"/>
          </a:xfrm>
          <a:custGeom>
            <a:avLst/>
            <a:gdLst/>
            <a:ahLst/>
            <a:cxnLst/>
            <a:rect l="l" t="t" r="r" b="b"/>
            <a:pathLst>
              <a:path w="2810509">
                <a:moveTo>
                  <a:pt x="2810341" y="0"/>
                </a:moveTo>
                <a:lnTo>
                  <a:pt x="2810341" y="0"/>
                </a:lnTo>
                <a:lnTo>
                  <a:pt x="51097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306201" y="3523733"/>
            <a:ext cx="3502025" cy="1210945"/>
          </a:xfrm>
          <a:custGeom>
            <a:avLst/>
            <a:gdLst/>
            <a:ahLst/>
            <a:cxnLst/>
            <a:rect l="l" t="t" r="r" b="b"/>
            <a:pathLst>
              <a:path w="3502025" h="1210945">
                <a:moveTo>
                  <a:pt x="3501420" y="1210907"/>
                </a:moveTo>
                <a:lnTo>
                  <a:pt x="0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306201" y="3523733"/>
            <a:ext cx="3502025" cy="1210945"/>
          </a:xfrm>
          <a:custGeom>
            <a:avLst/>
            <a:gdLst/>
            <a:ahLst/>
            <a:cxnLst/>
            <a:rect l="l" t="t" r="r" b="b"/>
            <a:pathLst>
              <a:path w="3502025" h="1210945">
                <a:moveTo>
                  <a:pt x="3501420" y="1210907"/>
                </a:moveTo>
                <a:lnTo>
                  <a:pt x="0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306201" y="3523733"/>
            <a:ext cx="2810510" cy="2416175"/>
          </a:xfrm>
          <a:custGeom>
            <a:avLst/>
            <a:gdLst/>
            <a:ahLst/>
            <a:cxnLst/>
            <a:rect l="l" t="t" r="r" b="b"/>
            <a:pathLst>
              <a:path w="2810509" h="2416175">
                <a:moveTo>
                  <a:pt x="2810341" y="2415813"/>
                </a:moveTo>
                <a:lnTo>
                  <a:pt x="0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443380" y="4661682"/>
            <a:ext cx="2268220" cy="1713230"/>
          </a:xfrm>
          <a:custGeom>
            <a:avLst/>
            <a:gdLst/>
            <a:ahLst/>
            <a:cxnLst/>
            <a:rect l="l" t="t" r="r" b="b"/>
            <a:pathLst>
              <a:path w="2268219" h="1713229">
                <a:moveTo>
                  <a:pt x="2267999" y="1712879"/>
                </a:moveTo>
                <a:lnTo>
                  <a:pt x="0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443380" y="4661682"/>
            <a:ext cx="842010" cy="1278255"/>
          </a:xfrm>
          <a:custGeom>
            <a:avLst/>
            <a:gdLst/>
            <a:ahLst/>
            <a:cxnLst/>
            <a:rect l="l" t="t" r="r" b="b"/>
            <a:pathLst>
              <a:path w="842009" h="1278254">
                <a:moveTo>
                  <a:pt x="841886" y="1277864"/>
                </a:moveTo>
                <a:lnTo>
                  <a:pt x="0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443380" y="3523733"/>
            <a:ext cx="3673475" cy="1138555"/>
          </a:xfrm>
          <a:custGeom>
            <a:avLst/>
            <a:gdLst/>
            <a:ahLst/>
            <a:cxnLst/>
            <a:rect l="l" t="t" r="r" b="b"/>
            <a:pathLst>
              <a:path w="3673475" h="1138554">
                <a:moveTo>
                  <a:pt x="0" y="1137948"/>
                </a:moveTo>
                <a:lnTo>
                  <a:pt x="3673168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285260" y="3523733"/>
            <a:ext cx="2831465" cy="2416175"/>
          </a:xfrm>
          <a:custGeom>
            <a:avLst/>
            <a:gdLst/>
            <a:ahLst/>
            <a:cxnLst/>
            <a:rect l="l" t="t" r="r" b="b"/>
            <a:pathLst>
              <a:path w="2831465" h="2416175">
                <a:moveTo>
                  <a:pt x="0" y="2415813"/>
                </a:moveTo>
                <a:lnTo>
                  <a:pt x="2831283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711373" y="3523733"/>
            <a:ext cx="1405255" cy="2851150"/>
          </a:xfrm>
          <a:custGeom>
            <a:avLst/>
            <a:gdLst/>
            <a:ahLst/>
            <a:cxnLst/>
            <a:rect l="l" t="t" r="r" b="b"/>
            <a:pathLst>
              <a:path w="1405255" h="2851150">
                <a:moveTo>
                  <a:pt x="0" y="2850828"/>
                </a:moveTo>
                <a:lnTo>
                  <a:pt x="1405170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285260" y="4734641"/>
            <a:ext cx="3522979" cy="1205230"/>
          </a:xfrm>
          <a:custGeom>
            <a:avLst/>
            <a:gdLst/>
            <a:ahLst/>
            <a:cxnLst/>
            <a:rect l="l" t="t" r="r" b="b"/>
            <a:pathLst>
              <a:path w="3522980" h="1205229">
                <a:moveTo>
                  <a:pt x="3522361" y="0"/>
                </a:moveTo>
                <a:lnTo>
                  <a:pt x="0" y="1204905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443380" y="4661682"/>
            <a:ext cx="4364355" cy="73025"/>
          </a:xfrm>
          <a:custGeom>
            <a:avLst/>
            <a:gdLst/>
            <a:ahLst/>
            <a:cxnLst/>
            <a:rect l="l" t="t" r="r" b="b"/>
            <a:pathLst>
              <a:path w="4364355" h="73025">
                <a:moveTo>
                  <a:pt x="4364247" y="72958"/>
                </a:moveTo>
                <a:lnTo>
                  <a:pt x="0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443380" y="4661682"/>
            <a:ext cx="3673475" cy="1278255"/>
          </a:xfrm>
          <a:custGeom>
            <a:avLst/>
            <a:gdLst/>
            <a:ahLst/>
            <a:cxnLst/>
            <a:rect l="l" t="t" r="r" b="b"/>
            <a:pathLst>
              <a:path w="3673475" h="1278254">
                <a:moveTo>
                  <a:pt x="3673168" y="1277864"/>
                </a:moveTo>
                <a:lnTo>
                  <a:pt x="0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711373" y="5939546"/>
            <a:ext cx="1405255" cy="435609"/>
          </a:xfrm>
          <a:custGeom>
            <a:avLst/>
            <a:gdLst/>
            <a:ahLst/>
            <a:cxnLst/>
            <a:rect l="l" t="t" r="r" b="b"/>
            <a:pathLst>
              <a:path w="1405255" h="435610">
                <a:moveTo>
                  <a:pt x="0" y="435014"/>
                </a:moveTo>
                <a:lnTo>
                  <a:pt x="1405170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285260" y="5939546"/>
            <a:ext cx="2831465" cy="0"/>
          </a:xfrm>
          <a:custGeom>
            <a:avLst/>
            <a:gdLst/>
            <a:ahLst/>
            <a:cxnLst/>
            <a:rect l="l" t="t" r="r" b="b"/>
            <a:pathLst>
              <a:path w="2831465">
                <a:moveTo>
                  <a:pt x="2831283" y="0"/>
                </a:moveTo>
                <a:lnTo>
                  <a:pt x="2831283" y="0"/>
                </a:lnTo>
                <a:lnTo>
                  <a:pt x="50558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285260" y="5939546"/>
            <a:ext cx="1426210" cy="435609"/>
          </a:xfrm>
          <a:custGeom>
            <a:avLst/>
            <a:gdLst/>
            <a:ahLst/>
            <a:cxnLst/>
            <a:rect l="l" t="t" r="r" b="b"/>
            <a:pathLst>
              <a:path w="1426209" h="435610">
                <a:moveTo>
                  <a:pt x="1426112" y="435014"/>
                </a:moveTo>
                <a:lnTo>
                  <a:pt x="0" y="0"/>
                </a:lnTo>
              </a:path>
            </a:pathLst>
          </a:custGeom>
          <a:ln w="20941">
            <a:solidFill>
              <a:srgbClr val="AC1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8245058" y="714607"/>
            <a:ext cx="361442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电话电路交换</a:t>
            </a:r>
          </a:p>
        </p:txBody>
      </p:sp>
      <p:sp>
        <p:nvSpPr>
          <p:cNvPr id="38" name="object 38"/>
          <p:cNvSpPr/>
          <p:nvPr/>
        </p:nvSpPr>
        <p:spPr>
          <a:xfrm>
            <a:off x="12089652" y="4318506"/>
            <a:ext cx="658713" cy="619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473551" y="4388536"/>
            <a:ext cx="658713" cy="619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787183" y="3172021"/>
            <a:ext cx="658713" cy="619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296141" y="2586394"/>
            <a:ext cx="658713" cy="619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371552" y="6125978"/>
            <a:ext cx="658713" cy="6192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794429" y="5629923"/>
            <a:ext cx="658713" cy="6192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948663" y="5605052"/>
            <a:ext cx="658713" cy="6192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947270" y="3144879"/>
            <a:ext cx="658713" cy="619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995918" y="2986464"/>
            <a:ext cx="658713" cy="619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85530" y="2986464"/>
            <a:ext cx="658713" cy="619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22486" y="4059010"/>
            <a:ext cx="658713" cy="6192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85530" y="5323711"/>
            <a:ext cx="658713" cy="619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995918" y="5323711"/>
            <a:ext cx="658713" cy="619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67417" y="4059010"/>
            <a:ext cx="658713" cy="6192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72901" y="4124621"/>
            <a:ext cx="658713" cy="6192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357492" y="4059010"/>
            <a:ext cx="658713" cy="6192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7892" y="1948546"/>
            <a:ext cx="18747984" cy="4112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55785" y="2325498"/>
            <a:ext cx="17952720" cy="3317240"/>
          </a:xfrm>
          <a:custGeom>
            <a:avLst/>
            <a:gdLst/>
            <a:ahLst/>
            <a:cxnLst/>
            <a:rect l="l" t="t" r="r" b="b"/>
            <a:pathLst>
              <a:path w="17952720" h="3317240">
                <a:moveTo>
                  <a:pt x="17552290" y="0"/>
                </a:moveTo>
                <a:lnTo>
                  <a:pt x="399907" y="0"/>
                </a:lnTo>
                <a:lnTo>
                  <a:pt x="334940" y="156"/>
                </a:lnTo>
                <a:lnTo>
                  <a:pt x="280113" y="1254"/>
                </a:lnTo>
                <a:lnTo>
                  <a:pt x="234299" y="4233"/>
                </a:lnTo>
                <a:lnTo>
                  <a:pt x="196371" y="10033"/>
                </a:lnTo>
                <a:lnTo>
                  <a:pt x="117367" y="43222"/>
                </a:lnTo>
                <a:lnTo>
                  <a:pt x="76259" y="76259"/>
                </a:lnTo>
                <a:lnTo>
                  <a:pt x="43222" y="117367"/>
                </a:lnTo>
                <a:lnTo>
                  <a:pt x="19597" y="165202"/>
                </a:lnTo>
                <a:lnTo>
                  <a:pt x="4233" y="234299"/>
                </a:lnTo>
                <a:lnTo>
                  <a:pt x="1254" y="280113"/>
                </a:lnTo>
                <a:lnTo>
                  <a:pt x="156" y="334940"/>
                </a:lnTo>
                <a:lnTo>
                  <a:pt x="0" y="399907"/>
                </a:lnTo>
                <a:lnTo>
                  <a:pt x="0" y="2917125"/>
                </a:lnTo>
                <a:lnTo>
                  <a:pt x="156" y="2982092"/>
                </a:lnTo>
                <a:lnTo>
                  <a:pt x="1254" y="3036919"/>
                </a:lnTo>
                <a:lnTo>
                  <a:pt x="4233" y="3082733"/>
                </a:lnTo>
                <a:lnTo>
                  <a:pt x="10033" y="3120661"/>
                </a:lnTo>
                <a:lnTo>
                  <a:pt x="43222" y="3199665"/>
                </a:lnTo>
                <a:lnTo>
                  <a:pt x="76259" y="3240772"/>
                </a:lnTo>
                <a:lnTo>
                  <a:pt x="117367" y="3273809"/>
                </a:lnTo>
                <a:lnTo>
                  <a:pt x="165202" y="3297434"/>
                </a:lnTo>
                <a:lnTo>
                  <a:pt x="234299" y="3312798"/>
                </a:lnTo>
                <a:lnTo>
                  <a:pt x="280113" y="3315777"/>
                </a:lnTo>
                <a:lnTo>
                  <a:pt x="334940" y="3316875"/>
                </a:lnTo>
                <a:lnTo>
                  <a:pt x="399907" y="3317031"/>
                </a:lnTo>
                <a:lnTo>
                  <a:pt x="17552290" y="3317031"/>
                </a:lnTo>
                <a:lnTo>
                  <a:pt x="17617254" y="3316875"/>
                </a:lnTo>
                <a:lnTo>
                  <a:pt x="17672081" y="3315777"/>
                </a:lnTo>
                <a:lnTo>
                  <a:pt x="17717896" y="3312798"/>
                </a:lnTo>
                <a:lnTo>
                  <a:pt x="17755826" y="3306998"/>
                </a:lnTo>
                <a:lnTo>
                  <a:pt x="17834827" y="3273809"/>
                </a:lnTo>
                <a:lnTo>
                  <a:pt x="17875932" y="3240772"/>
                </a:lnTo>
                <a:lnTo>
                  <a:pt x="17908968" y="3199665"/>
                </a:lnTo>
                <a:lnTo>
                  <a:pt x="17932593" y="3151829"/>
                </a:lnTo>
                <a:lnTo>
                  <a:pt x="17947960" y="3082733"/>
                </a:lnTo>
                <a:lnTo>
                  <a:pt x="17950940" y="3036919"/>
                </a:lnTo>
                <a:lnTo>
                  <a:pt x="17952037" y="2982092"/>
                </a:lnTo>
                <a:lnTo>
                  <a:pt x="17952194" y="2917125"/>
                </a:lnTo>
                <a:lnTo>
                  <a:pt x="17952194" y="399907"/>
                </a:lnTo>
                <a:lnTo>
                  <a:pt x="17952037" y="334940"/>
                </a:lnTo>
                <a:lnTo>
                  <a:pt x="17950940" y="280113"/>
                </a:lnTo>
                <a:lnTo>
                  <a:pt x="17947960" y="234299"/>
                </a:lnTo>
                <a:lnTo>
                  <a:pt x="17942158" y="196371"/>
                </a:lnTo>
                <a:lnTo>
                  <a:pt x="17908968" y="117367"/>
                </a:lnTo>
                <a:lnTo>
                  <a:pt x="17875932" y="76259"/>
                </a:lnTo>
                <a:lnTo>
                  <a:pt x="17834827" y="43222"/>
                </a:lnTo>
                <a:lnTo>
                  <a:pt x="17786995" y="19597"/>
                </a:lnTo>
                <a:lnTo>
                  <a:pt x="17717896" y="4233"/>
                </a:lnTo>
                <a:lnTo>
                  <a:pt x="17672081" y="1254"/>
                </a:lnTo>
                <a:lnTo>
                  <a:pt x="17617254" y="156"/>
                </a:lnTo>
                <a:lnTo>
                  <a:pt x="175522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55785" y="2325498"/>
            <a:ext cx="17952720" cy="3317240"/>
          </a:xfrm>
          <a:custGeom>
            <a:avLst/>
            <a:gdLst/>
            <a:ahLst/>
            <a:cxnLst/>
            <a:rect l="l" t="t" r="r" b="b"/>
            <a:pathLst>
              <a:path w="17952720" h="3317240">
                <a:moveTo>
                  <a:pt x="399906" y="0"/>
                </a:moveTo>
                <a:lnTo>
                  <a:pt x="17552282" y="0"/>
                </a:lnTo>
                <a:lnTo>
                  <a:pt x="17617250" y="156"/>
                </a:lnTo>
                <a:lnTo>
                  <a:pt x="17672077" y="1254"/>
                </a:lnTo>
                <a:lnTo>
                  <a:pt x="17717891" y="4232"/>
                </a:lnTo>
                <a:lnTo>
                  <a:pt x="17755818" y="10033"/>
                </a:lnTo>
                <a:lnTo>
                  <a:pt x="17834824" y="43222"/>
                </a:lnTo>
                <a:lnTo>
                  <a:pt x="17875933" y="76259"/>
                </a:lnTo>
                <a:lnTo>
                  <a:pt x="17908970" y="117366"/>
                </a:lnTo>
                <a:lnTo>
                  <a:pt x="17932595" y="165202"/>
                </a:lnTo>
                <a:lnTo>
                  <a:pt x="17947962" y="234299"/>
                </a:lnTo>
                <a:lnTo>
                  <a:pt x="17950942" y="280113"/>
                </a:lnTo>
                <a:lnTo>
                  <a:pt x="17952040" y="334940"/>
                </a:lnTo>
                <a:lnTo>
                  <a:pt x="17952196" y="399906"/>
                </a:lnTo>
                <a:lnTo>
                  <a:pt x="17952196" y="2917125"/>
                </a:lnTo>
                <a:lnTo>
                  <a:pt x="17952040" y="2982092"/>
                </a:lnTo>
                <a:lnTo>
                  <a:pt x="17950942" y="3036918"/>
                </a:lnTo>
                <a:lnTo>
                  <a:pt x="17947962" y="3082732"/>
                </a:lnTo>
                <a:lnTo>
                  <a:pt x="17942160" y="3120660"/>
                </a:lnTo>
                <a:lnTo>
                  <a:pt x="17908970" y="3199665"/>
                </a:lnTo>
                <a:lnTo>
                  <a:pt x="17875933" y="3240772"/>
                </a:lnTo>
                <a:lnTo>
                  <a:pt x="17834824" y="3273809"/>
                </a:lnTo>
                <a:lnTo>
                  <a:pt x="17786987" y="3297434"/>
                </a:lnTo>
                <a:lnTo>
                  <a:pt x="17717891" y="3312798"/>
                </a:lnTo>
                <a:lnTo>
                  <a:pt x="17672077" y="3315777"/>
                </a:lnTo>
                <a:lnTo>
                  <a:pt x="17617250" y="3316875"/>
                </a:lnTo>
                <a:lnTo>
                  <a:pt x="17552282" y="3317031"/>
                </a:lnTo>
                <a:lnTo>
                  <a:pt x="399906" y="3317031"/>
                </a:lnTo>
                <a:lnTo>
                  <a:pt x="334940" y="3316875"/>
                </a:lnTo>
                <a:lnTo>
                  <a:pt x="280113" y="3315777"/>
                </a:lnTo>
                <a:lnTo>
                  <a:pt x="234299" y="3312798"/>
                </a:lnTo>
                <a:lnTo>
                  <a:pt x="196370" y="3306998"/>
                </a:lnTo>
                <a:lnTo>
                  <a:pt x="117366" y="3273809"/>
                </a:lnTo>
                <a:lnTo>
                  <a:pt x="76259" y="3240772"/>
                </a:lnTo>
                <a:lnTo>
                  <a:pt x="43222" y="3199665"/>
                </a:lnTo>
                <a:lnTo>
                  <a:pt x="19597" y="3151829"/>
                </a:lnTo>
                <a:lnTo>
                  <a:pt x="4232" y="3082732"/>
                </a:lnTo>
                <a:lnTo>
                  <a:pt x="1254" y="3036918"/>
                </a:lnTo>
                <a:lnTo>
                  <a:pt x="156" y="2982092"/>
                </a:lnTo>
                <a:lnTo>
                  <a:pt x="0" y="2917125"/>
                </a:lnTo>
                <a:lnTo>
                  <a:pt x="0" y="399906"/>
                </a:lnTo>
                <a:lnTo>
                  <a:pt x="156" y="334940"/>
                </a:lnTo>
                <a:lnTo>
                  <a:pt x="1254" y="280113"/>
                </a:lnTo>
                <a:lnTo>
                  <a:pt x="4232" y="234299"/>
                </a:lnTo>
                <a:lnTo>
                  <a:pt x="10033" y="196370"/>
                </a:lnTo>
                <a:lnTo>
                  <a:pt x="43222" y="117366"/>
                </a:lnTo>
                <a:lnTo>
                  <a:pt x="76259" y="76259"/>
                </a:lnTo>
                <a:lnTo>
                  <a:pt x="117366" y="43222"/>
                </a:lnTo>
                <a:lnTo>
                  <a:pt x="165202" y="19597"/>
                </a:lnTo>
                <a:lnTo>
                  <a:pt x="234299" y="4232"/>
                </a:lnTo>
                <a:lnTo>
                  <a:pt x="280113" y="1254"/>
                </a:lnTo>
                <a:lnTo>
                  <a:pt x="334940" y="156"/>
                </a:lnTo>
                <a:lnTo>
                  <a:pt x="399906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39174" y="3048555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53301" y="3765901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3301" y="4483246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7927" y="2773584"/>
            <a:ext cx="16249015" cy="2178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90" marR="5080" indent="-314325">
              <a:lnSpc>
                <a:spcPct val="142600"/>
              </a:lnSpc>
              <a:spcBef>
                <a:spcPts val="100"/>
              </a:spcBef>
            </a:pPr>
            <a:r>
              <a:rPr sz="3300" spc="50" dirty="0">
                <a:latin typeface="Microsoft JhengHei UI"/>
                <a:cs typeface="Microsoft JhengHei UI"/>
              </a:rPr>
              <a:t>当电话机的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数量增多</a:t>
            </a:r>
            <a:r>
              <a:rPr sz="3300" spc="50" dirty="0">
                <a:latin typeface="Microsoft JhengHei UI"/>
                <a:cs typeface="Microsoft JhengHei UI"/>
              </a:rPr>
              <a:t>时，就要使⽤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交换机</a:t>
            </a:r>
            <a:r>
              <a:rPr sz="3300" spc="50" dirty="0">
                <a:latin typeface="Microsoft JhengHei UI"/>
                <a:cs typeface="Microsoft JhengHei UI"/>
              </a:rPr>
              <a:t>来完成全⽹的交换任务，于是出现了</a:t>
            </a:r>
            <a:r>
              <a:rPr sz="3300" spc="50" dirty="0">
                <a:latin typeface="Arial"/>
                <a:cs typeface="Arial"/>
              </a:rPr>
              <a:t>“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交换</a:t>
            </a:r>
            <a:r>
              <a:rPr sz="3300" spc="25" dirty="0">
                <a:latin typeface="Arial"/>
                <a:cs typeface="Arial"/>
              </a:rPr>
              <a:t>”</a:t>
            </a:r>
            <a:r>
              <a:rPr sz="3300" spc="25" dirty="0">
                <a:latin typeface="Microsoft JhengHei UI"/>
                <a:cs typeface="Microsoft JhengHei UI"/>
              </a:rPr>
              <a:t>：  </a:t>
            </a:r>
            <a:r>
              <a:rPr sz="3300" spc="50" dirty="0">
                <a:latin typeface="Arial"/>
                <a:cs typeface="Arial"/>
              </a:rPr>
              <a:t>1878</a:t>
            </a:r>
            <a:r>
              <a:rPr sz="3300" spc="50" dirty="0">
                <a:latin typeface="Microsoft JhengHei UI"/>
                <a:cs typeface="Microsoft JhengHei UI"/>
              </a:rPr>
              <a:t>年⼈⼯电话交换机出现，电话接续过程中的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接线、拆线</a:t>
            </a:r>
            <a:r>
              <a:rPr sz="3300" spc="50" dirty="0">
                <a:latin typeface="Microsoft JhengHei UI"/>
                <a:cs typeface="Microsoft JhengHei UI"/>
              </a:rPr>
              <a:t>完全由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话务员⼿⼯操作</a:t>
            </a:r>
            <a:r>
              <a:rPr sz="3300" spc="-5" dirty="0">
                <a:latin typeface="Microsoft JhengHei UI"/>
                <a:cs typeface="Microsoft JhengHei UI"/>
              </a:rPr>
              <a:t>。 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缺点</a:t>
            </a:r>
            <a:r>
              <a:rPr sz="3300" spc="50" dirty="0">
                <a:latin typeface="Microsoft JhengHei UI"/>
                <a:cs typeface="Microsoft JhengHei UI"/>
              </a:rPr>
              <a:t>：容量很⼩，需要占⽤⼤量⼈⼒，⼯作繁重，效率低下，容易出错。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00956" y="6764935"/>
            <a:ext cx="4278099" cy="33442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70903" y="6677575"/>
            <a:ext cx="2578703" cy="37352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58263" y="6764935"/>
            <a:ext cx="2285518" cy="34420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27507" y="6729611"/>
            <a:ext cx="5171761" cy="36311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14867" y="6816971"/>
            <a:ext cx="4878577" cy="33379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8245058" y="714607"/>
            <a:ext cx="361442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电话⼈⼯交换</a:t>
            </a:r>
          </a:p>
        </p:txBody>
      </p:sp>
      <p:sp>
        <p:nvSpPr>
          <p:cNvPr id="15" name="object 15"/>
          <p:cNvSpPr/>
          <p:nvPr/>
        </p:nvSpPr>
        <p:spPr>
          <a:xfrm>
            <a:off x="15177935" y="6821427"/>
            <a:ext cx="658713" cy="6192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328476" y="6821427"/>
            <a:ext cx="658713" cy="6192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87029" y="8012331"/>
            <a:ext cx="658713" cy="6192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479007" y="8012331"/>
            <a:ext cx="658713" cy="6192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177935" y="9465640"/>
            <a:ext cx="658713" cy="6192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328476" y="9465640"/>
            <a:ext cx="658713" cy="6192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565008" y="779841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523548" y="0"/>
                </a:moveTo>
                <a:lnTo>
                  <a:pt x="478929" y="1893"/>
                </a:lnTo>
                <a:lnTo>
                  <a:pt x="434571" y="7572"/>
                </a:lnTo>
                <a:lnTo>
                  <a:pt x="390737" y="17038"/>
                </a:lnTo>
                <a:lnTo>
                  <a:pt x="347686" y="30289"/>
                </a:lnTo>
                <a:lnTo>
                  <a:pt x="305681" y="47327"/>
                </a:lnTo>
                <a:lnTo>
                  <a:pt x="264982" y="68152"/>
                </a:lnTo>
                <a:lnTo>
                  <a:pt x="225851" y="92762"/>
                </a:lnTo>
                <a:lnTo>
                  <a:pt x="188550" y="121159"/>
                </a:lnTo>
                <a:lnTo>
                  <a:pt x="153340" y="153342"/>
                </a:lnTo>
                <a:lnTo>
                  <a:pt x="121158" y="188551"/>
                </a:lnTo>
                <a:lnTo>
                  <a:pt x="92761" y="225851"/>
                </a:lnTo>
                <a:lnTo>
                  <a:pt x="68151" y="264980"/>
                </a:lnTo>
                <a:lnTo>
                  <a:pt x="47327" y="305678"/>
                </a:lnTo>
                <a:lnTo>
                  <a:pt x="30289" y="347683"/>
                </a:lnTo>
                <a:lnTo>
                  <a:pt x="17037" y="390733"/>
                </a:lnTo>
                <a:lnTo>
                  <a:pt x="7572" y="434568"/>
                </a:lnTo>
                <a:lnTo>
                  <a:pt x="1893" y="478925"/>
                </a:lnTo>
                <a:lnTo>
                  <a:pt x="0" y="523544"/>
                </a:lnTo>
                <a:lnTo>
                  <a:pt x="1893" y="568162"/>
                </a:lnTo>
                <a:lnTo>
                  <a:pt x="7572" y="612520"/>
                </a:lnTo>
                <a:lnTo>
                  <a:pt x="17037" y="656354"/>
                </a:lnTo>
                <a:lnTo>
                  <a:pt x="30289" y="699405"/>
                </a:lnTo>
                <a:lnTo>
                  <a:pt x="47327" y="741409"/>
                </a:lnTo>
                <a:lnTo>
                  <a:pt x="68151" y="782107"/>
                </a:lnTo>
                <a:lnTo>
                  <a:pt x="92761" y="821237"/>
                </a:lnTo>
                <a:lnTo>
                  <a:pt x="121158" y="858537"/>
                </a:lnTo>
                <a:lnTo>
                  <a:pt x="153340" y="893746"/>
                </a:lnTo>
                <a:lnTo>
                  <a:pt x="188550" y="925929"/>
                </a:lnTo>
                <a:lnTo>
                  <a:pt x="225851" y="954325"/>
                </a:lnTo>
                <a:lnTo>
                  <a:pt x="264982" y="978936"/>
                </a:lnTo>
                <a:lnTo>
                  <a:pt x="305681" y="999760"/>
                </a:lnTo>
                <a:lnTo>
                  <a:pt x="347686" y="1016798"/>
                </a:lnTo>
                <a:lnTo>
                  <a:pt x="390737" y="1030050"/>
                </a:lnTo>
                <a:lnTo>
                  <a:pt x="434571" y="1039516"/>
                </a:lnTo>
                <a:lnTo>
                  <a:pt x="478929" y="1045195"/>
                </a:lnTo>
                <a:lnTo>
                  <a:pt x="523548" y="1047088"/>
                </a:lnTo>
                <a:lnTo>
                  <a:pt x="568166" y="1045195"/>
                </a:lnTo>
                <a:lnTo>
                  <a:pt x="612524" y="1039516"/>
                </a:lnTo>
                <a:lnTo>
                  <a:pt x="656358" y="1030050"/>
                </a:lnTo>
                <a:lnTo>
                  <a:pt x="699408" y="1016798"/>
                </a:lnTo>
                <a:lnTo>
                  <a:pt x="741412" y="999760"/>
                </a:lnTo>
                <a:lnTo>
                  <a:pt x="782110" y="978936"/>
                </a:lnTo>
                <a:lnTo>
                  <a:pt x="821239" y="954325"/>
                </a:lnTo>
                <a:lnTo>
                  <a:pt x="858539" y="925929"/>
                </a:lnTo>
                <a:lnTo>
                  <a:pt x="893747" y="893746"/>
                </a:lnTo>
                <a:lnTo>
                  <a:pt x="925930" y="858537"/>
                </a:lnTo>
                <a:lnTo>
                  <a:pt x="954326" y="821237"/>
                </a:lnTo>
                <a:lnTo>
                  <a:pt x="978937" y="782107"/>
                </a:lnTo>
                <a:lnTo>
                  <a:pt x="999761" y="741409"/>
                </a:lnTo>
                <a:lnTo>
                  <a:pt x="1016798" y="699405"/>
                </a:lnTo>
                <a:lnTo>
                  <a:pt x="1030050" y="656354"/>
                </a:lnTo>
                <a:lnTo>
                  <a:pt x="1039516" y="612520"/>
                </a:lnTo>
                <a:lnTo>
                  <a:pt x="1045195" y="568162"/>
                </a:lnTo>
                <a:lnTo>
                  <a:pt x="1047088" y="523544"/>
                </a:lnTo>
                <a:lnTo>
                  <a:pt x="1045195" y="478925"/>
                </a:lnTo>
                <a:lnTo>
                  <a:pt x="1039516" y="434568"/>
                </a:lnTo>
                <a:lnTo>
                  <a:pt x="1030050" y="390733"/>
                </a:lnTo>
                <a:lnTo>
                  <a:pt x="1016798" y="347683"/>
                </a:lnTo>
                <a:lnTo>
                  <a:pt x="999761" y="305678"/>
                </a:lnTo>
                <a:lnTo>
                  <a:pt x="978937" y="264980"/>
                </a:lnTo>
                <a:lnTo>
                  <a:pt x="954326" y="225851"/>
                </a:lnTo>
                <a:lnTo>
                  <a:pt x="925930" y="188551"/>
                </a:lnTo>
                <a:lnTo>
                  <a:pt x="893747" y="153342"/>
                </a:lnTo>
                <a:lnTo>
                  <a:pt x="858539" y="121159"/>
                </a:lnTo>
                <a:lnTo>
                  <a:pt x="821239" y="92762"/>
                </a:lnTo>
                <a:lnTo>
                  <a:pt x="782110" y="68152"/>
                </a:lnTo>
                <a:lnTo>
                  <a:pt x="741412" y="47327"/>
                </a:lnTo>
                <a:lnTo>
                  <a:pt x="699408" y="30289"/>
                </a:lnTo>
                <a:lnTo>
                  <a:pt x="656358" y="17038"/>
                </a:lnTo>
                <a:lnTo>
                  <a:pt x="612524" y="7572"/>
                </a:lnTo>
                <a:lnTo>
                  <a:pt x="568166" y="1893"/>
                </a:lnTo>
                <a:lnTo>
                  <a:pt x="523548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677963" y="8150025"/>
            <a:ext cx="826769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45" dirty="0">
                <a:solidFill>
                  <a:srgbClr val="FFFFFF"/>
                </a:solidFill>
                <a:latin typeface="Microsoft JhengHei UI"/>
                <a:cs typeface="Microsoft JhengHei UI"/>
              </a:rPr>
              <a:t>交换机</a:t>
            </a:r>
            <a:endParaRPr sz="20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1677" y="1849122"/>
            <a:ext cx="19040750" cy="4877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9570" y="2226074"/>
            <a:ext cx="18245455" cy="4082415"/>
          </a:xfrm>
          <a:custGeom>
            <a:avLst/>
            <a:gdLst/>
            <a:ahLst/>
            <a:cxnLst/>
            <a:rect l="l" t="t" r="r" b="b"/>
            <a:pathLst>
              <a:path w="18245455" h="4082415">
                <a:moveTo>
                  <a:pt x="18007862" y="0"/>
                </a:moveTo>
                <a:lnTo>
                  <a:pt x="237090" y="0"/>
                </a:lnTo>
                <a:lnTo>
                  <a:pt x="189911" y="181"/>
                </a:lnTo>
                <a:lnTo>
                  <a:pt x="121641" y="4901"/>
                </a:lnTo>
                <a:lnTo>
                  <a:pt x="69582" y="25624"/>
                </a:lnTo>
                <a:lnTo>
                  <a:pt x="25625" y="69582"/>
                </a:lnTo>
                <a:lnTo>
                  <a:pt x="4901" y="121641"/>
                </a:lnTo>
                <a:lnTo>
                  <a:pt x="181" y="189910"/>
                </a:lnTo>
                <a:lnTo>
                  <a:pt x="0" y="237091"/>
                </a:lnTo>
                <a:lnTo>
                  <a:pt x="0" y="3844861"/>
                </a:lnTo>
                <a:lnTo>
                  <a:pt x="181" y="3892042"/>
                </a:lnTo>
                <a:lnTo>
                  <a:pt x="4901" y="3960312"/>
                </a:lnTo>
                <a:lnTo>
                  <a:pt x="25625" y="4012370"/>
                </a:lnTo>
                <a:lnTo>
                  <a:pt x="69582" y="4056328"/>
                </a:lnTo>
                <a:lnTo>
                  <a:pt x="121641" y="4077051"/>
                </a:lnTo>
                <a:lnTo>
                  <a:pt x="189911" y="4081771"/>
                </a:lnTo>
                <a:lnTo>
                  <a:pt x="237090" y="4081953"/>
                </a:lnTo>
                <a:lnTo>
                  <a:pt x="18007862" y="4081953"/>
                </a:lnTo>
                <a:lnTo>
                  <a:pt x="18055046" y="4081771"/>
                </a:lnTo>
                <a:lnTo>
                  <a:pt x="18123316" y="4077051"/>
                </a:lnTo>
                <a:lnTo>
                  <a:pt x="18175373" y="4056328"/>
                </a:lnTo>
                <a:lnTo>
                  <a:pt x="18219333" y="4012370"/>
                </a:lnTo>
                <a:lnTo>
                  <a:pt x="18240056" y="3960312"/>
                </a:lnTo>
                <a:lnTo>
                  <a:pt x="18244773" y="3892042"/>
                </a:lnTo>
                <a:lnTo>
                  <a:pt x="18244955" y="3844861"/>
                </a:lnTo>
                <a:lnTo>
                  <a:pt x="18244955" y="237091"/>
                </a:lnTo>
                <a:lnTo>
                  <a:pt x="18244773" y="189910"/>
                </a:lnTo>
                <a:lnTo>
                  <a:pt x="18240056" y="121641"/>
                </a:lnTo>
                <a:lnTo>
                  <a:pt x="18219333" y="69582"/>
                </a:lnTo>
                <a:lnTo>
                  <a:pt x="18175373" y="25624"/>
                </a:lnTo>
                <a:lnTo>
                  <a:pt x="18123316" y="4901"/>
                </a:lnTo>
                <a:lnTo>
                  <a:pt x="18093095" y="1452"/>
                </a:lnTo>
                <a:lnTo>
                  <a:pt x="18055046" y="181"/>
                </a:lnTo>
                <a:lnTo>
                  <a:pt x="180078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570" y="2226074"/>
            <a:ext cx="18245455" cy="4082415"/>
          </a:xfrm>
          <a:custGeom>
            <a:avLst/>
            <a:gdLst/>
            <a:ahLst/>
            <a:cxnLst/>
            <a:rect l="l" t="t" r="r" b="b"/>
            <a:pathLst>
              <a:path w="18245455" h="4082415">
                <a:moveTo>
                  <a:pt x="237090" y="0"/>
                </a:moveTo>
                <a:lnTo>
                  <a:pt x="18007870" y="0"/>
                </a:lnTo>
                <a:lnTo>
                  <a:pt x="18055047" y="181"/>
                </a:lnTo>
                <a:lnTo>
                  <a:pt x="18123317" y="4901"/>
                </a:lnTo>
                <a:lnTo>
                  <a:pt x="18175374" y="25625"/>
                </a:lnTo>
                <a:lnTo>
                  <a:pt x="18219331" y="69582"/>
                </a:lnTo>
                <a:lnTo>
                  <a:pt x="18240059" y="121641"/>
                </a:lnTo>
                <a:lnTo>
                  <a:pt x="18244781" y="189910"/>
                </a:lnTo>
                <a:lnTo>
                  <a:pt x="18244962" y="237090"/>
                </a:lnTo>
                <a:lnTo>
                  <a:pt x="18244962" y="3844861"/>
                </a:lnTo>
                <a:lnTo>
                  <a:pt x="18244781" y="3892042"/>
                </a:lnTo>
                <a:lnTo>
                  <a:pt x="18240059" y="3960312"/>
                </a:lnTo>
                <a:lnTo>
                  <a:pt x="18219331" y="4012370"/>
                </a:lnTo>
                <a:lnTo>
                  <a:pt x="18175374" y="4056328"/>
                </a:lnTo>
                <a:lnTo>
                  <a:pt x="18123317" y="4077051"/>
                </a:lnTo>
                <a:lnTo>
                  <a:pt x="18055047" y="4081771"/>
                </a:lnTo>
                <a:lnTo>
                  <a:pt x="18007870" y="4081953"/>
                </a:lnTo>
                <a:lnTo>
                  <a:pt x="237090" y="4081953"/>
                </a:lnTo>
                <a:lnTo>
                  <a:pt x="189910" y="4081771"/>
                </a:lnTo>
                <a:lnTo>
                  <a:pt x="121641" y="4077051"/>
                </a:lnTo>
                <a:lnTo>
                  <a:pt x="69582" y="4056328"/>
                </a:lnTo>
                <a:lnTo>
                  <a:pt x="25625" y="4012370"/>
                </a:lnTo>
                <a:lnTo>
                  <a:pt x="4901" y="3960312"/>
                </a:lnTo>
                <a:lnTo>
                  <a:pt x="181" y="3892042"/>
                </a:lnTo>
                <a:lnTo>
                  <a:pt x="0" y="3844861"/>
                </a:lnTo>
                <a:lnTo>
                  <a:pt x="0" y="237090"/>
                </a:lnTo>
                <a:lnTo>
                  <a:pt x="181" y="189910"/>
                </a:lnTo>
                <a:lnTo>
                  <a:pt x="4901" y="121641"/>
                </a:lnTo>
                <a:lnTo>
                  <a:pt x="25625" y="69582"/>
                </a:lnTo>
                <a:lnTo>
                  <a:pt x="69582" y="25625"/>
                </a:lnTo>
                <a:lnTo>
                  <a:pt x="121641" y="4901"/>
                </a:lnTo>
                <a:lnTo>
                  <a:pt x="189910" y="181"/>
                </a:lnTo>
                <a:lnTo>
                  <a:pt x="237090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69698" y="2716812"/>
            <a:ext cx="13017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dirty="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83825" y="3395777"/>
            <a:ext cx="13017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dirty="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83825" y="5393622"/>
            <a:ext cx="13017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dirty="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96013" y="2453393"/>
            <a:ext cx="16574135" cy="3381375"/>
          </a:xfrm>
          <a:prstGeom prst="rect">
            <a:avLst/>
          </a:prstGeom>
        </p:spPr>
        <p:txBody>
          <a:bodyPr vert="horz" wrap="square" lIns="0" tIns="218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sz="3100" spc="65" dirty="0">
                <a:latin typeface="Arial"/>
                <a:cs typeface="Arial"/>
              </a:rPr>
              <a:t>1891</a:t>
            </a:r>
            <a:r>
              <a:rPr sz="3100" spc="80" dirty="0">
                <a:latin typeface="Microsoft JhengHei UI"/>
                <a:cs typeface="Microsoft JhengHei UI"/>
              </a:rPr>
              <a:t>年，⼀个名叫史端乔的</a:t>
            </a:r>
            <a:r>
              <a:rPr sz="310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殡仪馆</a:t>
            </a:r>
            <a:r>
              <a:rPr sz="3100" spc="80" dirty="0">
                <a:latin typeface="Microsoft JhengHei UI"/>
                <a:cs typeface="Microsoft JhengHei UI"/>
              </a:rPr>
              <a:t>⽼板，</a:t>
            </a:r>
            <a:r>
              <a:rPr sz="310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发明了该交换机</a:t>
            </a:r>
            <a:r>
              <a:rPr sz="3100" spc="25" dirty="0">
                <a:latin typeface="Microsoft JhengHei UI"/>
                <a:cs typeface="Microsoft JhengHei UI"/>
              </a:rPr>
              <a:t>：</a:t>
            </a:r>
            <a:endParaRPr sz="3100">
              <a:latin typeface="Microsoft JhengHei UI"/>
              <a:cs typeface="Microsoft JhengHei UI"/>
            </a:endParaRPr>
          </a:p>
          <a:p>
            <a:pPr marL="326390" marR="5080" algn="just">
              <a:lnSpc>
                <a:spcPct val="141000"/>
              </a:lnSpc>
              <a:spcBef>
                <a:spcPts val="100"/>
              </a:spcBef>
            </a:pPr>
            <a:r>
              <a:rPr sz="3100" spc="80" dirty="0">
                <a:latin typeface="Microsoft JhengHei UI"/>
                <a:cs typeface="Microsoft JhengHei UI"/>
              </a:rPr>
              <a:t>他发现，打到⾃⼰店⾥的⽣意电话，总会被话务员转接到另⼀家殡仪馆。后来才知道，原来 当地话务员是那家殡仪馆⽼板的</a:t>
            </a:r>
            <a:r>
              <a:rPr sz="310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堂弟</a:t>
            </a:r>
            <a:r>
              <a:rPr sz="3100" spc="80" dirty="0">
                <a:latin typeface="Microsoft JhengHei UI"/>
                <a:cs typeface="Microsoft JhengHei UI"/>
              </a:rPr>
              <a:t>。于是，他很⽣⽓，发誓⼀定要发明⼀个</a:t>
            </a:r>
            <a:r>
              <a:rPr sz="310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不需要⼈⼯操 作</a:t>
            </a:r>
            <a:r>
              <a:rPr sz="3100" spc="80" dirty="0">
                <a:latin typeface="Microsoft JhengHei UI"/>
                <a:cs typeface="Microsoft JhengHei UI"/>
              </a:rPr>
              <a:t>的交换机。</a:t>
            </a:r>
            <a:endParaRPr sz="3100">
              <a:latin typeface="Microsoft JhengHei UI"/>
              <a:cs typeface="Microsoft JhengHei UI"/>
            </a:endParaRPr>
          </a:p>
          <a:p>
            <a:pPr marL="326390" algn="just">
              <a:lnSpc>
                <a:spcPct val="100000"/>
              </a:lnSpc>
              <a:spcBef>
                <a:spcPts val="1525"/>
              </a:spcBef>
            </a:pPr>
            <a:r>
              <a:rPr sz="3100" spc="65" dirty="0">
                <a:solidFill>
                  <a:srgbClr val="FF2600"/>
                </a:solidFill>
                <a:latin typeface="Arial"/>
                <a:cs typeface="Arial"/>
              </a:rPr>
              <a:t>1892</a:t>
            </a:r>
            <a:r>
              <a:rPr sz="310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年</a:t>
            </a:r>
            <a:r>
              <a:rPr sz="3100" spc="80" dirty="0">
                <a:latin typeface="Microsoft JhengHei UI"/>
                <a:cs typeface="Microsoft JhengHei UI"/>
              </a:rPr>
              <a:t>，第⼀个</a:t>
            </a:r>
            <a:r>
              <a:rPr sz="3100" spc="60" dirty="0">
                <a:latin typeface="Arial"/>
                <a:cs typeface="Arial"/>
              </a:rPr>
              <a:t>“</a:t>
            </a:r>
            <a:r>
              <a:rPr sz="310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史端乔步进制电话局</a:t>
            </a:r>
            <a:r>
              <a:rPr sz="3100" spc="60" dirty="0">
                <a:latin typeface="Arial"/>
                <a:cs typeface="Arial"/>
              </a:rPr>
              <a:t>”</a:t>
            </a:r>
            <a:r>
              <a:rPr sz="3100" spc="80" dirty="0">
                <a:latin typeface="Microsoft JhengHei UI"/>
                <a:cs typeface="Microsoft JhengHei UI"/>
              </a:rPr>
              <a:t>在美国投⼊使⽤。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24126" y="10066108"/>
            <a:ext cx="4881880" cy="770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95"/>
              </a:spcBef>
            </a:pPr>
            <a:r>
              <a:rPr sz="2300" dirty="0">
                <a:latin typeface="Arial"/>
                <a:cs typeface="Arial"/>
              </a:rPr>
              <a:t>A.B.</a:t>
            </a:r>
            <a:r>
              <a:rPr sz="2300" spc="0" dirty="0">
                <a:latin typeface="Microsoft JhengHei UI"/>
                <a:cs typeface="Microsoft JhengHei UI"/>
              </a:rPr>
              <a:t>史端乔</a:t>
            </a:r>
            <a:r>
              <a:rPr sz="2300" dirty="0">
                <a:latin typeface="Microsoft JhengHei UI"/>
                <a:cs typeface="Microsoft JhengHei UI"/>
              </a:rPr>
              <a:t>，</a:t>
            </a:r>
            <a:r>
              <a:rPr sz="2300" dirty="0">
                <a:latin typeface="Arial"/>
                <a:cs typeface="Arial"/>
              </a:rPr>
              <a:t>Almon</a:t>
            </a:r>
            <a:r>
              <a:rPr sz="2300" spc="-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Brown</a:t>
            </a:r>
            <a:r>
              <a:rPr sz="2300" spc="-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Strowger </a:t>
            </a:r>
            <a:r>
              <a:rPr sz="2300" dirty="0">
                <a:latin typeface="Arial"/>
                <a:cs typeface="Arial"/>
                <a:hlinkClick r:id="rId3"/>
              </a:rPr>
              <a:t> </a:t>
            </a:r>
            <a:r>
              <a:rPr sz="2300" spc="-10" dirty="0">
                <a:latin typeface="Arial"/>
                <a:cs typeface="Arial"/>
                <a:hlinkClick r:id="rId3"/>
              </a:rPr>
              <a:t>http://www.almonbrownstrowger.com/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78006" y="6869231"/>
            <a:ext cx="13348162" cy="29347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78006" y="6869231"/>
            <a:ext cx="13348335" cy="2934970"/>
          </a:xfrm>
          <a:custGeom>
            <a:avLst/>
            <a:gdLst/>
            <a:ahLst/>
            <a:cxnLst/>
            <a:rect l="l" t="t" r="r" b="b"/>
            <a:pathLst>
              <a:path w="13348335" h="2934970">
                <a:moveTo>
                  <a:pt x="0" y="0"/>
                </a:moveTo>
                <a:lnTo>
                  <a:pt x="0" y="2934792"/>
                </a:lnTo>
                <a:lnTo>
                  <a:pt x="13348085" y="2934792"/>
                </a:lnTo>
                <a:lnTo>
                  <a:pt x="13348085" y="0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749816" y="714607"/>
            <a:ext cx="6604634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第⼀台步进制电话交换机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021894"/>
            <a:ext cx="20104099" cy="2286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8480" y="1732331"/>
            <a:ext cx="18207142" cy="69910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46373" y="2109283"/>
            <a:ext cx="17411700" cy="6195695"/>
          </a:xfrm>
          <a:custGeom>
            <a:avLst/>
            <a:gdLst/>
            <a:ahLst/>
            <a:cxnLst/>
            <a:rect l="l" t="t" r="r" b="b"/>
            <a:pathLst>
              <a:path w="17411700" h="6195695">
                <a:moveTo>
                  <a:pt x="17218024" y="0"/>
                </a:moveTo>
                <a:lnTo>
                  <a:pt x="193323" y="0"/>
                </a:lnTo>
                <a:lnTo>
                  <a:pt x="154853" y="148"/>
                </a:lnTo>
                <a:lnTo>
                  <a:pt x="99186" y="3996"/>
                </a:lnTo>
                <a:lnTo>
                  <a:pt x="56737" y="20894"/>
                </a:lnTo>
                <a:lnTo>
                  <a:pt x="20894" y="56737"/>
                </a:lnTo>
                <a:lnTo>
                  <a:pt x="3996" y="99186"/>
                </a:lnTo>
                <a:lnTo>
                  <a:pt x="148" y="154853"/>
                </a:lnTo>
                <a:lnTo>
                  <a:pt x="0" y="193323"/>
                </a:lnTo>
                <a:lnTo>
                  <a:pt x="0" y="6001977"/>
                </a:lnTo>
                <a:lnTo>
                  <a:pt x="148" y="6040447"/>
                </a:lnTo>
                <a:lnTo>
                  <a:pt x="3996" y="6096114"/>
                </a:lnTo>
                <a:lnTo>
                  <a:pt x="20894" y="6138563"/>
                </a:lnTo>
                <a:lnTo>
                  <a:pt x="56737" y="6174406"/>
                </a:lnTo>
                <a:lnTo>
                  <a:pt x="99186" y="6191303"/>
                </a:lnTo>
                <a:lnTo>
                  <a:pt x="154853" y="6195152"/>
                </a:lnTo>
                <a:lnTo>
                  <a:pt x="193323" y="6195300"/>
                </a:lnTo>
                <a:lnTo>
                  <a:pt x="17218024" y="6195300"/>
                </a:lnTo>
                <a:lnTo>
                  <a:pt x="17256495" y="6195152"/>
                </a:lnTo>
                <a:lnTo>
                  <a:pt x="17312163" y="6191303"/>
                </a:lnTo>
                <a:lnTo>
                  <a:pt x="17354610" y="6174406"/>
                </a:lnTo>
                <a:lnTo>
                  <a:pt x="17390456" y="6138563"/>
                </a:lnTo>
                <a:lnTo>
                  <a:pt x="17407355" y="6096114"/>
                </a:lnTo>
                <a:lnTo>
                  <a:pt x="17411200" y="6040447"/>
                </a:lnTo>
                <a:lnTo>
                  <a:pt x="17411348" y="6001977"/>
                </a:lnTo>
                <a:lnTo>
                  <a:pt x="17411348" y="193323"/>
                </a:lnTo>
                <a:lnTo>
                  <a:pt x="17411200" y="154853"/>
                </a:lnTo>
                <a:lnTo>
                  <a:pt x="17407355" y="99186"/>
                </a:lnTo>
                <a:lnTo>
                  <a:pt x="17390456" y="56737"/>
                </a:lnTo>
                <a:lnTo>
                  <a:pt x="17354610" y="20894"/>
                </a:lnTo>
                <a:lnTo>
                  <a:pt x="17312163" y="3996"/>
                </a:lnTo>
                <a:lnTo>
                  <a:pt x="17256495" y="148"/>
                </a:lnTo>
                <a:lnTo>
                  <a:pt x="172180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46373" y="2109283"/>
            <a:ext cx="17411700" cy="6195695"/>
          </a:xfrm>
          <a:custGeom>
            <a:avLst/>
            <a:gdLst/>
            <a:ahLst/>
            <a:cxnLst/>
            <a:rect l="l" t="t" r="r" b="b"/>
            <a:pathLst>
              <a:path w="17411700" h="6195695">
                <a:moveTo>
                  <a:pt x="193323" y="0"/>
                </a:moveTo>
                <a:lnTo>
                  <a:pt x="17218030" y="0"/>
                </a:lnTo>
                <a:lnTo>
                  <a:pt x="17256500" y="148"/>
                </a:lnTo>
                <a:lnTo>
                  <a:pt x="17312165" y="3996"/>
                </a:lnTo>
                <a:lnTo>
                  <a:pt x="17354616" y="20894"/>
                </a:lnTo>
                <a:lnTo>
                  <a:pt x="17390458" y="56737"/>
                </a:lnTo>
                <a:lnTo>
                  <a:pt x="17407356" y="99185"/>
                </a:lnTo>
                <a:lnTo>
                  <a:pt x="17411206" y="154852"/>
                </a:lnTo>
                <a:lnTo>
                  <a:pt x="17411354" y="193323"/>
                </a:lnTo>
                <a:lnTo>
                  <a:pt x="17411354" y="6001977"/>
                </a:lnTo>
                <a:lnTo>
                  <a:pt x="17411206" y="6040447"/>
                </a:lnTo>
                <a:lnTo>
                  <a:pt x="17407356" y="6096114"/>
                </a:lnTo>
                <a:lnTo>
                  <a:pt x="17390458" y="6138562"/>
                </a:lnTo>
                <a:lnTo>
                  <a:pt x="17354616" y="6174405"/>
                </a:lnTo>
                <a:lnTo>
                  <a:pt x="17312165" y="6191303"/>
                </a:lnTo>
                <a:lnTo>
                  <a:pt x="17256500" y="6195152"/>
                </a:lnTo>
                <a:lnTo>
                  <a:pt x="17218030" y="6195300"/>
                </a:lnTo>
                <a:lnTo>
                  <a:pt x="193323" y="6195300"/>
                </a:lnTo>
                <a:lnTo>
                  <a:pt x="154852" y="6195152"/>
                </a:lnTo>
                <a:lnTo>
                  <a:pt x="99185" y="6191303"/>
                </a:lnTo>
                <a:lnTo>
                  <a:pt x="56737" y="6174405"/>
                </a:lnTo>
                <a:lnTo>
                  <a:pt x="20894" y="6138562"/>
                </a:lnTo>
                <a:lnTo>
                  <a:pt x="3996" y="6096114"/>
                </a:lnTo>
                <a:lnTo>
                  <a:pt x="148" y="6040447"/>
                </a:lnTo>
                <a:lnTo>
                  <a:pt x="0" y="6001977"/>
                </a:lnTo>
                <a:lnTo>
                  <a:pt x="0" y="193323"/>
                </a:lnTo>
                <a:lnTo>
                  <a:pt x="148" y="154852"/>
                </a:lnTo>
                <a:lnTo>
                  <a:pt x="3996" y="99185"/>
                </a:lnTo>
                <a:lnTo>
                  <a:pt x="20894" y="56737"/>
                </a:lnTo>
                <a:lnTo>
                  <a:pt x="56737" y="20894"/>
                </a:lnTo>
                <a:lnTo>
                  <a:pt x="99185" y="3996"/>
                </a:lnTo>
                <a:lnTo>
                  <a:pt x="154852" y="148"/>
                </a:lnTo>
                <a:lnTo>
                  <a:pt x="193323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84864" y="2677483"/>
            <a:ext cx="128270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4864" y="3997006"/>
            <a:ext cx="128270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84864" y="5982669"/>
            <a:ext cx="128270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98991" y="6636052"/>
            <a:ext cx="128270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98991" y="7289435"/>
            <a:ext cx="128270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653" y="2420672"/>
            <a:ext cx="14696440" cy="530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5570">
              <a:lnSpc>
                <a:spcPct val="143300"/>
              </a:lnSpc>
              <a:spcBef>
                <a:spcPts val="95"/>
              </a:spcBef>
            </a:pPr>
            <a:r>
              <a:rPr sz="3050" spc="55" dirty="0">
                <a:solidFill>
                  <a:srgbClr val="FF2600"/>
                </a:solidFill>
                <a:latin typeface="Arial"/>
                <a:cs typeface="Arial"/>
              </a:rPr>
              <a:t>“</a:t>
            </a:r>
            <a:r>
              <a:rPr sz="3050" spc="75" dirty="0">
                <a:solidFill>
                  <a:srgbClr val="FF2600"/>
                </a:solidFill>
                <a:latin typeface="Microsoft JhengHei UI"/>
                <a:cs typeface="Microsoft JhengHei UI"/>
              </a:rPr>
              <a:t>交换</a:t>
            </a:r>
            <a:r>
              <a:rPr sz="3050" spc="55" dirty="0">
                <a:solidFill>
                  <a:srgbClr val="FF2600"/>
                </a:solidFill>
                <a:latin typeface="Arial"/>
                <a:cs typeface="Arial"/>
              </a:rPr>
              <a:t>”</a:t>
            </a:r>
            <a:r>
              <a:rPr sz="3050" spc="55" dirty="0">
                <a:latin typeface="Arial"/>
                <a:cs typeface="Arial"/>
              </a:rPr>
              <a:t>(switching)</a:t>
            </a:r>
            <a:r>
              <a:rPr sz="3050" spc="75" dirty="0">
                <a:latin typeface="Microsoft JhengHei UI"/>
                <a:cs typeface="Microsoft JhengHei UI"/>
              </a:rPr>
              <a:t>的含义就是</a:t>
            </a:r>
            <a:r>
              <a:rPr sz="3050" spc="75" dirty="0">
                <a:solidFill>
                  <a:srgbClr val="FF2600"/>
                </a:solidFill>
                <a:latin typeface="Microsoft JhengHei UI"/>
                <a:cs typeface="Microsoft JhengHei UI"/>
              </a:rPr>
              <a:t>转接</a:t>
            </a:r>
            <a:r>
              <a:rPr sz="3050" spc="75" dirty="0">
                <a:latin typeface="Microsoft JhengHei UI"/>
                <a:cs typeface="Microsoft JhengHei UI"/>
              </a:rPr>
              <a:t>：把</a:t>
            </a:r>
            <a:r>
              <a:rPr sz="3050" spc="75" dirty="0">
                <a:solidFill>
                  <a:srgbClr val="FF2600"/>
                </a:solidFill>
                <a:latin typeface="Microsoft JhengHei UI"/>
                <a:cs typeface="Microsoft JhengHei UI"/>
              </a:rPr>
              <a:t>⼀条电话线转接到另⼀条电话线</a:t>
            </a:r>
            <a:r>
              <a:rPr sz="3050" spc="75" dirty="0">
                <a:latin typeface="Microsoft JhengHei UI"/>
                <a:cs typeface="Microsoft JhengHei UI"/>
              </a:rPr>
              <a:t>，使它们连通 起来。</a:t>
            </a:r>
            <a:endParaRPr sz="3050">
              <a:latin typeface="Microsoft JhengHei UI"/>
              <a:cs typeface="Microsoft JhengHei UI"/>
            </a:endParaRPr>
          </a:p>
          <a:p>
            <a:pPr marL="12700" marR="356870">
              <a:lnSpc>
                <a:spcPts val="5140"/>
              </a:lnSpc>
              <a:spcBef>
                <a:spcPts val="425"/>
              </a:spcBef>
            </a:pPr>
            <a:r>
              <a:rPr sz="3050" spc="75" dirty="0">
                <a:solidFill>
                  <a:srgbClr val="FF2600"/>
                </a:solidFill>
                <a:latin typeface="Microsoft JhengHei UI"/>
                <a:cs typeface="Microsoft JhengHei UI"/>
              </a:rPr>
              <a:t>交换：</a:t>
            </a:r>
            <a:r>
              <a:rPr sz="3050" spc="75" dirty="0">
                <a:latin typeface="Microsoft JhengHei UI"/>
                <a:cs typeface="Microsoft JhengHei UI"/>
              </a:rPr>
              <a:t>在多结点通信⽹络中，为有效利⽤通信设备和线路，</a:t>
            </a:r>
            <a:r>
              <a:rPr sz="3050" spc="75" dirty="0">
                <a:solidFill>
                  <a:srgbClr val="FF2600"/>
                </a:solidFill>
                <a:latin typeface="Microsoft JhengHei UI"/>
                <a:cs typeface="Microsoft JhengHei UI"/>
              </a:rPr>
              <a:t>动态地设定</a:t>
            </a:r>
            <a:r>
              <a:rPr sz="3050" spc="75" dirty="0">
                <a:latin typeface="Microsoft JhengHei UI"/>
                <a:cs typeface="Microsoft JhengHei UI"/>
              </a:rPr>
              <a:t>通信双⽅间 的线路，</a:t>
            </a:r>
            <a:r>
              <a:rPr sz="3050" spc="75" dirty="0">
                <a:solidFill>
                  <a:srgbClr val="FF2600"/>
                </a:solidFill>
                <a:latin typeface="Microsoft JhengHei UI"/>
                <a:cs typeface="Microsoft JhengHei UI"/>
              </a:rPr>
              <a:t>动态地接通或断开</a:t>
            </a:r>
            <a:r>
              <a:rPr sz="3050" spc="75" dirty="0">
                <a:latin typeface="Microsoft JhengHei UI"/>
                <a:cs typeface="Microsoft JhengHei UI"/>
              </a:rPr>
              <a:t>通信线路，称为</a:t>
            </a:r>
            <a:r>
              <a:rPr sz="3050" spc="55" dirty="0">
                <a:latin typeface="Arial"/>
                <a:cs typeface="Arial"/>
              </a:rPr>
              <a:t>“</a:t>
            </a:r>
            <a:r>
              <a:rPr sz="3050" spc="75" dirty="0">
                <a:latin typeface="Microsoft JhengHei UI"/>
                <a:cs typeface="Microsoft JhengHei UI"/>
              </a:rPr>
              <a:t>交换</a:t>
            </a:r>
            <a:r>
              <a:rPr sz="3050" spc="55" dirty="0">
                <a:latin typeface="Arial"/>
                <a:cs typeface="Arial"/>
              </a:rPr>
              <a:t>”</a:t>
            </a:r>
            <a:r>
              <a:rPr sz="3050" spc="75" dirty="0">
                <a:latin typeface="Microsoft JhengHei UI"/>
                <a:cs typeface="Microsoft JhengHei UI"/>
              </a:rPr>
              <a:t>。从通信</a:t>
            </a:r>
            <a:r>
              <a:rPr sz="3050" spc="75" dirty="0">
                <a:solidFill>
                  <a:srgbClr val="FF2600"/>
                </a:solidFill>
                <a:latin typeface="Microsoft JhengHei UI"/>
                <a:cs typeface="Microsoft JhengHei UI"/>
              </a:rPr>
              <a:t>资源的分配</a:t>
            </a:r>
            <a:r>
              <a:rPr sz="3050" spc="75" dirty="0">
                <a:latin typeface="Microsoft JhengHei UI"/>
                <a:cs typeface="Microsoft JhengHei UI"/>
              </a:rPr>
              <a:t>⻆度来看，</a:t>
            </a:r>
            <a:endParaRPr sz="3050">
              <a:latin typeface="Microsoft JhengHei UI"/>
              <a:cs typeface="Microsoft JhengHei UI"/>
            </a:endParaRPr>
          </a:p>
          <a:p>
            <a:pPr marL="12700" marR="5259705">
              <a:lnSpc>
                <a:spcPts val="5250"/>
              </a:lnSpc>
              <a:spcBef>
                <a:spcPts val="20"/>
              </a:spcBef>
            </a:pPr>
            <a:r>
              <a:rPr sz="3050" spc="55" dirty="0">
                <a:latin typeface="Arial"/>
                <a:cs typeface="Arial"/>
              </a:rPr>
              <a:t>“</a:t>
            </a:r>
            <a:r>
              <a:rPr sz="3050" spc="75" dirty="0">
                <a:latin typeface="Microsoft JhengHei UI"/>
                <a:cs typeface="Microsoft JhengHei UI"/>
              </a:rPr>
              <a:t>交换</a:t>
            </a:r>
            <a:r>
              <a:rPr sz="3050" spc="55" dirty="0">
                <a:latin typeface="Arial"/>
                <a:cs typeface="Arial"/>
              </a:rPr>
              <a:t>”</a:t>
            </a:r>
            <a:r>
              <a:rPr sz="3050" spc="75" dirty="0">
                <a:latin typeface="Microsoft JhengHei UI"/>
                <a:cs typeface="Microsoft JhengHei UI"/>
              </a:rPr>
              <a:t>就是按照某种⽅式</a:t>
            </a:r>
            <a:r>
              <a:rPr sz="3050" spc="75" dirty="0">
                <a:solidFill>
                  <a:srgbClr val="FF2600"/>
                </a:solidFill>
                <a:latin typeface="Microsoft JhengHei UI"/>
                <a:cs typeface="Microsoft JhengHei UI"/>
              </a:rPr>
              <a:t>动态地分配</a:t>
            </a:r>
            <a:r>
              <a:rPr sz="3050" spc="75" dirty="0">
                <a:latin typeface="Microsoft JhengHei UI"/>
                <a:cs typeface="Microsoft JhengHei UI"/>
              </a:rPr>
              <a:t>传输线路的</a:t>
            </a:r>
            <a:r>
              <a:rPr sz="3050" spc="75" dirty="0">
                <a:solidFill>
                  <a:srgbClr val="FF2600"/>
                </a:solidFill>
                <a:latin typeface="Microsoft JhengHei UI"/>
                <a:cs typeface="Microsoft JhengHei UI"/>
              </a:rPr>
              <a:t>资源</a:t>
            </a:r>
            <a:r>
              <a:rPr sz="3050" spc="15" dirty="0">
                <a:latin typeface="Microsoft JhengHei UI"/>
                <a:cs typeface="Microsoft JhengHei UI"/>
              </a:rPr>
              <a:t>。 </a:t>
            </a:r>
            <a:r>
              <a:rPr sz="3050" spc="75" dirty="0">
                <a:solidFill>
                  <a:srgbClr val="FF2600"/>
                </a:solidFill>
                <a:latin typeface="Microsoft JhengHei UI"/>
                <a:cs typeface="Microsoft JhengHei UI"/>
              </a:rPr>
              <a:t>交换⽅式分类</a:t>
            </a:r>
            <a:r>
              <a:rPr sz="3050" spc="15" dirty="0">
                <a:latin typeface="Microsoft JhengHei UI"/>
                <a:cs typeface="Microsoft JhengHei UI"/>
              </a:rPr>
              <a:t>：</a:t>
            </a:r>
            <a:endParaRPr sz="3050">
              <a:latin typeface="Microsoft JhengHei UI"/>
              <a:cs typeface="Microsoft JhengHei UI"/>
            </a:endParaRPr>
          </a:p>
          <a:p>
            <a:pPr marL="326390">
              <a:lnSpc>
                <a:spcPct val="100000"/>
              </a:lnSpc>
              <a:spcBef>
                <a:spcPts val="1040"/>
              </a:spcBef>
            </a:pPr>
            <a:r>
              <a:rPr sz="3050" spc="75" dirty="0">
                <a:latin typeface="Microsoft JhengHei UI"/>
                <a:cs typeface="Microsoft JhengHei UI"/>
              </a:rPr>
              <a:t>电路交换；</a:t>
            </a:r>
            <a:endParaRPr sz="3050">
              <a:latin typeface="Microsoft JhengHei UI"/>
              <a:cs typeface="Microsoft JhengHei UI"/>
            </a:endParaRPr>
          </a:p>
          <a:p>
            <a:pPr marL="326390">
              <a:lnSpc>
                <a:spcPct val="100000"/>
              </a:lnSpc>
              <a:spcBef>
                <a:spcPts val="1485"/>
              </a:spcBef>
            </a:pPr>
            <a:r>
              <a:rPr sz="3050" spc="75" dirty="0">
                <a:latin typeface="Microsoft JhengHei UI"/>
                <a:cs typeface="Microsoft JhengHei UI"/>
              </a:rPr>
              <a:t>存储交换：报⽂交换、分组交换、信元交换。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96927" y="9433166"/>
            <a:ext cx="9658985" cy="1315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299"/>
              </a:lnSpc>
              <a:spcBef>
                <a:spcPts val="95"/>
              </a:spcBef>
            </a:pPr>
            <a:r>
              <a:rPr sz="3300" spc="-5" dirty="0">
                <a:latin typeface="Microsoft JhengHei UI"/>
                <a:cs typeface="Microsoft JhengHei UI"/>
              </a:rPr>
              <a:t>每⼀部电话都直接连接到交换机上，⽽交换机使⽤交 换⽅式就是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电路交</a:t>
            </a: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换</a:t>
            </a:r>
            <a:r>
              <a:rPr sz="3300" spc="150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3300" spc="-5" dirty="0">
                <a:latin typeface="Arial"/>
                <a:cs typeface="Arial"/>
              </a:rPr>
              <a:t>(circuit</a:t>
            </a:r>
            <a:r>
              <a:rPr sz="3300" spc="-10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switching)</a:t>
            </a:r>
            <a:r>
              <a:rPr sz="3300" spc="-5" dirty="0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228054" y="714607"/>
            <a:ext cx="364807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755" dirty="0">
                <a:latin typeface="Lucida Sans"/>
                <a:cs typeface="Lucida Sans"/>
              </a:rPr>
              <a:t>“</a:t>
            </a:r>
            <a:r>
              <a:rPr spc="100" dirty="0"/>
              <a:t>交换</a:t>
            </a:r>
            <a:r>
              <a:rPr spc="755" dirty="0">
                <a:latin typeface="Lucida Sans"/>
                <a:cs typeface="Lucida Sans"/>
              </a:rPr>
              <a:t>”</a:t>
            </a:r>
            <a:r>
              <a:rPr spc="100" dirty="0"/>
              <a:t>的含义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88326"/>
            <a:ext cx="13759235" cy="6418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5279"/>
            <a:ext cx="12963525" cy="5623560"/>
          </a:xfrm>
          <a:custGeom>
            <a:avLst/>
            <a:gdLst/>
            <a:ahLst/>
            <a:cxnLst/>
            <a:rect l="l" t="t" r="r" b="b"/>
            <a:pathLst>
              <a:path w="12963525" h="56235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5364871"/>
                </a:lnTo>
                <a:lnTo>
                  <a:pt x="197" y="5416240"/>
                </a:lnTo>
                <a:lnTo>
                  <a:pt x="1581" y="5457667"/>
                </a:lnTo>
                <a:lnTo>
                  <a:pt x="12649" y="5516376"/>
                </a:lnTo>
                <a:lnTo>
                  <a:pt x="49226" y="5573789"/>
                </a:lnTo>
                <a:lnTo>
                  <a:pt x="106640" y="5610366"/>
                </a:lnTo>
                <a:lnTo>
                  <a:pt x="165348" y="5621434"/>
                </a:lnTo>
                <a:lnTo>
                  <a:pt x="206776" y="5622818"/>
                </a:lnTo>
                <a:lnTo>
                  <a:pt x="258146" y="5623016"/>
                </a:lnTo>
                <a:lnTo>
                  <a:pt x="12705299" y="5623016"/>
                </a:lnTo>
                <a:lnTo>
                  <a:pt x="12756671" y="5622818"/>
                </a:lnTo>
                <a:lnTo>
                  <a:pt x="12798099" y="5621434"/>
                </a:lnTo>
                <a:lnTo>
                  <a:pt x="12856802" y="5610366"/>
                </a:lnTo>
                <a:lnTo>
                  <a:pt x="12914218" y="5573789"/>
                </a:lnTo>
                <a:lnTo>
                  <a:pt x="12950799" y="5516376"/>
                </a:lnTo>
                <a:lnTo>
                  <a:pt x="12961867" y="5457667"/>
                </a:lnTo>
                <a:lnTo>
                  <a:pt x="12963250" y="5416240"/>
                </a:lnTo>
                <a:lnTo>
                  <a:pt x="12963448" y="5364871"/>
                </a:lnTo>
                <a:lnTo>
                  <a:pt x="12963448" y="258145"/>
                </a:lnTo>
                <a:lnTo>
                  <a:pt x="12963250" y="206775"/>
                </a:lnTo>
                <a:lnTo>
                  <a:pt x="12961867" y="165348"/>
                </a:lnTo>
                <a:lnTo>
                  <a:pt x="12950799" y="106639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5279"/>
            <a:ext cx="12963525" cy="5623560"/>
          </a:xfrm>
          <a:custGeom>
            <a:avLst/>
            <a:gdLst/>
            <a:ahLst/>
            <a:cxnLst/>
            <a:rect l="l" t="t" r="r" b="b"/>
            <a:pathLst>
              <a:path w="12963525" h="56235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364871"/>
                </a:lnTo>
                <a:lnTo>
                  <a:pt x="12963250" y="5416241"/>
                </a:lnTo>
                <a:lnTo>
                  <a:pt x="12961867" y="5457668"/>
                </a:lnTo>
                <a:lnTo>
                  <a:pt x="12950799" y="5516376"/>
                </a:lnTo>
                <a:lnTo>
                  <a:pt x="12914218" y="5573789"/>
                </a:lnTo>
                <a:lnTo>
                  <a:pt x="12856802" y="5610366"/>
                </a:lnTo>
                <a:lnTo>
                  <a:pt x="12798099" y="5621435"/>
                </a:lnTo>
                <a:lnTo>
                  <a:pt x="12756671" y="5622819"/>
                </a:lnTo>
                <a:lnTo>
                  <a:pt x="12705299" y="5623017"/>
                </a:lnTo>
                <a:lnTo>
                  <a:pt x="258145" y="5623017"/>
                </a:lnTo>
                <a:lnTo>
                  <a:pt x="206775" y="5622819"/>
                </a:lnTo>
                <a:lnTo>
                  <a:pt x="165348" y="5621435"/>
                </a:lnTo>
                <a:lnTo>
                  <a:pt x="106640" y="5610366"/>
                </a:lnTo>
                <a:lnTo>
                  <a:pt x="49226" y="5573789"/>
                </a:lnTo>
                <a:lnTo>
                  <a:pt x="12650" y="5516376"/>
                </a:lnTo>
                <a:lnTo>
                  <a:pt x="1581" y="5457668"/>
                </a:lnTo>
                <a:lnTo>
                  <a:pt x="197" y="5416241"/>
                </a:lnTo>
                <a:lnTo>
                  <a:pt x="0" y="536487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66645" y="2934678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6645" y="3652024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0772" y="4355667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80772" y="5762954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454015">
              <a:lnSpc>
                <a:spcPct val="142600"/>
              </a:lnSpc>
              <a:spcBef>
                <a:spcPts val="100"/>
              </a:spcBef>
            </a:pPr>
            <a:r>
              <a:rPr spc="50" dirty="0"/>
              <a:t>电路交换必定是</a:t>
            </a:r>
            <a:r>
              <a:rPr spc="50" dirty="0">
                <a:solidFill>
                  <a:srgbClr val="FF2600"/>
                </a:solidFill>
              </a:rPr>
              <a:t>⾯向连接的</a:t>
            </a:r>
            <a:r>
              <a:rPr spc="-5" dirty="0"/>
              <a:t>。 </a:t>
            </a:r>
            <a:r>
              <a:rPr spc="50" dirty="0">
                <a:solidFill>
                  <a:srgbClr val="FF2600"/>
                </a:solidFill>
              </a:rPr>
              <a:t>主要特点</a:t>
            </a:r>
            <a:r>
              <a:rPr spc="-5" dirty="0"/>
              <a:t>：</a:t>
            </a:r>
          </a:p>
          <a:p>
            <a:pPr marL="326390" marR="5080">
              <a:lnSpc>
                <a:spcPct val="139900"/>
              </a:lnSpc>
            </a:pPr>
            <a:r>
              <a:rPr spc="50" dirty="0"/>
              <a:t>在发送数据前，通信双⽅</a:t>
            </a:r>
            <a:r>
              <a:rPr spc="50" dirty="0">
                <a:solidFill>
                  <a:srgbClr val="FF2600"/>
                </a:solidFill>
              </a:rPr>
              <a:t>必须建⽴临时专⽤（独占）的物 理通路</a:t>
            </a:r>
            <a:r>
              <a:rPr spc="-5" dirty="0"/>
              <a:t>；</a:t>
            </a:r>
          </a:p>
          <a:p>
            <a:pPr marL="326390" marR="5080">
              <a:lnSpc>
                <a:spcPct val="139900"/>
              </a:lnSpc>
            </a:pPr>
            <a:r>
              <a:rPr spc="50" dirty="0"/>
              <a:t>该物理通路由通信双⽅之间的</a:t>
            </a:r>
            <a:r>
              <a:rPr spc="50" dirty="0">
                <a:solidFill>
                  <a:srgbClr val="FF2600"/>
                </a:solidFill>
              </a:rPr>
              <a:t>交换设备和链路</a:t>
            </a:r>
            <a:r>
              <a:rPr spc="50" dirty="0"/>
              <a:t>逐段连接⽽ 成。建⽴物理通路时间较⻓，数据</a:t>
            </a:r>
            <a:r>
              <a:rPr spc="50" dirty="0">
                <a:solidFill>
                  <a:srgbClr val="FF2600"/>
                </a:solidFill>
              </a:rPr>
              <a:t>传送延迟较短</a:t>
            </a:r>
            <a:r>
              <a:rPr spc="-5" dirty="0"/>
              <a:t>。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946010" y="714607"/>
            <a:ext cx="421259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电路交换的特点</a:t>
            </a:r>
          </a:p>
        </p:txBody>
      </p:sp>
      <p:sp>
        <p:nvSpPr>
          <p:cNvPr id="11" name="object 11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69077" y="2690343"/>
            <a:ext cx="4121150" cy="571055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互联⽹核⼼部分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交换的概念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电路交换的特点</a:t>
            </a:r>
            <a:endParaRPr sz="3600">
              <a:latin typeface="Microsoft JhengHei UI"/>
              <a:cs typeface="Microsoft JhengHei UI"/>
            </a:endParaRPr>
          </a:p>
          <a:p>
            <a:pPr marL="882650" marR="5080" lvl="1" indent="-503555">
              <a:lnSpc>
                <a:spcPct val="130200"/>
              </a:lnSpc>
              <a:spcBef>
                <a:spcPts val="115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电路交换的三个 阶段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电路交换优缺点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88326"/>
            <a:ext cx="13759235" cy="6418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5279"/>
            <a:ext cx="12963525" cy="5623560"/>
          </a:xfrm>
          <a:custGeom>
            <a:avLst/>
            <a:gdLst/>
            <a:ahLst/>
            <a:cxnLst/>
            <a:rect l="l" t="t" r="r" b="b"/>
            <a:pathLst>
              <a:path w="12963525" h="56235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5364871"/>
                </a:lnTo>
                <a:lnTo>
                  <a:pt x="197" y="5416240"/>
                </a:lnTo>
                <a:lnTo>
                  <a:pt x="1581" y="5457667"/>
                </a:lnTo>
                <a:lnTo>
                  <a:pt x="12649" y="5516376"/>
                </a:lnTo>
                <a:lnTo>
                  <a:pt x="49226" y="5573789"/>
                </a:lnTo>
                <a:lnTo>
                  <a:pt x="106640" y="5610366"/>
                </a:lnTo>
                <a:lnTo>
                  <a:pt x="165348" y="5621434"/>
                </a:lnTo>
                <a:lnTo>
                  <a:pt x="206776" y="5622818"/>
                </a:lnTo>
                <a:lnTo>
                  <a:pt x="258146" y="5623016"/>
                </a:lnTo>
                <a:lnTo>
                  <a:pt x="12705299" y="5623016"/>
                </a:lnTo>
                <a:lnTo>
                  <a:pt x="12756671" y="5622818"/>
                </a:lnTo>
                <a:lnTo>
                  <a:pt x="12798099" y="5621434"/>
                </a:lnTo>
                <a:lnTo>
                  <a:pt x="12856802" y="5610366"/>
                </a:lnTo>
                <a:lnTo>
                  <a:pt x="12914218" y="5573789"/>
                </a:lnTo>
                <a:lnTo>
                  <a:pt x="12950799" y="5516376"/>
                </a:lnTo>
                <a:lnTo>
                  <a:pt x="12961867" y="5457667"/>
                </a:lnTo>
                <a:lnTo>
                  <a:pt x="12963250" y="5416240"/>
                </a:lnTo>
                <a:lnTo>
                  <a:pt x="12963448" y="5364871"/>
                </a:lnTo>
                <a:lnTo>
                  <a:pt x="12963448" y="258145"/>
                </a:lnTo>
                <a:lnTo>
                  <a:pt x="12963250" y="206775"/>
                </a:lnTo>
                <a:lnTo>
                  <a:pt x="12961867" y="165348"/>
                </a:lnTo>
                <a:lnTo>
                  <a:pt x="12950799" y="106639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5279"/>
            <a:ext cx="12963525" cy="5623560"/>
          </a:xfrm>
          <a:custGeom>
            <a:avLst/>
            <a:gdLst/>
            <a:ahLst/>
            <a:cxnLst/>
            <a:rect l="l" t="t" r="r" b="b"/>
            <a:pathLst>
              <a:path w="12963525" h="56235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364871"/>
                </a:lnTo>
                <a:lnTo>
                  <a:pt x="12963250" y="5416241"/>
                </a:lnTo>
                <a:lnTo>
                  <a:pt x="12961867" y="5457668"/>
                </a:lnTo>
                <a:lnTo>
                  <a:pt x="12950799" y="5516376"/>
                </a:lnTo>
                <a:lnTo>
                  <a:pt x="12914218" y="5573789"/>
                </a:lnTo>
                <a:lnTo>
                  <a:pt x="12856802" y="5610366"/>
                </a:lnTo>
                <a:lnTo>
                  <a:pt x="12798099" y="5621435"/>
                </a:lnTo>
                <a:lnTo>
                  <a:pt x="12756671" y="5622819"/>
                </a:lnTo>
                <a:lnTo>
                  <a:pt x="12705299" y="5623017"/>
                </a:lnTo>
                <a:lnTo>
                  <a:pt x="258145" y="5623017"/>
                </a:lnTo>
                <a:lnTo>
                  <a:pt x="206775" y="5622819"/>
                </a:lnTo>
                <a:lnTo>
                  <a:pt x="165348" y="5621435"/>
                </a:lnTo>
                <a:lnTo>
                  <a:pt x="106640" y="5610366"/>
                </a:lnTo>
                <a:lnTo>
                  <a:pt x="49226" y="5573789"/>
                </a:lnTo>
                <a:lnTo>
                  <a:pt x="12650" y="5516376"/>
                </a:lnTo>
                <a:lnTo>
                  <a:pt x="1581" y="5457668"/>
                </a:lnTo>
                <a:lnTo>
                  <a:pt x="197" y="5416241"/>
                </a:lnTo>
                <a:lnTo>
                  <a:pt x="0" y="536487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66645" y="2934678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80772" y="3638322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0772" y="5045608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80772" y="5749252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pc="50" dirty="0"/>
              <a:t>电路交换分为</a:t>
            </a:r>
            <a:r>
              <a:rPr spc="50" dirty="0">
                <a:solidFill>
                  <a:srgbClr val="FF2600"/>
                </a:solidFill>
              </a:rPr>
              <a:t>三个阶段</a:t>
            </a:r>
            <a:r>
              <a:rPr spc="-5" dirty="0"/>
              <a:t>：</a:t>
            </a:r>
          </a:p>
          <a:p>
            <a:pPr marL="326390">
              <a:lnSpc>
                <a:spcPct val="100000"/>
              </a:lnSpc>
              <a:spcBef>
                <a:spcPts val="1580"/>
              </a:spcBef>
            </a:pPr>
            <a:r>
              <a:rPr spc="50" dirty="0">
                <a:solidFill>
                  <a:srgbClr val="FF2600"/>
                </a:solidFill>
              </a:rPr>
              <a:t>建⽴电路（连接）</a:t>
            </a:r>
            <a:r>
              <a:rPr spc="50" dirty="0"/>
              <a:t>：建⽴⼀条专⽤的物理通路，以保证双</a:t>
            </a:r>
          </a:p>
          <a:p>
            <a:pPr marL="326390" marR="5080">
              <a:lnSpc>
                <a:spcPct val="139900"/>
              </a:lnSpc>
            </a:pPr>
            <a:r>
              <a:rPr spc="50" dirty="0"/>
              <a:t>⽅通话时所需的通信资源在通信时不会被其他⽤户占⽤；  </a:t>
            </a:r>
            <a:r>
              <a:rPr spc="50" dirty="0">
                <a:solidFill>
                  <a:srgbClr val="FF2600"/>
                </a:solidFill>
              </a:rPr>
              <a:t>传输数据（通信）</a:t>
            </a:r>
            <a:r>
              <a:rPr spc="50" dirty="0"/>
              <a:t>：主叫和被叫双⽅就能互相通电话； </a:t>
            </a:r>
            <a:r>
              <a:rPr spc="50" dirty="0">
                <a:solidFill>
                  <a:srgbClr val="FF2600"/>
                </a:solidFill>
              </a:rPr>
              <a:t> 拆除电路（释放连接）</a:t>
            </a:r>
            <a:r>
              <a:rPr spc="50" dirty="0"/>
              <a:t>：释放刚才使⽤的这条专⽤的物理 通路（释放刚才占⽤的所有通信资源）。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347913" y="714607"/>
            <a:ext cx="540829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电路交换的三个阶段</a:t>
            </a:r>
          </a:p>
        </p:txBody>
      </p:sp>
      <p:sp>
        <p:nvSpPr>
          <p:cNvPr id="11" name="object 11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69077" y="2690343"/>
            <a:ext cx="4121150" cy="571055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互联⽹核⼼部分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交换的概念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电路交换的特点</a:t>
            </a:r>
            <a:endParaRPr sz="3600">
              <a:latin typeface="Microsoft JhengHei UI"/>
              <a:cs typeface="Microsoft JhengHei UI"/>
            </a:endParaRPr>
          </a:p>
          <a:p>
            <a:pPr marL="882650" marR="5080" lvl="1" indent="-503555">
              <a:lnSpc>
                <a:spcPct val="130200"/>
              </a:lnSpc>
              <a:spcBef>
                <a:spcPts val="115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电路交换的三个 阶段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电路交换优缺点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339" y="1790521"/>
            <a:ext cx="13759235" cy="9108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233" y="2167473"/>
            <a:ext cx="12963525" cy="8312784"/>
          </a:xfrm>
          <a:custGeom>
            <a:avLst/>
            <a:gdLst/>
            <a:ahLst/>
            <a:cxnLst/>
            <a:rect l="l" t="t" r="r" b="b"/>
            <a:pathLst>
              <a:path w="12963525" h="8312784">
                <a:moveTo>
                  <a:pt x="12705303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39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8054155"/>
                </a:lnTo>
                <a:lnTo>
                  <a:pt x="197" y="8105525"/>
                </a:lnTo>
                <a:lnTo>
                  <a:pt x="1581" y="8146952"/>
                </a:lnTo>
                <a:lnTo>
                  <a:pt x="12649" y="8205660"/>
                </a:lnTo>
                <a:lnTo>
                  <a:pt x="49226" y="8263074"/>
                </a:lnTo>
                <a:lnTo>
                  <a:pt x="106639" y="8299650"/>
                </a:lnTo>
                <a:lnTo>
                  <a:pt x="165348" y="8310719"/>
                </a:lnTo>
                <a:lnTo>
                  <a:pt x="206775" y="8312103"/>
                </a:lnTo>
                <a:lnTo>
                  <a:pt x="258145" y="8312301"/>
                </a:lnTo>
                <a:lnTo>
                  <a:pt x="12705303" y="8312301"/>
                </a:lnTo>
                <a:lnTo>
                  <a:pt x="12756669" y="8312103"/>
                </a:lnTo>
                <a:lnTo>
                  <a:pt x="12798096" y="8310719"/>
                </a:lnTo>
                <a:lnTo>
                  <a:pt x="12856806" y="8299650"/>
                </a:lnTo>
                <a:lnTo>
                  <a:pt x="12914220" y="8263074"/>
                </a:lnTo>
                <a:lnTo>
                  <a:pt x="12950793" y="8205660"/>
                </a:lnTo>
                <a:lnTo>
                  <a:pt x="12961860" y="8146952"/>
                </a:lnTo>
                <a:lnTo>
                  <a:pt x="12963244" y="8105525"/>
                </a:lnTo>
                <a:lnTo>
                  <a:pt x="12963441" y="8054155"/>
                </a:lnTo>
                <a:lnTo>
                  <a:pt x="12963441" y="258146"/>
                </a:lnTo>
                <a:lnTo>
                  <a:pt x="12963244" y="206776"/>
                </a:lnTo>
                <a:lnTo>
                  <a:pt x="12961860" y="165348"/>
                </a:lnTo>
                <a:lnTo>
                  <a:pt x="12950793" y="106640"/>
                </a:lnTo>
                <a:lnTo>
                  <a:pt x="12914220" y="49226"/>
                </a:lnTo>
                <a:lnTo>
                  <a:pt x="12856806" y="12649"/>
                </a:lnTo>
                <a:lnTo>
                  <a:pt x="12798096" y="1581"/>
                </a:lnTo>
                <a:lnTo>
                  <a:pt x="12756669" y="197"/>
                </a:lnTo>
                <a:lnTo>
                  <a:pt x="127053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233" y="2167473"/>
            <a:ext cx="12963525" cy="8312784"/>
          </a:xfrm>
          <a:custGeom>
            <a:avLst/>
            <a:gdLst/>
            <a:ahLst/>
            <a:cxnLst/>
            <a:rect l="l" t="t" r="r" b="b"/>
            <a:pathLst>
              <a:path w="12963525" h="831278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8054155"/>
                </a:lnTo>
                <a:lnTo>
                  <a:pt x="12963250" y="8105525"/>
                </a:lnTo>
                <a:lnTo>
                  <a:pt x="12961867" y="8146952"/>
                </a:lnTo>
                <a:lnTo>
                  <a:pt x="12950799" y="8205661"/>
                </a:lnTo>
                <a:lnTo>
                  <a:pt x="12914218" y="8263074"/>
                </a:lnTo>
                <a:lnTo>
                  <a:pt x="12856802" y="8299650"/>
                </a:lnTo>
                <a:lnTo>
                  <a:pt x="12798099" y="8310719"/>
                </a:lnTo>
                <a:lnTo>
                  <a:pt x="12756671" y="8312103"/>
                </a:lnTo>
                <a:lnTo>
                  <a:pt x="12705299" y="8312300"/>
                </a:lnTo>
                <a:lnTo>
                  <a:pt x="258145" y="8312300"/>
                </a:lnTo>
                <a:lnTo>
                  <a:pt x="206775" y="8312103"/>
                </a:lnTo>
                <a:lnTo>
                  <a:pt x="165348" y="8310719"/>
                </a:lnTo>
                <a:lnTo>
                  <a:pt x="106640" y="8299650"/>
                </a:lnTo>
                <a:lnTo>
                  <a:pt x="49226" y="8263074"/>
                </a:lnTo>
                <a:lnTo>
                  <a:pt x="12650" y="8205661"/>
                </a:lnTo>
                <a:lnTo>
                  <a:pt x="1581" y="8146952"/>
                </a:lnTo>
                <a:lnTo>
                  <a:pt x="197" y="8105525"/>
                </a:lnTo>
                <a:lnTo>
                  <a:pt x="0" y="805415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12849" y="8078509"/>
            <a:ext cx="3294836" cy="2057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18010" y="8777009"/>
            <a:ext cx="1556348" cy="1193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77230" y="9031009"/>
            <a:ext cx="128871" cy="177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28204" y="9031009"/>
            <a:ext cx="112458" cy="177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9029" y="8332509"/>
            <a:ext cx="652765" cy="660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75000" y="8573809"/>
            <a:ext cx="1099358" cy="177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94910" y="7278409"/>
            <a:ext cx="1479448" cy="1270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520635" y="4723050"/>
            <a:ext cx="5088850" cy="29360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285072" y="8009397"/>
            <a:ext cx="3841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Arial"/>
                <a:cs typeface="Arial"/>
              </a:rPr>
              <a:t>CC</a:t>
            </a:r>
            <a:r>
              <a:rPr sz="3300" spc="-10" dirty="0">
                <a:latin typeface="Arial"/>
                <a:cs typeface="Arial"/>
              </a:rPr>
              <a:t>P</a:t>
            </a:r>
            <a:r>
              <a:rPr sz="3300" spc="-5" dirty="0">
                <a:latin typeface="Microsoft JhengHei UI"/>
                <a:cs typeface="Microsoft JhengHei UI"/>
              </a:rPr>
              <a:t>通信控制处理机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572454" y="5111395"/>
            <a:ext cx="4025900" cy="1692275"/>
          </a:xfrm>
          <a:custGeom>
            <a:avLst/>
            <a:gdLst/>
            <a:ahLst/>
            <a:cxnLst/>
            <a:rect l="l" t="t" r="r" b="b"/>
            <a:pathLst>
              <a:path w="4025900" h="1692275">
                <a:moveTo>
                  <a:pt x="773362" y="544692"/>
                </a:moveTo>
                <a:lnTo>
                  <a:pt x="718123" y="546133"/>
                </a:lnTo>
                <a:lnTo>
                  <a:pt x="663933" y="550391"/>
                </a:lnTo>
                <a:lnTo>
                  <a:pt x="610924" y="557370"/>
                </a:lnTo>
                <a:lnTo>
                  <a:pt x="559226" y="566971"/>
                </a:lnTo>
                <a:lnTo>
                  <a:pt x="508970" y="579099"/>
                </a:lnTo>
                <a:lnTo>
                  <a:pt x="460287" y="593655"/>
                </a:lnTo>
                <a:lnTo>
                  <a:pt x="413307" y="610542"/>
                </a:lnTo>
                <a:lnTo>
                  <a:pt x="368161" y="629664"/>
                </a:lnTo>
                <a:lnTo>
                  <a:pt x="324981" y="650924"/>
                </a:lnTo>
                <a:lnTo>
                  <a:pt x="283896" y="674223"/>
                </a:lnTo>
                <a:lnTo>
                  <a:pt x="245038" y="699465"/>
                </a:lnTo>
                <a:lnTo>
                  <a:pt x="208537" y="726553"/>
                </a:lnTo>
                <a:lnTo>
                  <a:pt x="174523" y="755390"/>
                </a:lnTo>
                <a:lnTo>
                  <a:pt x="143129" y="785878"/>
                </a:lnTo>
                <a:lnTo>
                  <a:pt x="114484" y="817921"/>
                </a:lnTo>
                <a:lnTo>
                  <a:pt x="88720" y="851421"/>
                </a:lnTo>
                <a:lnTo>
                  <a:pt x="65966" y="886280"/>
                </a:lnTo>
                <a:lnTo>
                  <a:pt x="46355" y="922403"/>
                </a:lnTo>
                <a:lnTo>
                  <a:pt x="30015" y="959691"/>
                </a:lnTo>
                <a:lnTo>
                  <a:pt x="17080" y="998048"/>
                </a:lnTo>
                <a:lnTo>
                  <a:pt x="7678" y="1037377"/>
                </a:lnTo>
                <a:lnTo>
                  <a:pt x="1941" y="1077579"/>
                </a:lnTo>
                <a:lnTo>
                  <a:pt x="0" y="1118559"/>
                </a:lnTo>
                <a:lnTo>
                  <a:pt x="1941" y="1159538"/>
                </a:lnTo>
                <a:lnTo>
                  <a:pt x="7678" y="1199737"/>
                </a:lnTo>
                <a:lnTo>
                  <a:pt x="17080" y="1239059"/>
                </a:lnTo>
                <a:lnTo>
                  <a:pt x="30016" y="1277409"/>
                </a:lnTo>
                <a:lnTo>
                  <a:pt x="46356" y="1314688"/>
                </a:lnTo>
                <a:lnTo>
                  <a:pt x="65968" y="1350800"/>
                </a:lnTo>
                <a:lnTo>
                  <a:pt x="88722" y="1385648"/>
                </a:lnTo>
                <a:lnTo>
                  <a:pt x="114487" y="1419136"/>
                </a:lnTo>
                <a:lnTo>
                  <a:pt x="143132" y="1451165"/>
                </a:lnTo>
                <a:lnTo>
                  <a:pt x="174527" y="1481639"/>
                </a:lnTo>
                <a:lnTo>
                  <a:pt x="208540" y="1510462"/>
                </a:lnTo>
                <a:lnTo>
                  <a:pt x="245042" y="1537535"/>
                </a:lnTo>
                <a:lnTo>
                  <a:pt x="283900" y="1562764"/>
                </a:lnTo>
                <a:lnTo>
                  <a:pt x="324985" y="1586049"/>
                </a:lnTo>
                <a:lnTo>
                  <a:pt x="368166" y="1607295"/>
                </a:lnTo>
                <a:lnTo>
                  <a:pt x="413312" y="1626405"/>
                </a:lnTo>
                <a:lnTo>
                  <a:pt x="460291" y="1643281"/>
                </a:lnTo>
                <a:lnTo>
                  <a:pt x="508974" y="1657826"/>
                </a:lnTo>
                <a:lnTo>
                  <a:pt x="559230" y="1669945"/>
                </a:lnTo>
                <a:lnTo>
                  <a:pt x="610927" y="1679539"/>
                </a:lnTo>
                <a:lnTo>
                  <a:pt x="663936" y="1686512"/>
                </a:lnTo>
                <a:lnTo>
                  <a:pt x="718124" y="1690767"/>
                </a:lnTo>
                <a:lnTo>
                  <a:pt x="773362" y="1692207"/>
                </a:lnTo>
                <a:lnTo>
                  <a:pt x="781434" y="1692207"/>
                </a:lnTo>
                <a:lnTo>
                  <a:pt x="787309" y="1692022"/>
                </a:lnTo>
                <a:lnTo>
                  <a:pt x="797579" y="1691768"/>
                </a:lnTo>
                <a:lnTo>
                  <a:pt x="3394820" y="1691768"/>
                </a:lnTo>
                <a:lnTo>
                  <a:pt x="3436546" y="1690452"/>
                </a:lnTo>
                <a:lnTo>
                  <a:pt x="3490868" y="1685283"/>
                </a:lnTo>
                <a:lnTo>
                  <a:pt x="3543680" y="1676844"/>
                </a:lnTo>
                <a:lnTo>
                  <a:pt x="3594790" y="1665277"/>
                </a:lnTo>
                <a:lnTo>
                  <a:pt x="3644004" y="1650726"/>
                </a:lnTo>
                <a:lnTo>
                  <a:pt x="3691130" y="1633335"/>
                </a:lnTo>
                <a:lnTo>
                  <a:pt x="3735972" y="1613247"/>
                </a:lnTo>
                <a:lnTo>
                  <a:pt x="3778339" y="1590605"/>
                </a:lnTo>
                <a:lnTo>
                  <a:pt x="3818036" y="1565552"/>
                </a:lnTo>
                <a:lnTo>
                  <a:pt x="3854871" y="1538232"/>
                </a:lnTo>
                <a:lnTo>
                  <a:pt x="3888649" y="1508788"/>
                </a:lnTo>
                <a:lnTo>
                  <a:pt x="3919177" y="1477364"/>
                </a:lnTo>
                <a:lnTo>
                  <a:pt x="3946263" y="1444103"/>
                </a:lnTo>
                <a:lnTo>
                  <a:pt x="3969712" y="1409148"/>
                </a:lnTo>
                <a:lnTo>
                  <a:pt x="3989332" y="1372642"/>
                </a:lnTo>
                <a:lnTo>
                  <a:pt x="4004928" y="1334730"/>
                </a:lnTo>
                <a:lnTo>
                  <a:pt x="4016308" y="1295553"/>
                </a:lnTo>
                <a:lnTo>
                  <a:pt x="4023277" y="1255257"/>
                </a:lnTo>
                <a:lnTo>
                  <a:pt x="4025643" y="1213983"/>
                </a:lnTo>
                <a:lnTo>
                  <a:pt x="4023277" y="1172708"/>
                </a:lnTo>
                <a:lnTo>
                  <a:pt x="4016308" y="1132407"/>
                </a:lnTo>
                <a:lnTo>
                  <a:pt x="4004928" y="1093223"/>
                </a:lnTo>
                <a:lnTo>
                  <a:pt x="3989332" y="1055300"/>
                </a:lnTo>
                <a:lnTo>
                  <a:pt x="3969712" y="1018782"/>
                </a:lnTo>
                <a:lnTo>
                  <a:pt x="3946263" y="983813"/>
                </a:lnTo>
                <a:lnTo>
                  <a:pt x="3919177" y="950536"/>
                </a:lnTo>
                <a:lnTo>
                  <a:pt x="3888649" y="919096"/>
                </a:lnTo>
                <a:lnTo>
                  <a:pt x="3854871" y="889635"/>
                </a:lnTo>
                <a:lnTo>
                  <a:pt x="3818036" y="862297"/>
                </a:lnTo>
                <a:lnTo>
                  <a:pt x="3778339" y="837228"/>
                </a:lnTo>
                <a:lnTo>
                  <a:pt x="3735972" y="814569"/>
                </a:lnTo>
                <a:lnTo>
                  <a:pt x="3691130" y="794465"/>
                </a:lnTo>
                <a:lnTo>
                  <a:pt x="3649196" y="778977"/>
                </a:lnTo>
                <a:lnTo>
                  <a:pt x="3112635" y="778977"/>
                </a:lnTo>
                <a:lnTo>
                  <a:pt x="3107012" y="738390"/>
                </a:lnTo>
                <a:lnTo>
                  <a:pt x="3098844" y="698393"/>
                </a:lnTo>
                <a:lnTo>
                  <a:pt x="3088194" y="659032"/>
                </a:lnTo>
                <a:lnTo>
                  <a:pt x="3075122" y="620352"/>
                </a:lnTo>
                <a:lnTo>
                  <a:pt x="3059690" y="582399"/>
                </a:lnTo>
                <a:lnTo>
                  <a:pt x="3045788" y="553247"/>
                </a:lnTo>
                <a:lnTo>
                  <a:pt x="905454" y="553247"/>
                </a:lnTo>
                <a:lnTo>
                  <a:pt x="873039" y="549597"/>
                </a:lnTo>
                <a:lnTo>
                  <a:pt x="840201" y="546913"/>
                </a:lnTo>
                <a:lnTo>
                  <a:pt x="806966" y="545258"/>
                </a:lnTo>
                <a:lnTo>
                  <a:pt x="773362" y="544692"/>
                </a:lnTo>
                <a:close/>
              </a:path>
              <a:path w="4025900" h="1692275">
                <a:moveTo>
                  <a:pt x="3394820" y="1691768"/>
                </a:moveTo>
                <a:lnTo>
                  <a:pt x="797579" y="1691768"/>
                </a:lnTo>
                <a:lnTo>
                  <a:pt x="1967260" y="1692023"/>
                </a:lnTo>
                <a:lnTo>
                  <a:pt x="1971591" y="1692207"/>
                </a:lnTo>
                <a:lnTo>
                  <a:pt x="1980376" y="1692207"/>
                </a:lnTo>
                <a:lnTo>
                  <a:pt x="1984575" y="1692023"/>
                </a:lnTo>
                <a:lnTo>
                  <a:pt x="3387848" y="1691988"/>
                </a:lnTo>
                <a:lnTo>
                  <a:pt x="3394820" y="1691768"/>
                </a:lnTo>
                <a:close/>
              </a:path>
              <a:path w="4025900" h="1692275">
                <a:moveTo>
                  <a:pt x="3387848" y="1691988"/>
                </a:moveTo>
                <a:lnTo>
                  <a:pt x="1988920" y="1691988"/>
                </a:lnTo>
                <a:lnTo>
                  <a:pt x="3380909" y="1692207"/>
                </a:lnTo>
                <a:lnTo>
                  <a:pt x="3387848" y="1691988"/>
                </a:lnTo>
                <a:close/>
              </a:path>
              <a:path w="4025900" h="1692275">
                <a:moveTo>
                  <a:pt x="3380909" y="735542"/>
                </a:moveTo>
                <a:lnTo>
                  <a:pt x="3324095" y="737395"/>
                </a:lnTo>
                <a:lnTo>
                  <a:pt x="3268650" y="742839"/>
                </a:lnTo>
                <a:lnTo>
                  <a:pt x="3214784" y="751700"/>
                </a:lnTo>
                <a:lnTo>
                  <a:pt x="3162709" y="763804"/>
                </a:lnTo>
                <a:lnTo>
                  <a:pt x="3112635" y="778977"/>
                </a:lnTo>
                <a:lnTo>
                  <a:pt x="3649196" y="778977"/>
                </a:lnTo>
                <a:lnTo>
                  <a:pt x="3594790" y="762496"/>
                </a:lnTo>
                <a:lnTo>
                  <a:pt x="3543680" y="750919"/>
                </a:lnTo>
                <a:lnTo>
                  <a:pt x="3490868" y="742472"/>
                </a:lnTo>
                <a:lnTo>
                  <a:pt x="3436546" y="737298"/>
                </a:lnTo>
                <a:lnTo>
                  <a:pt x="3380909" y="735542"/>
                </a:lnTo>
                <a:close/>
              </a:path>
              <a:path w="4025900" h="1692275">
                <a:moveTo>
                  <a:pt x="1976020" y="0"/>
                </a:moveTo>
                <a:lnTo>
                  <a:pt x="1919680" y="1014"/>
                </a:lnTo>
                <a:lnTo>
                  <a:pt x="1864046" y="4025"/>
                </a:lnTo>
                <a:lnTo>
                  <a:pt x="1809181" y="8986"/>
                </a:lnTo>
                <a:lnTo>
                  <a:pt x="1755150" y="15850"/>
                </a:lnTo>
                <a:lnTo>
                  <a:pt x="1702014" y="24571"/>
                </a:lnTo>
                <a:lnTo>
                  <a:pt x="1649838" y="35100"/>
                </a:lnTo>
                <a:lnTo>
                  <a:pt x="1598685" y="47391"/>
                </a:lnTo>
                <a:lnTo>
                  <a:pt x="1548618" y="61398"/>
                </a:lnTo>
                <a:lnTo>
                  <a:pt x="1499701" y="77073"/>
                </a:lnTo>
                <a:lnTo>
                  <a:pt x="1451997" y="94369"/>
                </a:lnTo>
                <a:lnTo>
                  <a:pt x="1405570" y="113239"/>
                </a:lnTo>
                <a:lnTo>
                  <a:pt x="1360482" y="133636"/>
                </a:lnTo>
                <a:lnTo>
                  <a:pt x="1316798" y="155513"/>
                </a:lnTo>
                <a:lnTo>
                  <a:pt x="1274581" y="178824"/>
                </a:lnTo>
                <a:lnTo>
                  <a:pt x="1233894" y="203521"/>
                </a:lnTo>
                <a:lnTo>
                  <a:pt x="1194800" y="229558"/>
                </a:lnTo>
                <a:lnTo>
                  <a:pt x="1157363" y="256886"/>
                </a:lnTo>
                <a:lnTo>
                  <a:pt x="1121647" y="285460"/>
                </a:lnTo>
                <a:lnTo>
                  <a:pt x="1087714" y="315233"/>
                </a:lnTo>
                <a:lnTo>
                  <a:pt x="1055628" y="346156"/>
                </a:lnTo>
                <a:lnTo>
                  <a:pt x="1025453" y="378184"/>
                </a:lnTo>
                <a:lnTo>
                  <a:pt x="997252" y="411270"/>
                </a:lnTo>
                <a:lnTo>
                  <a:pt x="971088" y="445366"/>
                </a:lnTo>
                <a:lnTo>
                  <a:pt x="947025" y="480425"/>
                </a:lnTo>
                <a:lnTo>
                  <a:pt x="925125" y="516401"/>
                </a:lnTo>
                <a:lnTo>
                  <a:pt x="905454" y="553247"/>
                </a:lnTo>
                <a:lnTo>
                  <a:pt x="3045788" y="553247"/>
                </a:lnTo>
                <a:lnTo>
                  <a:pt x="3021994" y="508859"/>
                </a:lnTo>
                <a:lnTo>
                  <a:pt x="2999852" y="473363"/>
                </a:lnTo>
                <a:lnTo>
                  <a:pt x="2975597" y="438777"/>
                </a:lnTo>
                <a:lnTo>
                  <a:pt x="2949290" y="405148"/>
                </a:lnTo>
                <a:lnTo>
                  <a:pt x="2920992" y="372521"/>
                </a:lnTo>
                <a:lnTo>
                  <a:pt x="2890766" y="340942"/>
                </a:lnTo>
                <a:lnTo>
                  <a:pt x="2858672" y="310457"/>
                </a:lnTo>
                <a:lnTo>
                  <a:pt x="2824773" y="281112"/>
                </a:lnTo>
                <a:lnTo>
                  <a:pt x="2789130" y="252951"/>
                </a:lnTo>
                <a:lnTo>
                  <a:pt x="2751804" y="226023"/>
                </a:lnTo>
                <a:lnTo>
                  <a:pt x="2712857" y="200371"/>
                </a:lnTo>
                <a:lnTo>
                  <a:pt x="2672351" y="176042"/>
                </a:lnTo>
                <a:lnTo>
                  <a:pt x="2630347" y="153082"/>
                </a:lnTo>
                <a:lnTo>
                  <a:pt x="2586907" y="131536"/>
                </a:lnTo>
                <a:lnTo>
                  <a:pt x="2542093" y="111451"/>
                </a:lnTo>
                <a:lnTo>
                  <a:pt x="2495965" y="92872"/>
                </a:lnTo>
                <a:lnTo>
                  <a:pt x="2448586" y="75844"/>
                </a:lnTo>
                <a:lnTo>
                  <a:pt x="2400017" y="60415"/>
                </a:lnTo>
                <a:lnTo>
                  <a:pt x="2350320" y="46629"/>
                </a:lnTo>
                <a:lnTo>
                  <a:pt x="2299556" y="34533"/>
                </a:lnTo>
                <a:lnTo>
                  <a:pt x="2247787" y="24172"/>
                </a:lnTo>
                <a:lnTo>
                  <a:pt x="2195075" y="15592"/>
                </a:lnTo>
                <a:lnTo>
                  <a:pt x="2141480" y="8839"/>
                </a:lnTo>
                <a:lnTo>
                  <a:pt x="2087065" y="3959"/>
                </a:lnTo>
                <a:lnTo>
                  <a:pt x="2031891" y="997"/>
                </a:lnTo>
                <a:lnTo>
                  <a:pt x="19760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72454" y="5111394"/>
            <a:ext cx="4025900" cy="1692275"/>
          </a:xfrm>
          <a:custGeom>
            <a:avLst/>
            <a:gdLst/>
            <a:ahLst/>
            <a:cxnLst/>
            <a:rect l="l" t="t" r="r" b="b"/>
            <a:pathLst>
              <a:path w="4025900" h="1692275">
                <a:moveTo>
                  <a:pt x="1976023" y="0"/>
                </a:moveTo>
                <a:lnTo>
                  <a:pt x="1919683" y="1014"/>
                </a:lnTo>
                <a:lnTo>
                  <a:pt x="1864048" y="4025"/>
                </a:lnTo>
                <a:lnTo>
                  <a:pt x="1809184" y="8986"/>
                </a:lnTo>
                <a:lnTo>
                  <a:pt x="1755152" y="15850"/>
                </a:lnTo>
                <a:lnTo>
                  <a:pt x="1702016" y="24570"/>
                </a:lnTo>
                <a:lnTo>
                  <a:pt x="1649839" y="35100"/>
                </a:lnTo>
                <a:lnTo>
                  <a:pt x="1598686" y="47391"/>
                </a:lnTo>
                <a:lnTo>
                  <a:pt x="1548619" y="61398"/>
                </a:lnTo>
                <a:lnTo>
                  <a:pt x="1499702" y="77072"/>
                </a:lnTo>
                <a:lnTo>
                  <a:pt x="1451998" y="94368"/>
                </a:lnTo>
                <a:lnTo>
                  <a:pt x="1405570" y="113238"/>
                </a:lnTo>
                <a:lnTo>
                  <a:pt x="1360483" y="133636"/>
                </a:lnTo>
                <a:lnTo>
                  <a:pt x="1316799" y="155513"/>
                </a:lnTo>
                <a:lnTo>
                  <a:pt x="1274581" y="178824"/>
                </a:lnTo>
                <a:lnTo>
                  <a:pt x="1233894" y="203521"/>
                </a:lnTo>
                <a:lnTo>
                  <a:pt x="1194800" y="229557"/>
                </a:lnTo>
                <a:lnTo>
                  <a:pt x="1157363" y="256886"/>
                </a:lnTo>
                <a:lnTo>
                  <a:pt x="1121647" y="285460"/>
                </a:lnTo>
                <a:lnTo>
                  <a:pt x="1087714" y="315232"/>
                </a:lnTo>
                <a:lnTo>
                  <a:pt x="1055629" y="346156"/>
                </a:lnTo>
                <a:lnTo>
                  <a:pt x="1025453" y="378184"/>
                </a:lnTo>
                <a:lnTo>
                  <a:pt x="997252" y="411270"/>
                </a:lnTo>
                <a:lnTo>
                  <a:pt x="971088" y="445366"/>
                </a:lnTo>
                <a:lnTo>
                  <a:pt x="947025" y="480425"/>
                </a:lnTo>
                <a:lnTo>
                  <a:pt x="925126" y="516401"/>
                </a:lnTo>
                <a:lnTo>
                  <a:pt x="905454" y="553246"/>
                </a:lnTo>
                <a:lnTo>
                  <a:pt x="873040" y="549597"/>
                </a:lnTo>
                <a:lnTo>
                  <a:pt x="840201" y="546913"/>
                </a:lnTo>
                <a:lnTo>
                  <a:pt x="806966" y="545257"/>
                </a:lnTo>
                <a:lnTo>
                  <a:pt x="773363" y="544691"/>
                </a:lnTo>
                <a:lnTo>
                  <a:pt x="718124" y="546132"/>
                </a:lnTo>
                <a:lnTo>
                  <a:pt x="663934" y="550390"/>
                </a:lnTo>
                <a:lnTo>
                  <a:pt x="610925" y="557369"/>
                </a:lnTo>
                <a:lnTo>
                  <a:pt x="559227" y="566970"/>
                </a:lnTo>
                <a:lnTo>
                  <a:pt x="508971" y="579098"/>
                </a:lnTo>
                <a:lnTo>
                  <a:pt x="460287" y="593654"/>
                </a:lnTo>
                <a:lnTo>
                  <a:pt x="413308" y="610542"/>
                </a:lnTo>
                <a:lnTo>
                  <a:pt x="368162" y="629664"/>
                </a:lnTo>
                <a:lnTo>
                  <a:pt x="324981" y="650923"/>
                </a:lnTo>
                <a:lnTo>
                  <a:pt x="283896" y="674222"/>
                </a:lnTo>
                <a:lnTo>
                  <a:pt x="245038" y="699465"/>
                </a:lnTo>
                <a:lnTo>
                  <a:pt x="208537" y="726553"/>
                </a:lnTo>
                <a:lnTo>
                  <a:pt x="174524" y="755390"/>
                </a:lnTo>
                <a:lnTo>
                  <a:pt x="143129" y="785878"/>
                </a:lnTo>
                <a:lnTo>
                  <a:pt x="114484" y="817920"/>
                </a:lnTo>
                <a:lnTo>
                  <a:pt x="88720" y="851420"/>
                </a:lnTo>
                <a:lnTo>
                  <a:pt x="65966" y="886280"/>
                </a:lnTo>
                <a:lnTo>
                  <a:pt x="46355" y="922402"/>
                </a:lnTo>
                <a:lnTo>
                  <a:pt x="30015" y="959691"/>
                </a:lnTo>
                <a:lnTo>
                  <a:pt x="17080" y="998048"/>
                </a:lnTo>
                <a:lnTo>
                  <a:pt x="7678" y="1037376"/>
                </a:lnTo>
                <a:lnTo>
                  <a:pt x="1941" y="1077578"/>
                </a:lnTo>
                <a:lnTo>
                  <a:pt x="0" y="1118558"/>
                </a:lnTo>
                <a:lnTo>
                  <a:pt x="1941" y="1159537"/>
                </a:lnTo>
                <a:lnTo>
                  <a:pt x="7678" y="1199736"/>
                </a:lnTo>
                <a:lnTo>
                  <a:pt x="17080" y="1239059"/>
                </a:lnTo>
                <a:lnTo>
                  <a:pt x="30016" y="1277408"/>
                </a:lnTo>
                <a:lnTo>
                  <a:pt x="46356" y="1314688"/>
                </a:lnTo>
                <a:lnTo>
                  <a:pt x="65968" y="1350800"/>
                </a:lnTo>
                <a:lnTo>
                  <a:pt x="88722" y="1385648"/>
                </a:lnTo>
                <a:lnTo>
                  <a:pt x="114487" y="1419135"/>
                </a:lnTo>
                <a:lnTo>
                  <a:pt x="143132" y="1451165"/>
                </a:lnTo>
                <a:lnTo>
                  <a:pt x="174527" y="1481639"/>
                </a:lnTo>
                <a:lnTo>
                  <a:pt x="208541" y="1510462"/>
                </a:lnTo>
                <a:lnTo>
                  <a:pt x="245042" y="1537535"/>
                </a:lnTo>
                <a:lnTo>
                  <a:pt x="283901" y="1562764"/>
                </a:lnTo>
                <a:lnTo>
                  <a:pt x="324986" y="1586049"/>
                </a:lnTo>
                <a:lnTo>
                  <a:pt x="368167" y="1607295"/>
                </a:lnTo>
                <a:lnTo>
                  <a:pt x="413312" y="1626405"/>
                </a:lnTo>
                <a:lnTo>
                  <a:pt x="460292" y="1643281"/>
                </a:lnTo>
                <a:lnTo>
                  <a:pt x="508975" y="1657826"/>
                </a:lnTo>
                <a:lnTo>
                  <a:pt x="559230" y="1669945"/>
                </a:lnTo>
                <a:lnTo>
                  <a:pt x="610928" y="1679539"/>
                </a:lnTo>
                <a:lnTo>
                  <a:pt x="663936" y="1686512"/>
                </a:lnTo>
                <a:lnTo>
                  <a:pt x="718125" y="1690767"/>
                </a:lnTo>
                <a:lnTo>
                  <a:pt x="773363" y="1692207"/>
                </a:lnTo>
                <a:lnTo>
                  <a:pt x="781434" y="1692207"/>
                </a:lnTo>
                <a:lnTo>
                  <a:pt x="789579" y="1691950"/>
                </a:lnTo>
                <a:lnTo>
                  <a:pt x="797580" y="1691768"/>
                </a:lnTo>
                <a:lnTo>
                  <a:pt x="1962814" y="1691987"/>
                </a:lnTo>
                <a:lnTo>
                  <a:pt x="1967233" y="1692022"/>
                </a:lnTo>
                <a:lnTo>
                  <a:pt x="1971595" y="1692207"/>
                </a:lnTo>
                <a:lnTo>
                  <a:pt x="1976023" y="1692207"/>
                </a:lnTo>
                <a:lnTo>
                  <a:pt x="1980371" y="1692207"/>
                </a:lnTo>
                <a:lnTo>
                  <a:pt x="1984580" y="1692022"/>
                </a:lnTo>
                <a:lnTo>
                  <a:pt x="1988918" y="1691987"/>
                </a:lnTo>
                <a:lnTo>
                  <a:pt x="3380909" y="1692207"/>
                </a:lnTo>
                <a:lnTo>
                  <a:pt x="3436547" y="1690452"/>
                </a:lnTo>
                <a:lnTo>
                  <a:pt x="3490868" y="1685283"/>
                </a:lnTo>
                <a:lnTo>
                  <a:pt x="3543681" y="1676844"/>
                </a:lnTo>
                <a:lnTo>
                  <a:pt x="3594791" y="1665277"/>
                </a:lnTo>
                <a:lnTo>
                  <a:pt x="3644005" y="1650726"/>
                </a:lnTo>
                <a:lnTo>
                  <a:pt x="3691131" y="1633335"/>
                </a:lnTo>
                <a:lnTo>
                  <a:pt x="3735973" y="1613247"/>
                </a:lnTo>
                <a:lnTo>
                  <a:pt x="3778339" y="1590605"/>
                </a:lnTo>
                <a:lnTo>
                  <a:pt x="3818036" y="1565552"/>
                </a:lnTo>
                <a:lnTo>
                  <a:pt x="3854870" y="1538232"/>
                </a:lnTo>
                <a:lnTo>
                  <a:pt x="3888648" y="1508788"/>
                </a:lnTo>
                <a:lnTo>
                  <a:pt x="3919177" y="1477364"/>
                </a:lnTo>
                <a:lnTo>
                  <a:pt x="3946262" y="1444103"/>
                </a:lnTo>
                <a:lnTo>
                  <a:pt x="3969711" y="1409148"/>
                </a:lnTo>
                <a:lnTo>
                  <a:pt x="3989330" y="1372642"/>
                </a:lnTo>
                <a:lnTo>
                  <a:pt x="4004926" y="1334730"/>
                </a:lnTo>
                <a:lnTo>
                  <a:pt x="4016305" y="1295553"/>
                </a:lnTo>
                <a:lnTo>
                  <a:pt x="4023274" y="1255257"/>
                </a:lnTo>
                <a:lnTo>
                  <a:pt x="4025640" y="1213983"/>
                </a:lnTo>
                <a:lnTo>
                  <a:pt x="4023274" y="1172708"/>
                </a:lnTo>
                <a:lnTo>
                  <a:pt x="4016305" y="1132407"/>
                </a:lnTo>
                <a:lnTo>
                  <a:pt x="4004925" y="1093223"/>
                </a:lnTo>
                <a:lnTo>
                  <a:pt x="3989329" y="1055300"/>
                </a:lnTo>
                <a:lnTo>
                  <a:pt x="3969710" y="1018782"/>
                </a:lnTo>
                <a:lnTo>
                  <a:pt x="3946261" y="983813"/>
                </a:lnTo>
                <a:lnTo>
                  <a:pt x="3919176" y="950536"/>
                </a:lnTo>
                <a:lnTo>
                  <a:pt x="3888648" y="919095"/>
                </a:lnTo>
                <a:lnTo>
                  <a:pt x="3854870" y="889634"/>
                </a:lnTo>
                <a:lnTo>
                  <a:pt x="3818036" y="862297"/>
                </a:lnTo>
                <a:lnTo>
                  <a:pt x="3778339" y="837227"/>
                </a:lnTo>
                <a:lnTo>
                  <a:pt x="3735973" y="814568"/>
                </a:lnTo>
                <a:lnTo>
                  <a:pt x="3691130" y="794464"/>
                </a:lnTo>
                <a:lnTo>
                  <a:pt x="3644005" y="777059"/>
                </a:lnTo>
                <a:lnTo>
                  <a:pt x="3594791" y="762496"/>
                </a:lnTo>
                <a:lnTo>
                  <a:pt x="3543681" y="750919"/>
                </a:lnTo>
                <a:lnTo>
                  <a:pt x="3490868" y="742471"/>
                </a:lnTo>
                <a:lnTo>
                  <a:pt x="3436547" y="737298"/>
                </a:lnTo>
                <a:lnTo>
                  <a:pt x="3380909" y="735541"/>
                </a:lnTo>
                <a:lnTo>
                  <a:pt x="3324097" y="737395"/>
                </a:lnTo>
                <a:lnTo>
                  <a:pt x="3268652" y="742839"/>
                </a:lnTo>
                <a:lnTo>
                  <a:pt x="3214787" y="751700"/>
                </a:lnTo>
                <a:lnTo>
                  <a:pt x="3162711" y="763803"/>
                </a:lnTo>
                <a:lnTo>
                  <a:pt x="3112638" y="778976"/>
                </a:lnTo>
                <a:lnTo>
                  <a:pt x="3107014" y="738389"/>
                </a:lnTo>
                <a:lnTo>
                  <a:pt x="3098846" y="698393"/>
                </a:lnTo>
                <a:lnTo>
                  <a:pt x="3088196" y="659031"/>
                </a:lnTo>
                <a:lnTo>
                  <a:pt x="3075123" y="620351"/>
                </a:lnTo>
                <a:lnTo>
                  <a:pt x="3059691" y="582399"/>
                </a:lnTo>
                <a:lnTo>
                  <a:pt x="3041961" y="545219"/>
                </a:lnTo>
                <a:lnTo>
                  <a:pt x="3021995" y="508859"/>
                </a:lnTo>
                <a:lnTo>
                  <a:pt x="2999853" y="473363"/>
                </a:lnTo>
                <a:lnTo>
                  <a:pt x="2975597" y="438777"/>
                </a:lnTo>
                <a:lnTo>
                  <a:pt x="2949290" y="405148"/>
                </a:lnTo>
                <a:lnTo>
                  <a:pt x="2920993" y="372521"/>
                </a:lnTo>
                <a:lnTo>
                  <a:pt x="2890766" y="340942"/>
                </a:lnTo>
                <a:lnTo>
                  <a:pt x="2858673" y="310457"/>
                </a:lnTo>
                <a:lnTo>
                  <a:pt x="2824774" y="281111"/>
                </a:lnTo>
                <a:lnTo>
                  <a:pt x="2789130" y="252951"/>
                </a:lnTo>
                <a:lnTo>
                  <a:pt x="2751805" y="226022"/>
                </a:lnTo>
                <a:lnTo>
                  <a:pt x="2712858" y="200371"/>
                </a:lnTo>
                <a:lnTo>
                  <a:pt x="2672352" y="176042"/>
                </a:lnTo>
                <a:lnTo>
                  <a:pt x="2630349" y="153082"/>
                </a:lnTo>
                <a:lnTo>
                  <a:pt x="2586909" y="131536"/>
                </a:lnTo>
                <a:lnTo>
                  <a:pt x="2542095" y="111451"/>
                </a:lnTo>
                <a:lnTo>
                  <a:pt x="2495967" y="92872"/>
                </a:lnTo>
                <a:lnTo>
                  <a:pt x="2448588" y="75844"/>
                </a:lnTo>
                <a:lnTo>
                  <a:pt x="2400020" y="60415"/>
                </a:lnTo>
                <a:lnTo>
                  <a:pt x="2350323" y="46629"/>
                </a:lnTo>
                <a:lnTo>
                  <a:pt x="2299559" y="34533"/>
                </a:lnTo>
                <a:lnTo>
                  <a:pt x="2247790" y="24172"/>
                </a:lnTo>
                <a:lnTo>
                  <a:pt x="2195077" y="15592"/>
                </a:lnTo>
                <a:lnTo>
                  <a:pt x="2141483" y="8839"/>
                </a:lnTo>
                <a:lnTo>
                  <a:pt x="2087068" y="3959"/>
                </a:lnTo>
                <a:lnTo>
                  <a:pt x="2031894" y="997"/>
                </a:lnTo>
                <a:lnTo>
                  <a:pt x="1976023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21094" y="6025304"/>
            <a:ext cx="4025900" cy="1692275"/>
          </a:xfrm>
          <a:custGeom>
            <a:avLst/>
            <a:gdLst/>
            <a:ahLst/>
            <a:cxnLst/>
            <a:rect l="l" t="t" r="r" b="b"/>
            <a:pathLst>
              <a:path w="4025900" h="1692275">
                <a:moveTo>
                  <a:pt x="3045789" y="1138960"/>
                </a:moveTo>
                <a:lnTo>
                  <a:pt x="905455" y="1138960"/>
                </a:lnTo>
                <a:lnTo>
                  <a:pt x="925126" y="1175805"/>
                </a:lnTo>
                <a:lnTo>
                  <a:pt x="947025" y="1211781"/>
                </a:lnTo>
                <a:lnTo>
                  <a:pt x="971089" y="1246840"/>
                </a:lnTo>
                <a:lnTo>
                  <a:pt x="997252" y="1280936"/>
                </a:lnTo>
                <a:lnTo>
                  <a:pt x="1025454" y="1314022"/>
                </a:lnTo>
                <a:lnTo>
                  <a:pt x="1055629" y="1346050"/>
                </a:lnTo>
                <a:lnTo>
                  <a:pt x="1087714" y="1376974"/>
                </a:lnTo>
                <a:lnTo>
                  <a:pt x="1121647" y="1406746"/>
                </a:lnTo>
                <a:lnTo>
                  <a:pt x="1157363" y="1435320"/>
                </a:lnTo>
                <a:lnTo>
                  <a:pt x="1194800" y="1462648"/>
                </a:lnTo>
                <a:lnTo>
                  <a:pt x="1233894" y="1488685"/>
                </a:lnTo>
                <a:lnTo>
                  <a:pt x="1274581" y="1513382"/>
                </a:lnTo>
                <a:lnTo>
                  <a:pt x="1316798" y="1536693"/>
                </a:lnTo>
                <a:lnTo>
                  <a:pt x="1360482" y="1558570"/>
                </a:lnTo>
                <a:lnTo>
                  <a:pt x="1405570" y="1578967"/>
                </a:lnTo>
                <a:lnTo>
                  <a:pt x="1451997" y="1597838"/>
                </a:lnTo>
                <a:lnTo>
                  <a:pt x="1499701" y="1615133"/>
                </a:lnTo>
                <a:lnTo>
                  <a:pt x="1548618" y="1630808"/>
                </a:lnTo>
                <a:lnTo>
                  <a:pt x="1598685" y="1644815"/>
                </a:lnTo>
                <a:lnTo>
                  <a:pt x="1649838" y="1657106"/>
                </a:lnTo>
                <a:lnTo>
                  <a:pt x="1702014" y="1667636"/>
                </a:lnTo>
                <a:lnTo>
                  <a:pt x="1755150" y="1676356"/>
                </a:lnTo>
                <a:lnTo>
                  <a:pt x="1809182" y="1683220"/>
                </a:lnTo>
                <a:lnTo>
                  <a:pt x="1864047" y="1688181"/>
                </a:lnTo>
                <a:lnTo>
                  <a:pt x="1919681" y="1691192"/>
                </a:lnTo>
                <a:lnTo>
                  <a:pt x="1976021" y="1692207"/>
                </a:lnTo>
                <a:lnTo>
                  <a:pt x="2031892" y="1691209"/>
                </a:lnTo>
                <a:lnTo>
                  <a:pt x="2087066" y="1688247"/>
                </a:lnTo>
                <a:lnTo>
                  <a:pt x="2141481" y="1683367"/>
                </a:lnTo>
                <a:lnTo>
                  <a:pt x="2195076" y="1676614"/>
                </a:lnTo>
                <a:lnTo>
                  <a:pt x="2247788" y="1668034"/>
                </a:lnTo>
                <a:lnTo>
                  <a:pt x="2299557" y="1657673"/>
                </a:lnTo>
                <a:lnTo>
                  <a:pt x="2350321" y="1645577"/>
                </a:lnTo>
                <a:lnTo>
                  <a:pt x="2400018" y="1631791"/>
                </a:lnTo>
                <a:lnTo>
                  <a:pt x="2448587" y="1616362"/>
                </a:lnTo>
                <a:lnTo>
                  <a:pt x="2495966" y="1599334"/>
                </a:lnTo>
                <a:lnTo>
                  <a:pt x="2542094" y="1580755"/>
                </a:lnTo>
                <a:lnTo>
                  <a:pt x="2586909" y="1560670"/>
                </a:lnTo>
                <a:lnTo>
                  <a:pt x="2630348" y="1539124"/>
                </a:lnTo>
                <a:lnTo>
                  <a:pt x="2672352" y="1516164"/>
                </a:lnTo>
                <a:lnTo>
                  <a:pt x="2712858" y="1491835"/>
                </a:lnTo>
                <a:lnTo>
                  <a:pt x="2751805" y="1466184"/>
                </a:lnTo>
                <a:lnTo>
                  <a:pt x="2789131" y="1439255"/>
                </a:lnTo>
                <a:lnTo>
                  <a:pt x="2824774" y="1411095"/>
                </a:lnTo>
                <a:lnTo>
                  <a:pt x="2858673" y="1381749"/>
                </a:lnTo>
                <a:lnTo>
                  <a:pt x="2890767" y="1351264"/>
                </a:lnTo>
                <a:lnTo>
                  <a:pt x="2920993" y="1319685"/>
                </a:lnTo>
                <a:lnTo>
                  <a:pt x="2949291" y="1287058"/>
                </a:lnTo>
                <a:lnTo>
                  <a:pt x="2975598" y="1253429"/>
                </a:lnTo>
                <a:lnTo>
                  <a:pt x="2999853" y="1218843"/>
                </a:lnTo>
                <a:lnTo>
                  <a:pt x="3021995" y="1183347"/>
                </a:lnTo>
                <a:lnTo>
                  <a:pt x="3041979" y="1146949"/>
                </a:lnTo>
                <a:lnTo>
                  <a:pt x="3045789" y="1138960"/>
                </a:lnTo>
                <a:close/>
              </a:path>
              <a:path w="4025900" h="1692275">
                <a:moveTo>
                  <a:pt x="781434" y="0"/>
                </a:moveTo>
                <a:lnTo>
                  <a:pt x="773362" y="0"/>
                </a:lnTo>
                <a:lnTo>
                  <a:pt x="718124" y="1439"/>
                </a:lnTo>
                <a:lnTo>
                  <a:pt x="663936" y="5694"/>
                </a:lnTo>
                <a:lnTo>
                  <a:pt x="610927" y="12667"/>
                </a:lnTo>
                <a:lnTo>
                  <a:pt x="559230" y="22261"/>
                </a:lnTo>
                <a:lnTo>
                  <a:pt x="508974" y="34380"/>
                </a:lnTo>
                <a:lnTo>
                  <a:pt x="460291" y="48925"/>
                </a:lnTo>
                <a:lnTo>
                  <a:pt x="413312" y="65802"/>
                </a:lnTo>
                <a:lnTo>
                  <a:pt x="368166" y="84911"/>
                </a:lnTo>
                <a:lnTo>
                  <a:pt x="324985" y="106157"/>
                </a:lnTo>
                <a:lnTo>
                  <a:pt x="283900" y="129442"/>
                </a:lnTo>
                <a:lnTo>
                  <a:pt x="245042" y="154671"/>
                </a:lnTo>
                <a:lnTo>
                  <a:pt x="208540" y="181744"/>
                </a:lnTo>
                <a:lnTo>
                  <a:pt x="174527" y="210567"/>
                </a:lnTo>
                <a:lnTo>
                  <a:pt x="143132" y="241041"/>
                </a:lnTo>
                <a:lnTo>
                  <a:pt x="114487" y="273071"/>
                </a:lnTo>
                <a:lnTo>
                  <a:pt x="88722" y="306558"/>
                </a:lnTo>
                <a:lnTo>
                  <a:pt x="65968" y="341406"/>
                </a:lnTo>
                <a:lnTo>
                  <a:pt x="46356" y="377518"/>
                </a:lnTo>
                <a:lnTo>
                  <a:pt x="30016" y="414797"/>
                </a:lnTo>
                <a:lnTo>
                  <a:pt x="17080" y="453147"/>
                </a:lnTo>
                <a:lnTo>
                  <a:pt x="7678" y="492470"/>
                </a:lnTo>
                <a:lnTo>
                  <a:pt x="1941" y="532669"/>
                </a:lnTo>
                <a:lnTo>
                  <a:pt x="0" y="573647"/>
                </a:lnTo>
                <a:lnTo>
                  <a:pt x="1941" y="614627"/>
                </a:lnTo>
                <a:lnTo>
                  <a:pt x="7678" y="654829"/>
                </a:lnTo>
                <a:lnTo>
                  <a:pt x="17080" y="694158"/>
                </a:lnTo>
                <a:lnTo>
                  <a:pt x="30016" y="732515"/>
                </a:lnTo>
                <a:lnTo>
                  <a:pt x="46355" y="769803"/>
                </a:lnTo>
                <a:lnTo>
                  <a:pt x="65966" y="805926"/>
                </a:lnTo>
                <a:lnTo>
                  <a:pt x="88720" y="840786"/>
                </a:lnTo>
                <a:lnTo>
                  <a:pt x="114485" y="874285"/>
                </a:lnTo>
                <a:lnTo>
                  <a:pt x="143129" y="906328"/>
                </a:lnTo>
                <a:lnTo>
                  <a:pt x="174524" y="936816"/>
                </a:lnTo>
                <a:lnTo>
                  <a:pt x="208537" y="965653"/>
                </a:lnTo>
                <a:lnTo>
                  <a:pt x="245038" y="992741"/>
                </a:lnTo>
                <a:lnTo>
                  <a:pt x="283896" y="1017984"/>
                </a:lnTo>
                <a:lnTo>
                  <a:pt x="324981" y="1041283"/>
                </a:lnTo>
                <a:lnTo>
                  <a:pt x="368162" y="1062543"/>
                </a:lnTo>
                <a:lnTo>
                  <a:pt x="413308" y="1081665"/>
                </a:lnTo>
                <a:lnTo>
                  <a:pt x="460287" y="1098552"/>
                </a:lnTo>
                <a:lnTo>
                  <a:pt x="508971" y="1113108"/>
                </a:lnTo>
                <a:lnTo>
                  <a:pt x="559227" y="1125236"/>
                </a:lnTo>
                <a:lnTo>
                  <a:pt x="610924" y="1134837"/>
                </a:lnTo>
                <a:lnTo>
                  <a:pt x="663934" y="1141816"/>
                </a:lnTo>
                <a:lnTo>
                  <a:pt x="718123" y="1146074"/>
                </a:lnTo>
                <a:lnTo>
                  <a:pt x="773362" y="1147515"/>
                </a:lnTo>
                <a:lnTo>
                  <a:pt x="806966" y="1146949"/>
                </a:lnTo>
                <a:lnTo>
                  <a:pt x="840201" y="1145293"/>
                </a:lnTo>
                <a:lnTo>
                  <a:pt x="873040" y="1142609"/>
                </a:lnTo>
                <a:lnTo>
                  <a:pt x="905455" y="1138960"/>
                </a:lnTo>
                <a:lnTo>
                  <a:pt x="3045789" y="1138960"/>
                </a:lnTo>
                <a:lnTo>
                  <a:pt x="3075123" y="1071854"/>
                </a:lnTo>
                <a:lnTo>
                  <a:pt x="3088195" y="1033174"/>
                </a:lnTo>
                <a:lnTo>
                  <a:pt x="3098845" y="993813"/>
                </a:lnTo>
                <a:lnTo>
                  <a:pt x="3107013" y="953816"/>
                </a:lnTo>
                <a:lnTo>
                  <a:pt x="3112636" y="913229"/>
                </a:lnTo>
                <a:lnTo>
                  <a:pt x="3649197" y="913229"/>
                </a:lnTo>
                <a:lnTo>
                  <a:pt x="3691131" y="897741"/>
                </a:lnTo>
                <a:lnTo>
                  <a:pt x="3735973" y="877637"/>
                </a:lnTo>
                <a:lnTo>
                  <a:pt x="3778340" y="854979"/>
                </a:lnTo>
                <a:lnTo>
                  <a:pt x="3818037" y="829909"/>
                </a:lnTo>
                <a:lnTo>
                  <a:pt x="3854872" y="802571"/>
                </a:lnTo>
                <a:lnTo>
                  <a:pt x="3888650" y="773111"/>
                </a:lnTo>
                <a:lnTo>
                  <a:pt x="3919178" y="741670"/>
                </a:lnTo>
                <a:lnTo>
                  <a:pt x="3946264" y="708393"/>
                </a:lnTo>
                <a:lnTo>
                  <a:pt x="3969713" y="673424"/>
                </a:lnTo>
                <a:lnTo>
                  <a:pt x="3989333" y="636906"/>
                </a:lnTo>
                <a:lnTo>
                  <a:pt x="4004929" y="598983"/>
                </a:lnTo>
                <a:lnTo>
                  <a:pt x="4016309" y="559799"/>
                </a:lnTo>
                <a:lnTo>
                  <a:pt x="4023278" y="519498"/>
                </a:lnTo>
                <a:lnTo>
                  <a:pt x="4025644" y="478223"/>
                </a:lnTo>
                <a:lnTo>
                  <a:pt x="4023278" y="436949"/>
                </a:lnTo>
                <a:lnTo>
                  <a:pt x="4016309" y="396653"/>
                </a:lnTo>
                <a:lnTo>
                  <a:pt x="4004929" y="357476"/>
                </a:lnTo>
                <a:lnTo>
                  <a:pt x="3989333" y="319564"/>
                </a:lnTo>
                <a:lnTo>
                  <a:pt x="3969713" y="283059"/>
                </a:lnTo>
                <a:lnTo>
                  <a:pt x="3946264" y="248104"/>
                </a:lnTo>
                <a:lnTo>
                  <a:pt x="3919178" y="214842"/>
                </a:lnTo>
                <a:lnTo>
                  <a:pt x="3888650" y="183418"/>
                </a:lnTo>
                <a:lnTo>
                  <a:pt x="3854872" y="153974"/>
                </a:lnTo>
                <a:lnTo>
                  <a:pt x="3818037" y="126654"/>
                </a:lnTo>
                <a:lnTo>
                  <a:pt x="3778340" y="101602"/>
                </a:lnTo>
                <a:lnTo>
                  <a:pt x="3735973" y="78959"/>
                </a:lnTo>
                <a:lnTo>
                  <a:pt x="3691131" y="58871"/>
                </a:lnTo>
                <a:lnTo>
                  <a:pt x="3644006" y="41480"/>
                </a:lnTo>
                <a:lnTo>
                  <a:pt x="3594791" y="26929"/>
                </a:lnTo>
                <a:lnTo>
                  <a:pt x="3543681" y="15362"/>
                </a:lnTo>
                <a:lnTo>
                  <a:pt x="3490869" y="6923"/>
                </a:lnTo>
                <a:lnTo>
                  <a:pt x="3436547" y="1754"/>
                </a:lnTo>
                <a:lnTo>
                  <a:pt x="3394821" y="438"/>
                </a:lnTo>
                <a:lnTo>
                  <a:pt x="797579" y="438"/>
                </a:lnTo>
                <a:lnTo>
                  <a:pt x="787276" y="183"/>
                </a:lnTo>
                <a:lnTo>
                  <a:pt x="781434" y="0"/>
                </a:lnTo>
                <a:close/>
              </a:path>
              <a:path w="4025900" h="1692275">
                <a:moveTo>
                  <a:pt x="3649197" y="913229"/>
                </a:moveTo>
                <a:lnTo>
                  <a:pt x="3112636" y="913229"/>
                </a:lnTo>
                <a:lnTo>
                  <a:pt x="3162710" y="928402"/>
                </a:lnTo>
                <a:lnTo>
                  <a:pt x="3214785" y="940506"/>
                </a:lnTo>
                <a:lnTo>
                  <a:pt x="3268651" y="949367"/>
                </a:lnTo>
                <a:lnTo>
                  <a:pt x="3324096" y="954811"/>
                </a:lnTo>
                <a:lnTo>
                  <a:pt x="3380910" y="956665"/>
                </a:lnTo>
                <a:lnTo>
                  <a:pt x="3436547" y="954908"/>
                </a:lnTo>
                <a:lnTo>
                  <a:pt x="3490869" y="949734"/>
                </a:lnTo>
                <a:lnTo>
                  <a:pt x="3543681" y="941287"/>
                </a:lnTo>
                <a:lnTo>
                  <a:pt x="3594791" y="929710"/>
                </a:lnTo>
                <a:lnTo>
                  <a:pt x="3644006" y="915147"/>
                </a:lnTo>
                <a:lnTo>
                  <a:pt x="3649197" y="913229"/>
                </a:lnTo>
                <a:close/>
              </a:path>
              <a:path w="4025900" h="1692275">
                <a:moveTo>
                  <a:pt x="1980366" y="0"/>
                </a:moveTo>
                <a:lnTo>
                  <a:pt x="1971592" y="0"/>
                </a:lnTo>
                <a:lnTo>
                  <a:pt x="1967236" y="184"/>
                </a:lnTo>
                <a:lnTo>
                  <a:pt x="797579" y="438"/>
                </a:lnTo>
                <a:lnTo>
                  <a:pt x="3394821" y="438"/>
                </a:lnTo>
                <a:lnTo>
                  <a:pt x="3387849" y="218"/>
                </a:lnTo>
                <a:lnTo>
                  <a:pt x="1988921" y="218"/>
                </a:lnTo>
                <a:lnTo>
                  <a:pt x="1984576" y="183"/>
                </a:lnTo>
                <a:lnTo>
                  <a:pt x="1980366" y="0"/>
                </a:lnTo>
                <a:close/>
              </a:path>
              <a:path w="4025900" h="1692275">
                <a:moveTo>
                  <a:pt x="3380910" y="0"/>
                </a:moveTo>
                <a:lnTo>
                  <a:pt x="1988921" y="218"/>
                </a:lnTo>
                <a:lnTo>
                  <a:pt x="3387849" y="218"/>
                </a:lnTo>
                <a:lnTo>
                  <a:pt x="33809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21094" y="6025304"/>
            <a:ext cx="4025900" cy="1692275"/>
          </a:xfrm>
          <a:custGeom>
            <a:avLst/>
            <a:gdLst/>
            <a:ahLst/>
            <a:cxnLst/>
            <a:rect l="l" t="t" r="r" b="b"/>
            <a:pathLst>
              <a:path w="4025900" h="1692275">
                <a:moveTo>
                  <a:pt x="1976023" y="1692207"/>
                </a:moveTo>
                <a:lnTo>
                  <a:pt x="1919683" y="1691192"/>
                </a:lnTo>
                <a:lnTo>
                  <a:pt x="1864048" y="1688181"/>
                </a:lnTo>
                <a:lnTo>
                  <a:pt x="1809184" y="1683220"/>
                </a:lnTo>
                <a:lnTo>
                  <a:pt x="1755152" y="1676356"/>
                </a:lnTo>
                <a:lnTo>
                  <a:pt x="1702016" y="1667636"/>
                </a:lnTo>
                <a:lnTo>
                  <a:pt x="1649839" y="1657106"/>
                </a:lnTo>
                <a:lnTo>
                  <a:pt x="1598686" y="1644815"/>
                </a:lnTo>
                <a:lnTo>
                  <a:pt x="1548619" y="1630808"/>
                </a:lnTo>
                <a:lnTo>
                  <a:pt x="1499702" y="1615134"/>
                </a:lnTo>
                <a:lnTo>
                  <a:pt x="1451998" y="1597838"/>
                </a:lnTo>
                <a:lnTo>
                  <a:pt x="1405570" y="1578968"/>
                </a:lnTo>
                <a:lnTo>
                  <a:pt x="1360483" y="1558570"/>
                </a:lnTo>
                <a:lnTo>
                  <a:pt x="1316799" y="1536693"/>
                </a:lnTo>
                <a:lnTo>
                  <a:pt x="1274581" y="1513382"/>
                </a:lnTo>
                <a:lnTo>
                  <a:pt x="1233894" y="1488685"/>
                </a:lnTo>
                <a:lnTo>
                  <a:pt x="1194800" y="1462649"/>
                </a:lnTo>
                <a:lnTo>
                  <a:pt x="1157363" y="1435320"/>
                </a:lnTo>
                <a:lnTo>
                  <a:pt x="1121647" y="1406746"/>
                </a:lnTo>
                <a:lnTo>
                  <a:pt x="1087714" y="1376974"/>
                </a:lnTo>
                <a:lnTo>
                  <a:pt x="1055629" y="1346050"/>
                </a:lnTo>
                <a:lnTo>
                  <a:pt x="1025453" y="1314022"/>
                </a:lnTo>
                <a:lnTo>
                  <a:pt x="997252" y="1280937"/>
                </a:lnTo>
                <a:lnTo>
                  <a:pt x="971088" y="1246841"/>
                </a:lnTo>
                <a:lnTo>
                  <a:pt x="947025" y="1211781"/>
                </a:lnTo>
                <a:lnTo>
                  <a:pt x="925126" y="1175805"/>
                </a:lnTo>
                <a:lnTo>
                  <a:pt x="905454" y="1138960"/>
                </a:lnTo>
                <a:lnTo>
                  <a:pt x="873040" y="1142609"/>
                </a:lnTo>
                <a:lnTo>
                  <a:pt x="840201" y="1145293"/>
                </a:lnTo>
                <a:lnTo>
                  <a:pt x="806966" y="1146949"/>
                </a:lnTo>
                <a:lnTo>
                  <a:pt x="773363" y="1147515"/>
                </a:lnTo>
                <a:lnTo>
                  <a:pt x="718124" y="1146074"/>
                </a:lnTo>
                <a:lnTo>
                  <a:pt x="663934" y="1141816"/>
                </a:lnTo>
                <a:lnTo>
                  <a:pt x="610925" y="1134837"/>
                </a:lnTo>
                <a:lnTo>
                  <a:pt x="559227" y="1125236"/>
                </a:lnTo>
                <a:lnTo>
                  <a:pt x="508971" y="1113108"/>
                </a:lnTo>
                <a:lnTo>
                  <a:pt x="460287" y="1098552"/>
                </a:lnTo>
                <a:lnTo>
                  <a:pt x="413308" y="1081664"/>
                </a:lnTo>
                <a:lnTo>
                  <a:pt x="368162" y="1062542"/>
                </a:lnTo>
                <a:lnTo>
                  <a:pt x="324981" y="1041283"/>
                </a:lnTo>
                <a:lnTo>
                  <a:pt x="283896" y="1017984"/>
                </a:lnTo>
                <a:lnTo>
                  <a:pt x="245038" y="992741"/>
                </a:lnTo>
                <a:lnTo>
                  <a:pt x="208537" y="965653"/>
                </a:lnTo>
                <a:lnTo>
                  <a:pt x="174524" y="936817"/>
                </a:lnTo>
                <a:lnTo>
                  <a:pt x="143129" y="906328"/>
                </a:lnTo>
                <a:lnTo>
                  <a:pt x="114484" y="874286"/>
                </a:lnTo>
                <a:lnTo>
                  <a:pt x="88720" y="840786"/>
                </a:lnTo>
                <a:lnTo>
                  <a:pt x="65966" y="805926"/>
                </a:lnTo>
                <a:lnTo>
                  <a:pt x="46355" y="769804"/>
                </a:lnTo>
                <a:lnTo>
                  <a:pt x="30015" y="732515"/>
                </a:lnTo>
                <a:lnTo>
                  <a:pt x="17080" y="694158"/>
                </a:lnTo>
                <a:lnTo>
                  <a:pt x="7678" y="654830"/>
                </a:lnTo>
                <a:lnTo>
                  <a:pt x="1941" y="614628"/>
                </a:lnTo>
                <a:lnTo>
                  <a:pt x="0" y="573648"/>
                </a:lnTo>
                <a:lnTo>
                  <a:pt x="1941" y="532669"/>
                </a:lnTo>
                <a:lnTo>
                  <a:pt x="7678" y="492470"/>
                </a:lnTo>
                <a:lnTo>
                  <a:pt x="17080" y="453147"/>
                </a:lnTo>
                <a:lnTo>
                  <a:pt x="30016" y="414798"/>
                </a:lnTo>
                <a:lnTo>
                  <a:pt x="46356" y="377518"/>
                </a:lnTo>
                <a:lnTo>
                  <a:pt x="65968" y="341406"/>
                </a:lnTo>
                <a:lnTo>
                  <a:pt x="88722" y="306558"/>
                </a:lnTo>
                <a:lnTo>
                  <a:pt x="114487" y="273071"/>
                </a:lnTo>
                <a:lnTo>
                  <a:pt x="143132" y="241042"/>
                </a:lnTo>
                <a:lnTo>
                  <a:pt x="174527" y="210567"/>
                </a:lnTo>
                <a:lnTo>
                  <a:pt x="208541" y="181745"/>
                </a:lnTo>
                <a:lnTo>
                  <a:pt x="245042" y="154671"/>
                </a:lnTo>
                <a:lnTo>
                  <a:pt x="283901" y="129443"/>
                </a:lnTo>
                <a:lnTo>
                  <a:pt x="324986" y="106157"/>
                </a:lnTo>
                <a:lnTo>
                  <a:pt x="368167" y="84911"/>
                </a:lnTo>
                <a:lnTo>
                  <a:pt x="413312" y="65802"/>
                </a:lnTo>
                <a:lnTo>
                  <a:pt x="460292" y="48925"/>
                </a:lnTo>
                <a:lnTo>
                  <a:pt x="508975" y="34380"/>
                </a:lnTo>
                <a:lnTo>
                  <a:pt x="559230" y="22261"/>
                </a:lnTo>
                <a:lnTo>
                  <a:pt x="610928" y="12667"/>
                </a:lnTo>
                <a:lnTo>
                  <a:pt x="663936" y="5694"/>
                </a:lnTo>
                <a:lnTo>
                  <a:pt x="718125" y="1439"/>
                </a:lnTo>
                <a:lnTo>
                  <a:pt x="773363" y="0"/>
                </a:lnTo>
                <a:lnTo>
                  <a:pt x="781434" y="0"/>
                </a:lnTo>
                <a:lnTo>
                  <a:pt x="789579" y="256"/>
                </a:lnTo>
                <a:lnTo>
                  <a:pt x="797580" y="438"/>
                </a:lnTo>
                <a:lnTo>
                  <a:pt x="1962814" y="219"/>
                </a:lnTo>
                <a:lnTo>
                  <a:pt x="1967233" y="184"/>
                </a:lnTo>
                <a:lnTo>
                  <a:pt x="1971595" y="0"/>
                </a:lnTo>
                <a:lnTo>
                  <a:pt x="1976023" y="0"/>
                </a:lnTo>
                <a:lnTo>
                  <a:pt x="1980371" y="0"/>
                </a:lnTo>
                <a:lnTo>
                  <a:pt x="1984580" y="184"/>
                </a:lnTo>
                <a:lnTo>
                  <a:pt x="1988918" y="219"/>
                </a:lnTo>
                <a:lnTo>
                  <a:pt x="3380909" y="0"/>
                </a:lnTo>
                <a:lnTo>
                  <a:pt x="3436547" y="1754"/>
                </a:lnTo>
                <a:lnTo>
                  <a:pt x="3490868" y="6923"/>
                </a:lnTo>
                <a:lnTo>
                  <a:pt x="3543681" y="15362"/>
                </a:lnTo>
                <a:lnTo>
                  <a:pt x="3594791" y="26929"/>
                </a:lnTo>
                <a:lnTo>
                  <a:pt x="3644005" y="41480"/>
                </a:lnTo>
                <a:lnTo>
                  <a:pt x="3691131" y="58871"/>
                </a:lnTo>
                <a:lnTo>
                  <a:pt x="3735973" y="78959"/>
                </a:lnTo>
                <a:lnTo>
                  <a:pt x="3778339" y="101602"/>
                </a:lnTo>
                <a:lnTo>
                  <a:pt x="3818036" y="126654"/>
                </a:lnTo>
                <a:lnTo>
                  <a:pt x="3854870" y="153974"/>
                </a:lnTo>
                <a:lnTo>
                  <a:pt x="3888648" y="183418"/>
                </a:lnTo>
                <a:lnTo>
                  <a:pt x="3919177" y="214842"/>
                </a:lnTo>
                <a:lnTo>
                  <a:pt x="3946262" y="248104"/>
                </a:lnTo>
                <a:lnTo>
                  <a:pt x="3969711" y="283059"/>
                </a:lnTo>
                <a:lnTo>
                  <a:pt x="3989330" y="319564"/>
                </a:lnTo>
                <a:lnTo>
                  <a:pt x="4004926" y="357476"/>
                </a:lnTo>
                <a:lnTo>
                  <a:pt x="4016305" y="396653"/>
                </a:lnTo>
                <a:lnTo>
                  <a:pt x="4023274" y="436949"/>
                </a:lnTo>
                <a:lnTo>
                  <a:pt x="4025640" y="478223"/>
                </a:lnTo>
                <a:lnTo>
                  <a:pt x="4023274" y="519498"/>
                </a:lnTo>
                <a:lnTo>
                  <a:pt x="4016305" y="559799"/>
                </a:lnTo>
                <a:lnTo>
                  <a:pt x="4004925" y="598983"/>
                </a:lnTo>
                <a:lnTo>
                  <a:pt x="3989329" y="636906"/>
                </a:lnTo>
                <a:lnTo>
                  <a:pt x="3969710" y="673424"/>
                </a:lnTo>
                <a:lnTo>
                  <a:pt x="3946261" y="708394"/>
                </a:lnTo>
                <a:lnTo>
                  <a:pt x="3919176" y="741670"/>
                </a:lnTo>
                <a:lnTo>
                  <a:pt x="3888648" y="773111"/>
                </a:lnTo>
                <a:lnTo>
                  <a:pt x="3854870" y="802572"/>
                </a:lnTo>
                <a:lnTo>
                  <a:pt x="3818036" y="829909"/>
                </a:lnTo>
                <a:lnTo>
                  <a:pt x="3778339" y="854979"/>
                </a:lnTo>
                <a:lnTo>
                  <a:pt x="3735973" y="877638"/>
                </a:lnTo>
                <a:lnTo>
                  <a:pt x="3691130" y="897742"/>
                </a:lnTo>
                <a:lnTo>
                  <a:pt x="3644005" y="915147"/>
                </a:lnTo>
                <a:lnTo>
                  <a:pt x="3594791" y="929710"/>
                </a:lnTo>
                <a:lnTo>
                  <a:pt x="3543681" y="941287"/>
                </a:lnTo>
                <a:lnTo>
                  <a:pt x="3490868" y="949735"/>
                </a:lnTo>
                <a:lnTo>
                  <a:pt x="3436547" y="954908"/>
                </a:lnTo>
                <a:lnTo>
                  <a:pt x="3380909" y="956665"/>
                </a:lnTo>
                <a:lnTo>
                  <a:pt x="3324097" y="954811"/>
                </a:lnTo>
                <a:lnTo>
                  <a:pt x="3268652" y="949367"/>
                </a:lnTo>
                <a:lnTo>
                  <a:pt x="3214787" y="940507"/>
                </a:lnTo>
                <a:lnTo>
                  <a:pt x="3162711" y="928403"/>
                </a:lnTo>
                <a:lnTo>
                  <a:pt x="3112638" y="913230"/>
                </a:lnTo>
                <a:lnTo>
                  <a:pt x="3107014" y="953817"/>
                </a:lnTo>
                <a:lnTo>
                  <a:pt x="3098846" y="993814"/>
                </a:lnTo>
                <a:lnTo>
                  <a:pt x="3088196" y="1033175"/>
                </a:lnTo>
                <a:lnTo>
                  <a:pt x="3075123" y="1071855"/>
                </a:lnTo>
                <a:lnTo>
                  <a:pt x="3059691" y="1109807"/>
                </a:lnTo>
                <a:lnTo>
                  <a:pt x="3041961" y="1146987"/>
                </a:lnTo>
                <a:lnTo>
                  <a:pt x="3021995" y="1183348"/>
                </a:lnTo>
                <a:lnTo>
                  <a:pt x="2999853" y="1218844"/>
                </a:lnTo>
                <a:lnTo>
                  <a:pt x="2975597" y="1253429"/>
                </a:lnTo>
                <a:lnTo>
                  <a:pt x="2949290" y="1287058"/>
                </a:lnTo>
                <a:lnTo>
                  <a:pt x="2920993" y="1319685"/>
                </a:lnTo>
                <a:lnTo>
                  <a:pt x="2890766" y="1351264"/>
                </a:lnTo>
                <a:lnTo>
                  <a:pt x="2858673" y="1381749"/>
                </a:lnTo>
                <a:lnTo>
                  <a:pt x="2824774" y="1411095"/>
                </a:lnTo>
                <a:lnTo>
                  <a:pt x="2789130" y="1439255"/>
                </a:lnTo>
                <a:lnTo>
                  <a:pt x="2751805" y="1466184"/>
                </a:lnTo>
                <a:lnTo>
                  <a:pt x="2712858" y="1491835"/>
                </a:lnTo>
                <a:lnTo>
                  <a:pt x="2672352" y="1516164"/>
                </a:lnTo>
                <a:lnTo>
                  <a:pt x="2630349" y="1539124"/>
                </a:lnTo>
                <a:lnTo>
                  <a:pt x="2586909" y="1560670"/>
                </a:lnTo>
                <a:lnTo>
                  <a:pt x="2542095" y="1580755"/>
                </a:lnTo>
                <a:lnTo>
                  <a:pt x="2495967" y="1599335"/>
                </a:lnTo>
                <a:lnTo>
                  <a:pt x="2448588" y="1616362"/>
                </a:lnTo>
                <a:lnTo>
                  <a:pt x="2400020" y="1631791"/>
                </a:lnTo>
                <a:lnTo>
                  <a:pt x="2350323" y="1645577"/>
                </a:lnTo>
                <a:lnTo>
                  <a:pt x="2299559" y="1657673"/>
                </a:lnTo>
                <a:lnTo>
                  <a:pt x="2247790" y="1668034"/>
                </a:lnTo>
                <a:lnTo>
                  <a:pt x="2195077" y="1676614"/>
                </a:lnTo>
                <a:lnTo>
                  <a:pt x="2141483" y="1683367"/>
                </a:lnTo>
                <a:lnTo>
                  <a:pt x="2087068" y="1688247"/>
                </a:lnTo>
                <a:lnTo>
                  <a:pt x="2031894" y="1691209"/>
                </a:lnTo>
                <a:lnTo>
                  <a:pt x="1976023" y="1692207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88209" y="5987337"/>
            <a:ext cx="3940810" cy="763270"/>
          </a:xfrm>
          <a:custGeom>
            <a:avLst/>
            <a:gdLst/>
            <a:ahLst/>
            <a:cxnLst/>
            <a:rect l="l" t="t" r="r" b="b"/>
            <a:pathLst>
              <a:path w="3940809" h="763270">
                <a:moveTo>
                  <a:pt x="3357255" y="0"/>
                </a:moveTo>
                <a:lnTo>
                  <a:pt x="582960" y="0"/>
                </a:lnTo>
                <a:lnTo>
                  <a:pt x="456146" y="536"/>
                </a:lnTo>
                <a:lnTo>
                  <a:pt x="403485" y="1810"/>
                </a:lnTo>
                <a:lnTo>
                  <a:pt x="357213" y="4291"/>
                </a:lnTo>
                <a:lnTo>
                  <a:pt x="316748" y="8381"/>
                </a:lnTo>
                <a:lnTo>
                  <a:pt x="250922" y="22998"/>
                </a:lnTo>
                <a:lnTo>
                  <a:pt x="206966" y="42204"/>
                </a:lnTo>
                <a:lnTo>
                  <a:pt x="166156" y="66515"/>
                </a:lnTo>
                <a:lnTo>
                  <a:pt x="128883" y="95538"/>
                </a:lnTo>
                <a:lnTo>
                  <a:pt x="95538" y="128883"/>
                </a:lnTo>
                <a:lnTo>
                  <a:pt x="66515" y="166156"/>
                </a:lnTo>
                <a:lnTo>
                  <a:pt x="42204" y="206966"/>
                </a:lnTo>
                <a:lnTo>
                  <a:pt x="22998" y="250922"/>
                </a:lnTo>
                <a:lnTo>
                  <a:pt x="5793" y="315131"/>
                </a:lnTo>
                <a:lnTo>
                  <a:pt x="0" y="381352"/>
                </a:lnTo>
                <a:lnTo>
                  <a:pt x="1453" y="414621"/>
                </a:lnTo>
                <a:lnTo>
                  <a:pt x="12985" y="480023"/>
                </a:lnTo>
                <a:lnTo>
                  <a:pt x="42204" y="555738"/>
                </a:lnTo>
                <a:lnTo>
                  <a:pt x="66515" y="596548"/>
                </a:lnTo>
                <a:lnTo>
                  <a:pt x="95538" y="633821"/>
                </a:lnTo>
                <a:lnTo>
                  <a:pt x="128883" y="667166"/>
                </a:lnTo>
                <a:lnTo>
                  <a:pt x="166156" y="696189"/>
                </a:lnTo>
                <a:lnTo>
                  <a:pt x="206966" y="720500"/>
                </a:lnTo>
                <a:lnTo>
                  <a:pt x="250922" y="739707"/>
                </a:lnTo>
                <a:lnTo>
                  <a:pt x="316748" y="754324"/>
                </a:lnTo>
                <a:lnTo>
                  <a:pt x="357213" y="758414"/>
                </a:lnTo>
                <a:lnTo>
                  <a:pt x="403485" y="760895"/>
                </a:lnTo>
                <a:lnTo>
                  <a:pt x="456146" y="762169"/>
                </a:lnTo>
                <a:lnTo>
                  <a:pt x="582960" y="762705"/>
                </a:lnTo>
                <a:lnTo>
                  <a:pt x="3357255" y="762705"/>
                </a:lnTo>
                <a:lnTo>
                  <a:pt x="3484066" y="762169"/>
                </a:lnTo>
                <a:lnTo>
                  <a:pt x="3536727" y="760895"/>
                </a:lnTo>
                <a:lnTo>
                  <a:pt x="3582998" y="758414"/>
                </a:lnTo>
                <a:lnTo>
                  <a:pt x="3623462" y="754324"/>
                </a:lnTo>
                <a:lnTo>
                  <a:pt x="3689287" y="739707"/>
                </a:lnTo>
                <a:lnTo>
                  <a:pt x="3733245" y="720500"/>
                </a:lnTo>
                <a:lnTo>
                  <a:pt x="3774057" y="696189"/>
                </a:lnTo>
                <a:lnTo>
                  <a:pt x="3811332" y="667166"/>
                </a:lnTo>
                <a:lnTo>
                  <a:pt x="3844677" y="633821"/>
                </a:lnTo>
                <a:lnTo>
                  <a:pt x="3873701" y="596548"/>
                </a:lnTo>
                <a:lnTo>
                  <a:pt x="3898011" y="555738"/>
                </a:lnTo>
                <a:lnTo>
                  <a:pt x="3917217" y="511783"/>
                </a:lnTo>
                <a:lnTo>
                  <a:pt x="3934420" y="447574"/>
                </a:lnTo>
                <a:lnTo>
                  <a:pt x="3940211" y="381352"/>
                </a:lnTo>
                <a:lnTo>
                  <a:pt x="3938758" y="348084"/>
                </a:lnTo>
                <a:lnTo>
                  <a:pt x="3927229" y="282681"/>
                </a:lnTo>
                <a:lnTo>
                  <a:pt x="3898011" y="206966"/>
                </a:lnTo>
                <a:lnTo>
                  <a:pt x="3873701" y="166156"/>
                </a:lnTo>
                <a:lnTo>
                  <a:pt x="3844677" y="128883"/>
                </a:lnTo>
                <a:lnTo>
                  <a:pt x="3811332" y="95538"/>
                </a:lnTo>
                <a:lnTo>
                  <a:pt x="3774057" y="66515"/>
                </a:lnTo>
                <a:lnTo>
                  <a:pt x="3733245" y="42204"/>
                </a:lnTo>
                <a:lnTo>
                  <a:pt x="3689287" y="22998"/>
                </a:lnTo>
                <a:lnTo>
                  <a:pt x="3623462" y="8381"/>
                </a:lnTo>
                <a:lnTo>
                  <a:pt x="3582998" y="4291"/>
                </a:lnTo>
                <a:lnTo>
                  <a:pt x="3536727" y="1810"/>
                </a:lnTo>
                <a:lnTo>
                  <a:pt x="3484066" y="536"/>
                </a:lnTo>
                <a:lnTo>
                  <a:pt x="3424436" y="67"/>
                </a:lnTo>
                <a:lnTo>
                  <a:pt x="3357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15752" y="4377402"/>
            <a:ext cx="1557826" cy="1181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12112" y="2662902"/>
            <a:ext cx="3297959" cy="2171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75229" y="4618702"/>
            <a:ext cx="131443" cy="1778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227571" y="4618702"/>
            <a:ext cx="112566" cy="177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16582" y="3920202"/>
            <a:ext cx="653385" cy="6604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73176" y="4161502"/>
            <a:ext cx="1100402" cy="1905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92725" y="2866102"/>
            <a:ext cx="1480853" cy="12700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657238" y="7729173"/>
            <a:ext cx="104714" cy="1047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958231" y="5305966"/>
            <a:ext cx="1069975" cy="723900"/>
          </a:xfrm>
          <a:custGeom>
            <a:avLst/>
            <a:gdLst/>
            <a:ahLst/>
            <a:cxnLst/>
            <a:rect l="l" t="t" r="r" b="b"/>
            <a:pathLst>
              <a:path w="1069975" h="723900">
                <a:moveTo>
                  <a:pt x="558901" y="0"/>
                </a:moveTo>
                <a:lnTo>
                  <a:pt x="510612" y="0"/>
                </a:lnTo>
                <a:lnTo>
                  <a:pt x="462482" y="2935"/>
                </a:lnTo>
                <a:lnTo>
                  <a:pt x="414826" y="8807"/>
                </a:lnTo>
                <a:lnTo>
                  <a:pt x="367963" y="17615"/>
                </a:lnTo>
                <a:lnTo>
                  <a:pt x="322210" y="29358"/>
                </a:lnTo>
                <a:lnTo>
                  <a:pt x="277882" y="44037"/>
                </a:lnTo>
                <a:lnTo>
                  <a:pt x="235298" y="61652"/>
                </a:lnTo>
                <a:lnTo>
                  <a:pt x="194774" y="82203"/>
                </a:lnTo>
                <a:lnTo>
                  <a:pt x="156626" y="105690"/>
                </a:lnTo>
                <a:lnTo>
                  <a:pt x="115072" y="137272"/>
                </a:lnTo>
                <a:lnTo>
                  <a:pt x="79911" y="171160"/>
                </a:lnTo>
                <a:lnTo>
                  <a:pt x="51143" y="206969"/>
                </a:lnTo>
                <a:lnTo>
                  <a:pt x="28768" y="244315"/>
                </a:lnTo>
                <a:lnTo>
                  <a:pt x="12785" y="282814"/>
                </a:lnTo>
                <a:lnTo>
                  <a:pt x="3196" y="322081"/>
                </a:lnTo>
                <a:lnTo>
                  <a:pt x="0" y="361732"/>
                </a:lnTo>
                <a:lnTo>
                  <a:pt x="3196" y="401384"/>
                </a:lnTo>
                <a:lnTo>
                  <a:pt x="12785" y="440651"/>
                </a:lnTo>
                <a:lnTo>
                  <a:pt x="28768" y="479150"/>
                </a:lnTo>
                <a:lnTo>
                  <a:pt x="51143" y="516496"/>
                </a:lnTo>
                <a:lnTo>
                  <a:pt x="79911" y="552305"/>
                </a:lnTo>
                <a:lnTo>
                  <a:pt x="115072" y="586193"/>
                </a:lnTo>
                <a:lnTo>
                  <a:pt x="156626" y="617775"/>
                </a:lnTo>
                <a:lnTo>
                  <a:pt x="194774" y="641262"/>
                </a:lnTo>
                <a:lnTo>
                  <a:pt x="235298" y="661813"/>
                </a:lnTo>
                <a:lnTo>
                  <a:pt x="277882" y="679428"/>
                </a:lnTo>
                <a:lnTo>
                  <a:pt x="322210" y="694107"/>
                </a:lnTo>
                <a:lnTo>
                  <a:pt x="367963" y="705850"/>
                </a:lnTo>
                <a:lnTo>
                  <a:pt x="414826" y="714658"/>
                </a:lnTo>
                <a:lnTo>
                  <a:pt x="462482" y="720530"/>
                </a:lnTo>
                <a:lnTo>
                  <a:pt x="510612" y="723465"/>
                </a:lnTo>
                <a:lnTo>
                  <a:pt x="558901" y="723465"/>
                </a:lnTo>
                <a:lnTo>
                  <a:pt x="607032" y="720530"/>
                </a:lnTo>
                <a:lnTo>
                  <a:pt x="654688" y="714658"/>
                </a:lnTo>
                <a:lnTo>
                  <a:pt x="701551" y="705850"/>
                </a:lnTo>
                <a:lnTo>
                  <a:pt x="747305" y="694107"/>
                </a:lnTo>
                <a:lnTo>
                  <a:pt x="791633" y="679428"/>
                </a:lnTo>
                <a:lnTo>
                  <a:pt x="834218" y="661813"/>
                </a:lnTo>
                <a:lnTo>
                  <a:pt x="874744" y="641262"/>
                </a:lnTo>
                <a:lnTo>
                  <a:pt x="912892" y="617775"/>
                </a:lnTo>
                <a:lnTo>
                  <a:pt x="954445" y="586193"/>
                </a:lnTo>
                <a:lnTo>
                  <a:pt x="989606" y="552305"/>
                </a:lnTo>
                <a:lnTo>
                  <a:pt x="1018373" y="516496"/>
                </a:lnTo>
                <a:lnTo>
                  <a:pt x="1040748" y="479150"/>
                </a:lnTo>
                <a:lnTo>
                  <a:pt x="1056730" y="440651"/>
                </a:lnTo>
                <a:lnTo>
                  <a:pt x="1066319" y="401384"/>
                </a:lnTo>
                <a:lnTo>
                  <a:pt x="1069516" y="361732"/>
                </a:lnTo>
                <a:lnTo>
                  <a:pt x="1066319" y="322081"/>
                </a:lnTo>
                <a:lnTo>
                  <a:pt x="1056730" y="282814"/>
                </a:lnTo>
                <a:lnTo>
                  <a:pt x="1040748" y="244315"/>
                </a:lnTo>
                <a:lnTo>
                  <a:pt x="1018373" y="206969"/>
                </a:lnTo>
                <a:lnTo>
                  <a:pt x="989606" y="171160"/>
                </a:lnTo>
                <a:lnTo>
                  <a:pt x="954445" y="137272"/>
                </a:lnTo>
                <a:lnTo>
                  <a:pt x="912892" y="105690"/>
                </a:lnTo>
                <a:lnTo>
                  <a:pt x="874744" y="82203"/>
                </a:lnTo>
                <a:lnTo>
                  <a:pt x="834218" y="61652"/>
                </a:lnTo>
                <a:lnTo>
                  <a:pt x="791633" y="44037"/>
                </a:lnTo>
                <a:lnTo>
                  <a:pt x="747305" y="29358"/>
                </a:lnTo>
                <a:lnTo>
                  <a:pt x="701551" y="17615"/>
                </a:lnTo>
                <a:lnTo>
                  <a:pt x="654688" y="8807"/>
                </a:lnTo>
                <a:lnTo>
                  <a:pt x="607032" y="2935"/>
                </a:lnTo>
                <a:lnTo>
                  <a:pt x="558901" y="0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232559" y="5499300"/>
            <a:ext cx="52578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35" dirty="0">
                <a:solidFill>
                  <a:srgbClr val="FFFFFF"/>
                </a:solidFill>
                <a:latin typeface="Arial"/>
                <a:cs typeface="Arial"/>
              </a:rPr>
              <a:t>CCP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958231" y="6782795"/>
            <a:ext cx="1069975" cy="723900"/>
          </a:xfrm>
          <a:custGeom>
            <a:avLst/>
            <a:gdLst/>
            <a:ahLst/>
            <a:cxnLst/>
            <a:rect l="l" t="t" r="r" b="b"/>
            <a:pathLst>
              <a:path w="1069975" h="723900">
                <a:moveTo>
                  <a:pt x="558901" y="0"/>
                </a:moveTo>
                <a:lnTo>
                  <a:pt x="510612" y="0"/>
                </a:lnTo>
                <a:lnTo>
                  <a:pt x="462482" y="2935"/>
                </a:lnTo>
                <a:lnTo>
                  <a:pt x="414826" y="8807"/>
                </a:lnTo>
                <a:lnTo>
                  <a:pt x="367963" y="17615"/>
                </a:lnTo>
                <a:lnTo>
                  <a:pt x="322210" y="29358"/>
                </a:lnTo>
                <a:lnTo>
                  <a:pt x="277882" y="44037"/>
                </a:lnTo>
                <a:lnTo>
                  <a:pt x="235298" y="61652"/>
                </a:lnTo>
                <a:lnTo>
                  <a:pt x="194774" y="82203"/>
                </a:lnTo>
                <a:lnTo>
                  <a:pt x="156626" y="105690"/>
                </a:lnTo>
                <a:lnTo>
                  <a:pt x="115072" y="137272"/>
                </a:lnTo>
                <a:lnTo>
                  <a:pt x="79911" y="171160"/>
                </a:lnTo>
                <a:lnTo>
                  <a:pt x="51143" y="206969"/>
                </a:lnTo>
                <a:lnTo>
                  <a:pt x="28768" y="244315"/>
                </a:lnTo>
                <a:lnTo>
                  <a:pt x="12785" y="282814"/>
                </a:lnTo>
                <a:lnTo>
                  <a:pt x="3196" y="322081"/>
                </a:lnTo>
                <a:lnTo>
                  <a:pt x="0" y="361732"/>
                </a:lnTo>
                <a:lnTo>
                  <a:pt x="3196" y="401384"/>
                </a:lnTo>
                <a:lnTo>
                  <a:pt x="12785" y="440651"/>
                </a:lnTo>
                <a:lnTo>
                  <a:pt x="28768" y="479150"/>
                </a:lnTo>
                <a:lnTo>
                  <a:pt x="51143" y="516496"/>
                </a:lnTo>
                <a:lnTo>
                  <a:pt x="79911" y="552305"/>
                </a:lnTo>
                <a:lnTo>
                  <a:pt x="115072" y="586193"/>
                </a:lnTo>
                <a:lnTo>
                  <a:pt x="156626" y="617775"/>
                </a:lnTo>
                <a:lnTo>
                  <a:pt x="194774" y="641262"/>
                </a:lnTo>
                <a:lnTo>
                  <a:pt x="235298" y="661813"/>
                </a:lnTo>
                <a:lnTo>
                  <a:pt x="277882" y="679428"/>
                </a:lnTo>
                <a:lnTo>
                  <a:pt x="322210" y="694107"/>
                </a:lnTo>
                <a:lnTo>
                  <a:pt x="367963" y="705850"/>
                </a:lnTo>
                <a:lnTo>
                  <a:pt x="414826" y="714658"/>
                </a:lnTo>
                <a:lnTo>
                  <a:pt x="462482" y="720530"/>
                </a:lnTo>
                <a:lnTo>
                  <a:pt x="510612" y="723465"/>
                </a:lnTo>
                <a:lnTo>
                  <a:pt x="558901" y="723465"/>
                </a:lnTo>
                <a:lnTo>
                  <a:pt x="607032" y="720530"/>
                </a:lnTo>
                <a:lnTo>
                  <a:pt x="654688" y="714658"/>
                </a:lnTo>
                <a:lnTo>
                  <a:pt x="701551" y="705850"/>
                </a:lnTo>
                <a:lnTo>
                  <a:pt x="747305" y="694107"/>
                </a:lnTo>
                <a:lnTo>
                  <a:pt x="791633" y="679428"/>
                </a:lnTo>
                <a:lnTo>
                  <a:pt x="834218" y="661813"/>
                </a:lnTo>
                <a:lnTo>
                  <a:pt x="874744" y="641262"/>
                </a:lnTo>
                <a:lnTo>
                  <a:pt x="912892" y="617775"/>
                </a:lnTo>
                <a:lnTo>
                  <a:pt x="954445" y="586193"/>
                </a:lnTo>
                <a:lnTo>
                  <a:pt x="989606" y="552305"/>
                </a:lnTo>
                <a:lnTo>
                  <a:pt x="1018373" y="516496"/>
                </a:lnTo>
                <a:lnTo>
                  <a:pt x="1040748" y="479150"/>
                </a:lnTo>
                <a:lnTo>
                  <a:pt x="1056730" y="440651"/>
                </a:lnTo>
                <a:lnTo>
                  <a:pt x="1066319" y="401384"/>
                </a:lnTo>
                <a:lnTo>
                  <a:pt x="1069516" y="361732"/>
                </a:lnTo>
                <a:lnTo>
                  <a:pt x="1066319" y="322081"/>
                </a:lnTo>
                <a:lnTo>
                  <a:pt x="1056730" y="282814"/>
                </a:lnTo>
                <a:lnTo>
                  <a:pt x="1040748" y="244315"/>
                </a:lnTo>
                <a:lnTo>
                  <a:pt x="1018373" y="206969"/>
                </a:lnTo>
                <a:lnTo>
                  <a:pt x="989606" y="171160"/>
                </a:lnTo>
                <a:lnTo>
                  <a:pt x="954445" y="137272"/>
                </a:lnTo>
                <a:lnTo>
                  <a:pt x="912892" y="105690"/>
                </a:lnTo>
                <a:lnTo>
                  <a:pt x="874744" y="82203"/>
                </a:lnTo>
                <a:lnTo>
                  <a:pt x="834218" y="61652"/>
                </a:lnTo>
                <a:lnTo>
                  <a:pt x="791633" y="44037"/>
                </a:lnTo>
                <a:lnTo>
                  <a:pt x="747305" y="29358"/>
                </a:lnTo>
                <a:lnTo>
                  <a:pt x="701551" y="17615"/>
                </a:lnTo>
                <a:lnTo>
                  <a:pt x="654688" y="8807"/>
                </a:lnTo>
                <a:lnTo>
                  <a:pt x="607032" y="2935"/>
                </a:lnTo>
                <a:lnTo>
                  <a:pt x="558901" y="0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232559" y="6976129"/>
            <a:ext cx="52578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35" dirty="0">
                <a:solidFill>
                  <a:srgbClr val="FFFFFF"/>
                </a:solidFill>
                <a:latin typeface="Arial"/>
                <a:cs typeface="Arial"/>
              </a:rPr>
              <a:t>CCP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282643" y="6052721"/>
            <a:ext cx="1069975" cy="723900"/>
          </a:xfrm>
          <a:custGeom>
            <a:avLst/>
            <a:gdLst/>
            <a:ahLst/>
            <a:cxnLst/>
            <a:rect l="l" t="t" r="r" b="b"/>
            <a:pathLst>
              <a:path w="1069975" h="723900">
                <a:moveTo>
                  <a:pt x="558905" y="0"/>
                </a:moveTo>
                <a:lnTo>
                  <a:pt x="510616" y="0"/>
                </a:lnTo>
                <a:lnTo>
                  <a:pt x="462485" y="2935"/>
                </a:lnTo>
                <a:lnTo>
                  <a:pt x="414830" y="8807"/>
                </a:lnTo>
                <a:lnTo>
                  <a:pt x="367967" y="17614"/>
                </a:lnTo>
                <a:lnTo>
                  <a:pt x="322213" y="29358"/>
                </a:lnTo>
                <a:lnTo>
                  <a:pt x="277886" y="44037"/>
                </a:lnTo>
                <a:lnTo>
                  <a:pt x="235302" y="61652"/>
                </a:lnTo>
                <a:lnTo>
                  <a:pt x="194778" y="82202"/>
                </a:lnTo>
                <a:lnTo>
                  <a:pt x="156631" y="105689"/>
                </a:lnTo>
                <a:lnTo>
                  <a:pt x="115076" y="137271"/>
                </a:lnTo>
                <a:lnTo>
                  <a:pt x="79913" y="171160"/>
                </a:lnTo>
                <a:lnTo>
                  <a:pt x="51144" y="206969"/>
                </a:lnTo>
                <a:lnTo>
                  <a:pt x="28769" y="244315"/>
                </a:lnTo>
                <a:lnTo>
                  <a:pt x="12786" y="282814"/>
                </a:lnTo>
                <a:lnTo>
                  <a:pt x="3196" y="322081"/>
                </a:lnTo>
                <a:lnTo>
                  <a:pt x="0" y="361732"/>
                </a:lnTo>
                <a:lnTo>
                  <a:pt x="3196" y="401384"/>
                </a:lnTo>
                <a:lnTo>
                  <a:pt x="12786" y="440651"/>
                </a:lnTo>
                <a:lnTo>
                  <a:pt x="28769" y="479150"/>
                </a:lnTo>
                <a:lnTo>
                  <a:pt x="51144" y="516496"/>
                </a:lnTo>
                <a:lnTo>
                  <a:pt x="79913" y="552305"/>
                </a:lnTo>
                <a:lnTo>
                  <a:pt x="115076" y="586193"/>
                </a:lnTo>
                <a:lnTo>
                  <a:pt x="156631" y="617776"/>
                </a:lnTo>
                <a:lnTo>
                  <a:pt x="194778" y="641262"/>
                </a:lnTo>
                <a:lnTo>
                  <a:pt x="235302" y="661813"/>
                </a:lnTo>
                <a:lnTo>
                  <a:pt x="277886" y="679428"/>
                </a:lnTo>
                <a:lnTo>
                  <a:pt x="322213" y="694107"/>
                </a:lnTo>
                <a:lnTo>
                  <a:pt x="367967" y="705850"/>
                </a:lnTo>
                <a:lnTo>
                  <a:pt x="414830" y="714658"/>
                </a:lnTo>
                <a:lnTo>
                  <a:pt x="462485" y="720529"/>
                </a:lnTo>
                <a:lnTo>
                  <a:pt x="510616" y="723465"/>
                </a:lnTo>
                <a:lnTo>
                  <a:pt x="558905" y="723465"/>
                </a:lnTo>
                <a:lnTo>
                  <a:pt x="607036" y="720529"/>
                </a:lnTo>
                <a:lnTo>
                  <a:pt x="654692" y="714658"/>
                </a:lnTo>
                <a:lnTo>
                  <a:pt x="701555" y="705850"/>
                </a:lnTo>
                <a:lnTo>
                  <a:pt x="747308" y="694107"/>
                </a:lnTo>
                <a:lnTo>
                  <a:pt x="791636" y="679428"/>
                </a:lnTo>
                <a:lnTo>
                  <a:pt x="834220" y="661813"/>
                </a:lnTo>
                <a:lnTo>
                  <a:pt x="874744" y="641262"/>
                </a:lnTo>
                <a:lnTo>
                  <a:pt x="912891" y="617776"/>
                </a:lnTo>
                <a:lnTo>
                  <a:pt x="954444" y="586193"/>
                </a:lnTo>
                <a:lnTo>
                  <a:pt x="989604" y="552305"/>
                </a:lnTo>
                <a:lnTo>
                  <a:pt x="1018372" y="516496"/>
                </a:lnTo>
                <a:lnTo>
                  <a:pt x="1040746" y="479150"/>
                </a:lnTo>
                <a:lnTo>
                  <a:pt x="1056728" y="440651"/>
                </a:lnTo>
                <a:lnTo>
                  <a:pt x="1066318" y="401384"/>
                </a:lnTo>
                <a:lnTo>
                  <a:pt x="1069514" y="361732"/>
                </a:lnTo>
                <a:lnTo>
                  <a:pt x="1066318" y="322081"/>
                </a:lnTo>
                <a:lnTo>
                  <a:pt x="1056728" y="282814"/>
                </a:lnTo>
                <a:lnTo>
                  <a:pt x="1040746" y="244315"/>
                </a:lnTo>
                <a:lnTo>
                  <a:pt x="1018372" y="206969"/>
                </a:lnTo>
                <a:lnTo>
                  <a:pt x="989604" y="171160"/>
                </a:lnTo>
                <a:lnTo>
                  <a:pt x="954444" y="137271"/>
                </a:lnTo>
                <a:lnTo>
                  <a:pt x="912891" y="105689"/>
                </a:lnTo>
                <a:lnTo>
                  <a:pt x="874744" y="82202"/>
                </a:lnTo>
                <a:lnTo>
                  <a:pt x="834220" y="61652"/>
                </a:lnTo>
                <a:lnTo>
                  <a:pt x="791636" y="44037"/>
                </a:lnTo>
                <a:lnTo>
                  <a:pt x="747308" y="29358"/>
                </a:lnTo>
                <a:lnTo>
                  <a:pt x="701555" y="17614"/>
                </a:lnTo>
                <a:lnTo>
                  <a:pt x="654692" y="8807"/>
                </a:lnTo>
                <a:lnTo>
                  <a:pt x="607036" y="2935"/>
                </a:lnTo>
                <a:lnTo>
                  <a:pt x="558905" y="0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1556968" y="6246054"/>
            <a:ext cx="52578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35" dirty="0">
                <a:solidFill>
                  <a:srgbClr val="FFFFFF"/>
                </a:solidFill>
                <a:latin typeface="Arial"/>
                <a:cs typeface="Arial"/>
              </a:rPr>
              <a:t>CCP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492989" y="7506627"/>
            <a:ext cx="0" cy="574675"/>
          </a:xfrm>
          <a:custGeom>
            <a:avLst/>
            <a:gdLst/>
            <a:ahLst/>
            <a:cxnLst/>
            <a:rect l="l" t="t" r="r" b="b"/>
            <a:pathLst>
              <a:path h="574675">
                <a:moveTo>
                  <a:pt x="0" y="574106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492989" y="4826351"/>
            <a:ext cx="0" cy="479425"/>
          </a:xfrm>
          <a:custGeom>
            <a:avLst/>
            <a:gdLst/>
            <a:ahLst/>
            <a:cxnLst/>
            <a:rect l="l" t="t" r="r" b="b"/>
            <a:pathLst>
              <a:path h="479425">
                <a:moveTo>
                  <a:pt x="0" y="479247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492989" y="6029798"/>
            <a:ext cx="0" cy="753110"/>
          </a:xfrm>
          <a:custGeom>
            <a:avLst/>
            <a:gdLst/>
            <a:ahLst/>
            <a:cxnLst/>
            <a:rect l="l" t="t" r="r" b="b"/>
            <a:pathLst>
              <a:path h="753109">
                <a:moveTo>
                  <a:pt x="0" y="752629"/>
                </a:moveTo>
                <a:lnTo>
                  <a:pt x="0" y="752629"/>
                </a:lnTo>
                <a:lnTo>
                  <a:pt x="0" y="50175"/>
                </a:ln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903961" y="5899419"/>
            <a:ext cx="502920" cy="283845"/>
          </a:xfrm>
          <a:custGeom>
            <a:avLst/>
            <a:gdLst/>
            <a:ahLst/>
            <a:cxnLst/>
            <a:rect l="l" t="t" r="r" b="b"/>
            <a:pathLst>
              <a:path w="502920" h="283845">
                <a:moveTo>
                  <a:pt x="0" y="0"/>
                </a:moveTo>
                <a:lnTo>
                  <a:pt x="502476" y="283315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907731" y="6643077"/>
            <a:ext cx="495300" cy="273050"/>
          </a:xfrm>
          <a:custGeom>
            <a:avLst/>
            <a:gdLst/>
            <a:ahLst/>
            <a:cxnLst/>
            <a:rect l="l" t="t" r="r" b="b"/>
            <a:pathLst>
              <a:path w="495300" h="273050">
                <a:moveTo>
                  <a:pt x="0" y="272826"/>
                </a:moveTo>
                <a:lnTo>
                  <a:pt x="494929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351132" y="6339109"/>
            <a:ext cx="1251585" cy="53340"/>
          </a:xfrm>
          <a:custGeom>
            <a:avLst/>
            <a:gdLst/>
            <a:ahLst/>
            <a:cxnLst/>
            <a:rect l="l" t="t" r="r" b="b"/>
            <a:pathLst>
              <a:path w="1251584" h="53339">
                <a:moveTo>
                  <a:pt x="0" y="52817"/>
                </a:moveTo>
                <a:lnTo>
                  <a:pt x="1251393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3601357" y="2714631"/>
            <a:ext cx="4530090" cy="1280795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主机</a:t>
            </a:r>
            <a:r>
              <a:rPr sz="2850" spc="55" dirty="0">
                <a:solidFill>
                  <a:srgbClr val="FF2600"/>
                </a:solidFill>
                <a:latin typeface="Arial"/>
                <a:cs typeface="Arial"/>
              </a:rPr>
              <a:t>-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主机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  <a:p>
            <a:pPr marL="405130" indent="-392430">
              <a:lnSpc>
                <a:spcPct val="100000"/>
              </a:lnSpc>
              <a:spcBef>
                <a:spcPts val="1520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80" dirty="0">
                <a:latin typeface="Microsoft JhengHei UI"/>
                <a:cs typeface="Microsoft JhengHei UI"/>
              </a:rPr>
              <a:t>以主机为中⼼的⽹络互连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7646961" y="706985"/>
            <a:ext cx="481076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主机</a:t>
            </a:r>
            <a:r>
              <a:rPr spc="100" dirty="0">
                <a:latin typeface="Lucida Sans"/>
                <a:cs typeface="Lucida Sans"/>
              </a:rPr>
              <a:t>—</a:t>
            </a:r>
            <a:r>
              <a:rPr spc="100" dirty="0"/>
              <a:t>主机的⽹络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169077" y="2690343"/>
            <a:ext cx="3754754" cy="74409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什么是⽹络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主机的⽹络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局域⽹络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⽹络的⽹络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615440" lvl="3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3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3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012568"/>
            <a:ext cx="20104099" cy="2295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67248" y="9430120"/>
            <a:ext cx="10811510" cy="1383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3700"/>
              </a:lnSpc>
              <a:spcBef>
                <a:spcPts val="90"/>
              </a:spcBef>
            </a:pPr>
            <a:r>
              <a:rPr sz="3100" spc="15" dirty="0">
                <a:latin typeface="Arial"/>
                <a:cs typeface="Arial"/>
              </a:rPr>
              <a:t>A</a:t>
            </a:r>
            <a:r>
              <a:rPr sz="3100" spc="-35" dirty="0">
                <a:latin typeface="Arial"/>
                <a:cs typeface="Arial"/>
              </a:rPr>
              <a:t> </a:t>
            </a:r>
            <a:r>
              <a:rPr sz="3100" spc="25" dirty="0">
                <a:latin typeface="Microsoft JhengHei UI"/>
                <a:cs typeface="Microsoft JhengHei UI"/>
              </a:rPr>
              <a:t>和</a:t>
            </a:r>
            <a:r>
              <a:rPr sz="3100" spc="225" dirty="0">
                <a:latin typeface="Microsoft JhengHei UI"/>
                <a:cs typeface="Microsoft JhengHei UI"/>
              </a:rPr>
              <a:t> </a:t>
            </a:r>
            <a:r>
              <a:rPr sz="3100" spc="15" dirty="0">
                <a:latin typeface="Arial"/>
                <a:cs typeface="Arial"/>
              </a:rPr>
              <a:t>B</a:t>
            </a:r>
            <a:r>
              <a:rPr sz="3100" spc="135" dirty="0">
                <a:latin typeface="Arial"/>
                <a:cs typeface="Arial"/>
              </a:rPr>
              <a:t> </a:t>
            </a:r>
            <a:r>
              <a:rPr sz="3100" spc="80" dirty="0">
                <a:latin typeface="Microsoft JhengHei UI"/>
                <a:cs typeface="Microsoft JhengHei UI"/>
              </a:rPr>
              <a:t>通话经过四个交换机，通话</a:t>
            </a:r>
            <a:r>
              <a:rPr sz="3100" spc="25" dirty="0">
                <a:latin typeface="Microsoft JhengHei UI"/>
                <a:cs typeface="Microsoft JhengHei UI"/>
              </a:rPr>
              <a:t>在</a:t>
            </a:r>
            <a:r>
              <a:rPr sz="3100" spc="50" dirty="0">
                <a:latin typeface="Microsoft JhengHei UI"/>
                <a:cs typeface="Microsoft JhengHei UI"/>
              </a:rPr>
              <a:t> </a:t>
            </a:r>
            <a:r>
              <a:rPr sz="3100" spc="15" dirty="0">
                <a:latin typeface="Arial"/>
                <a:cs typeface="Arial"/>
              </a:rPr>
              <a:t>A</a:t>
            </a:r>
            <a:r>
              <a:rPr sz="3100" spc="-35" dirty="0">
                <a:latin typeface="Arial"/>
                <a:cs typeface="Arial"/>
              </a:rPr>
              <a:t> </a:t>
            </a:r>
            <a:r>
              <a:rPr sz="3100" spc="25" dirty="0">
                <a:latin typeface="Microsoft JhengHei UI"/>
                <a:cs typeface="Microsoft JhengHei UI"/>
              </a:rPr>
              <a:t>到</a:t>
            </a:r>
            <a:r>
              <a:rPr sz="3100" spc="225" dirty="0">
                <a:latin typeface="Microsoft JhengHei UI"/>
                <a:cs typeface="Microsoft JhengHei UI"/>
              </a:rPr>
              <a:t> </a:t>
            </a:r>
            <a:r>
              <a:rPr sz="3100" spc="15" dirty="0">
                <a:latin typeface="Arial"/>
                <a:cs typeface="Arial"/>
              </a:rPr>
              <a:t>B</a:t>
            </a:r>
            <a:r>
              <a:rPr sz="3100" spc="135" dirty="0">
                <a:latin typeface="Arial"/>
                <a:cs typeface="Arial"/>
              </a:rPr>
              <a:t> </a:t>
            </a:r>
            <a:r>
              <a:rPr sz="3100" spc="80" dirty="0">
                <a:latin typeface="Microsoft JhengHei UI"/>
                <a:cs typeface="Microsoft JhengHei UI"/>
              </a:rPr>
              <a:t>的连接上进⾏。 电路交换的⽤户</a:t>
            </a:r>
            <a:r>
              <a:rPr sz="310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始终占⽤端到端的通信资源</a:t>
            </a:r>
            <a:r>
              <a:rPr sz="3100" spc="25" dirty="0">
                <a:solidFill>
                  <a:srgbClr val="32650A"/>
                </a:solidFill>
                <a:latin typeface="Microsoft JhengHei UI"/>
                <a:cs typeface="Microsoft JhengHei UI"/>
              </a:rPr>
              <a:t>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58816" y="3226845"/>
            <a:ext cx="9759616" cy="4272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67167" y="3233203"/>
            <a:ext cx="9656399" cy="419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67167" y="3233203"/>
            <a:ext cx="9656445" cy="4192904"/>
          </a:xfrm>
          <a:custGeom>
            <a:avLst/>
            <a:gdLst/>
            <a:ahLst/>
            <a:cxnLst/>
            <a:rect l="l" t="t" r="r" b="b"/>
            <a:pathLst>
              <a:path w="9656444" h="4192904">
                <a:moveTo>
                  <a:pt x="464511" y="2491711"/>
                </a:moveTo>
                <a:lnTo>
                  <a:pt x="388571" y="2458582"/>
                </a:lnTo>
                <a:lnTo>
                  <a:pt x="223295" y="2361438"/>
                </a:lnTo>
                <a:lnTo>
                  <a:pt x="62499" y="2203648"/>
                </a:lnTo>
                <a:lnTo>
                  <a:pt x="0" y="1988582"/>
                </a:lnTo>
                <a:lnTo>
                  <a:pt x="165668" y="1669658"/>
                </a:lnTo>
                <a:lnTo>
                  <a:pt x="491363" y="1493124"/>
                </a:lnTo>
                <a:lnTo>
                  <a:pt x="809602" y="1417570"/>
                </a:lnTo>
                <a:lnTo>
                  <a:pt x="952900" y="1401588"/>
                </a:lnTo>
                <a:lnTo>
                  <a:pt x="922379" y="1324658"/>
                </a:lnTo>
                <a:lnTo>
                  <a:pt x="915753" y="1127561"/>
                </a:lnTo>
                <a:lnTo>
                  <a:pt x="1060429" y="860833"/>
                </a:lnTo>
                <a:lnTo>
                  <a:pt x="1483813" y="575012"/>
                </a:lnTo>
                <a:lnTo>
                  <a:pt x="2111283" y="405002"/>
                </a:lnTo>
                <a:lnTo>
                  <a:pt x="2647361" y="419564"/>
                </a:lnTo>
                <a:lnTo>
                  <a:pt x="3021064" y="508854"/>
                </a:lnTo>
                <a:lnTo>
                  <a:pt x="3161406" y="563028"/>
                </a:lnTo>
                <a:lnTo>
                  <a:pt x="3194012" y="512445"/>
                </a:lnTo>
                <a:lnTo>
                  <a:pt x="3315600" y="395196"/>
                </a:lnTo>
                <a:lnTo>
                  <a:pt x="3561825" y="263032"/>
                </a:lnTo>
                <a:lnTo>
                  <a:pt x="3968344" y="167704"/>
                </a:lnTo>
                <a:lnTo>
                  <a:pt x="4426558" y="160406"/>
                </a:lnTo>
                <a:lnTo>
                  <a:pt x="4751395" y="226107"/>
                </a:lnTo>
                <a:lnTo>
                  <a:pt x="4944841" y="307530"/>
                </a:lnTo>
                <a:lnTo>
                  <a:pt x="5008882" y="347400"/>
                </a:lnTo>
                <a:lnTo>
                  <a:pt x="5044052" y="303226"/>
                </a:lnTo>
                <a:lnTo>
                  <a:pt x="5162835" y="200653"/>
                </a:lnTo>
                <a:lnTo>
                  <a:pt x="5385139" y="84604"/>
                </a:lnTo>
                <a:lnTo>
                  <a:pt x="5730873" y="0"/>
                </a:lnTo>
                <a:lnTo>
                  <a:pt x="6106470" y="8983"/>
                </a:lnTo>
                <a:lnTo>
                  <a:pt x="6394470" y="98827"/>
                </a:lnTo>
                <a:lnTo>
                  <a:pt x="6578947" y="202148"/>
                </a:lnTo>
                <a:lnTo>
                  <a:pt x="6643978" y="251563"/>
                </a:lnTo>
                <a:lnTo>
                  <a:pt x="6712476" y="208278"/>
                </a:lnTo>
                <a:lnTo>
                  <a:pt x="6909813" y="118168"/>
                </a:lnTo>
                <a:lnTo>
                  <a:pt x="7223749" y="40848"/>
                </a:lnTo>
                <a:lnTo>
                  <a:pt x="7642047" y="35935"/>
                </a:lnTo>
                <a:lnTo>
                  <a:pt x="8107229" y="153670"/>
                </a:lnTo>
                <a:lnTo>
                  <a:pt x="8385273" y="330927"/>
                </a:lnTo>
                <a:lnTo>
                  <a:pt x="8519980" y="492462"/>
                </a:lnTo>
                <a:lnTo>
                  <a:pt x="8555149" y="563028"/>
                </a:lnTo>
                <a:lnTo>
                  <a:pt x="8649169" y="578144"/>
                </a:lnTo>
                <a:lnTo>
                  <a:pt x="8873116" y="642270"/>
                </a:lnTo>
                <a:lnTo>
                  <a:pt x="9139817" y="783574"/>
                </a:lnTo>
                <a:lnTo>
                  <a:pt x="9362101" y="1030225"/>
                </a:lnTo>
                <a:lnTo>
                  <a:pt x="9397880" y="1103651"/>
                </a:lnTo>
                <a:lnTo>
                  <a:pt x="9421258" y="1170719"/>
                </a:lnTo>
                <a:lnTo>
                  <a:pt x="9433707" y="1231623"/>
                </a:lnTo>
                <a:lnTo>
                  <a:pt x="9436698" y="1286553"/>
                </a:lnTo>
                <a:lnTo>
                  <a:pt x="9431706" y="1335700"/>
                </a:lnTo>
                <a:lnTo>
                  <a:pt x="9420201" y="1379258"/>
                </a:lnTo>
                <a:lnTo>
                  <a:pt x="9403656" y="1417416"/>
                </a:lnTo>
                <a:lnTo>
                  <a:pt x="9383544" y="1450368"/>
                </a:lnTo>
                <a:lnTo>
                  <a:pt x="9338507" y="1501416"/>
                </a:lnTo>
                <a:lnTo>
                  <a:pt x="9296867" y="1533935"/>
                </a:lnTo>
                <a:lnTo>
                  <a:pt x="9266543" y="1551328"/>
                </a:lnTo>
                <a:lnTo>
                  <a:pt x="9269586" y="1553030"/>
                </a:lnTo>
                <a:lnTo>
                  <a:pt x="9310000" y="1577895"/>
                </a:lnTo>
                <a:lnTo>
                  <a:pt x="9356467" y="1610104"/>
                </a:lnTo>
                <a:lnTo>
                  <a:pt x="9412447" y="1654042"/>
                </a:lnTo>
                <a:lnTo>
                  <a:pt x="9442368" y="1680202"/>
                </a:lnTo>
                <a:lnTo>
                  <a:pt x="9472703" y="1709045"/>
                </a:lnTo>
                <a:lnTo>
                  <a:pt x="9502799" y="1740488"/>
                </a:lnTo>
                <a:lnTo>
                  <a:pt x="9532001" y="1774447"/>
                </a:lnTo>
                <a:lnTo>
                  <a:pt x="9559654" y="1810839"/>
                </a:lnTo>
                <a:lnTo>
                  <a:pt x="9585104" y="1849581"/>
                </a:lnTo>
                <a:lnTo>
                  <a:pt x="9607697" y="1890591"/>
                </a:lnTo>
                <a:lnTo>
                  <a:pt x="9626777" y="1933784"/>
                </a:lnTo>
                <a:lnTo>
                  <a:pt x="9641692" y="1979077"/>
                </a:lnTo>
                <a:lnTo>
                  <a:pt x="9651785" y="2026388"/>
                </a:lnTo>
                <a:lnTo>
                  <a:pt x="9656403" y="2075633"/>
                </a:lnTo>
                <a:lnTo>
                  <a:pt x="9654892" y="2126730"/>
                </a:lnTo>
                <a:lnTo>
                  <a:pt x="9646596" y="2179594"/>
                </a:lnTo>
                <a:lnTo>
                  <a:pt x="9630862" y="2234142"/>
                </a:lnTo>
                <a:lnTo>
                  <a:pt x="9607035" y="2290292"/>
                </a:lnTo>
                <a:lnTo>
                  <a:pt x="9574461" y="2347960"/>
                </a:lnTo>
                <a:lnTo>
                  <a:pt x="9271523" y="2644602"/>
                </a:lnTo>
                <a:lnTo>
                  <a:pt x="8906430" y="2823614"/>
                </a:lnTo>
                <a:lnTo>
                  <a:pt x="8599292" y="2911549"/>
                </a:lnTo>
                <a:lnTo>
                  <a:pt x="8470222" y="2934961"/>
                </a:lnTo>
                <a:lnTo>
                  <a:pt x="8455623" y="2992236"/>
                </a:lnTo>
                <a:lnTo>
                  <a:pt x="8369355" y="3141602"/>
                </a:lnTo>
                <a:lnTo>
                  <a:pt x="8147711" y="3349367"/>
                </a:lnTo>
                <a:lnTo>
                  <a:pt x="7726984" y="3581841"/>
                </a:lnTo>
                <a:lnTo>
                  <a:pt x="7226629" y="3709495"/>
                </a:lnTo>
                <a:lnTo>
                  <a:pt x="6829791" y="3686659"/>
                </a:lnTo>
                <a:lnTo>
                  <a:pt x="6568325" y="3605424"/>
                </a:lnTo>
                <a:lnTo>
                  <a:pt x="6474090" y="3557881"/>
                </a:lnTo>
                <a:lnTo>
                  <a:pt x="6383200" y="3653997"/>
                </a:lnTo>
                <a:lnTo>
                  <a:pt x="6113154" y="3867099"/>
                </a:lnTo>
                <a:lnTo>
                  <a:pt x="5667888" y="4084319"/>
                </a:lnTo>
                <a:lnTo>
                  <a:pt x="5051336" y="4192792"/>
                </a:lnTo>
                <a:lnTo>
                  <a:pt x="4392382" y="4141123"/>
                </a:lnTo>
                <a:lnTo>
                  <a:pt x="3936485" y="4004109"/>
                </a:lnTo>
                <a:lnTo>
                  <a:pt x="3671704" y="3862605"/>
                </a:lnTo>
                <a:lnTo>
                  <a:pt x="3586097" y="3797469"/>
                </a:lnTo>
                <a:lnTo>
                  <a:pt x="3497506" y="3834905"/>
                </a:lnTo>
                <a:lnTo>
                  <a:pt x="3243680" y="3908279"/>
                </a:lnTo>
                <a:lnTo>
                  <a:pt x="2842534" y="3959193"/>
                </a:lnTo>
                <a:lnTo>
                  <a:pt x="2311988" y="3929244"/>
                </a:lnTo>
                <a:lnTo>
                  <a:pt x="1854172" y="3808702"/>
                </a:lnTo>
                <a:lnTo>
                  <a:pt x="1567631" y="3653386"/>
                </a:lnTo>
                <a:lnTo>
                  <a:pt x="1419677" y="3519199"/>
                </a:lnTo>
                <a:lnTo>
                  <a:pt x="1377623" y="3462047"/>
                </a:lnTo>
                <a:lnTo>
                  <a:pt x="1244570" y="3452689"/>
                </a:lnTo>
                <a:lnTo>
                  <a:pt x="934334" y="3405147"/>
                </a:lnTo>
                <a:lnTo>
                  <a:pt x="580302" y="3290221"/>
                </a:lnTo>
                <a:lnTo>
                  <a:pt x="315859" y="3078709"/>
                </a:lnTo>
                <a:lnTo>
                  <a:pt x="282843" y="3018531"/>
                </a:lnTo>
                <a:lnTo>
                  <a:pt x="260487" y="2961657"/>
                </a:lnTo>
                <a:lnTo>
                  <a:pt x="247702" y="2908074"/>
                </a:lnTo>
                <a:lnTo>
                  <a:pt x="243400" y="2857772"/>
                </a:lnTo>
                <a:lnTo>
                  <a:pt x="246493" y="2810738"/>
                </a:lnTo>
                <a:lnTo>
                  <a:pt x="255892" y="2766963"/>
                </a:lnTo>
                <a:lnTo>
                  <a:pt x="270510" y="2726435"/>
                </a:lnTo>
                <a:lnTo>
                  <a:pt x="289259" y="2689142"/>
                </a:lnTo>
                <a:lnTo>
                  <a:pt x="311050" y="2655073"/>
                </a:lnTo>
                <a:lnTo>
                  <a:pt x="334794" y="2624218"/>
                </a:lnTo>
                <a:lnTo>
                  <a:pt x="383793" y="2572103"/>
                </a:lnTo>
                <a:lnTo>
                  <a:pt x="427549" y="2532706"/>
                </a:lnTo>
                <a:lnTo>
                  <a:pt x="444740" y="2517750"/>
                </a:lnTo>
                <a:lnTo>
                  <a:pt x="457357" y="2505939"/>
                </a:lnTo>
                <a:lnTo>
                  <a:pt x="464310" y="2497263"/>
                </a:lnTo>
                <a:lnTo>
                  <a:pt x="464511" y="2491711"/>
                </a:lnTo>
                <a:close/>
              </a:path>
            </a:pathLst>
          </a:custGeom>
          <a:ln w="3900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97601" y="5565276"/>
            <a:ext cx="1572895" cy="0"/>
          </a:xfrm>
          <a:custGeom>
            <a:avLst/>
            <a:gdLst/>
            <a:ahLst/>
            <a:cxnLst/>
            <a:rect l="l" t="t" r="r" b="b"/>
            <a:pathLst>
              <a:path w="1572895">
                <a:moveTo>
                  <a:pt x="0" y="0"/>
                </a:moveTo>
                <a:lnTo>
                  <a:pt x="1572382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16840" y="5597392"/>
            <a:ext cx="0" cy="1050290"/>
          </a:xfrm>
          <a:custGeom>
            <a:avLst/>
            <a:gdLst/>
            <a:ahLst/>
            <a:cxnLst/>
            <a:rect l="l" t="t" r="r" b="b"/>
            <a:pathLst>
              <a:path h="1050290">
                <a:moveTo>
                  <a:pt x="0" y="1050257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18540" y="5518306"/>
            <a:ext cx="1337945" cy="0"/>
          </a:xfrm>
          <a:custGeom>
            <a:avLst/>
            <a:gdLst/>
            <a:ahLst/>
            <a:cxnLst/>
            <a:rect l="l" t="t" r="r" b="b"/>
            <a:pathLst>
              <a:path w="1337944">
                <a:moveTo>
                  <a:pt x="0" y="0"/>
                </a:moveTo>
                <a:lnTo>
                  <a:pt x="133759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18540" y="5612245"/>
            <a:ext cx="1337945" cy="0"/>
          </a:xfrm>
          <a:custGeom>
            <a:avLst/>
            <a:gdLst/>
            <a:ahLst/>
            <a:cxnLst/>
            <a:rect l="l" t="t" r="r" b="b"/>
            <a:pathLst>
              <a:path w="1337944">
                <a:moveTo>
                  <a:pt x="0" y="0"/>
                </a:moveTo>
                <a:lnTo>
                  <a:pt x="133759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70810" y="5518306"/>
            <a:ext cx="1337945" cy="0"/>
          </a:xfrm>
          <a:custGeom>
            <a:avLst/>
            <a:gdLst/>
            <a:ahLst/>
            <a:cxnLst/>
            <a:rect l="l" t="t" r="r" b="b"/>
            <a:pathLst>
              <a:path w="1337945">
                <a:moveTo>
                  <a:pt x="0" y="0"/>
                </a:moveTo>
                <a:lnTo>
                  <a:pt x="133759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70810" y="5612245"/>
            <a:ext cx="1337945" cy="0"/>
          </a:xfrm>
          <a:custGeom>
            <a:avLst/>
            <a:gdLst/>
            <a:ahLst/>
            <a:cxnLst/>
            <a:rect l="l" t="t" r="r" b="b"/>
            <a:pathLst>
              <a:path w="1337945">
                <a:moveTo>
                  <a:pt x="0" y="0"/>
                </a:moveTo>
                <a:lnTo>
                  <a:pt x="133759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77542" y="5487053"/>
            <a:ext cx="1337945" cy="0"/>
          </a:xfrm>
          <a:custGeom>
            <a:avLst/>
            <a:gdLst/>
            <a:ahLst/>
            <a:cxnLst/>
            <a:rect l="l" t="t" r="r" b="b"/>
            <a:pathLst>
              <a:path w="1337945">
                <a:moveTo>
                  <a:pt x="0" y="0"/>
                </a:moveTo>
                <a:lnTo>
                  <a:pt x="133759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77542" y="5580993"/>
            <a:ext cx="1337945" cy="0"/>
          </a:xfrm>
          <a:custGeom>
            <a:avLst/>
            <a:gdLst/>
            <a:ahLst/>
            <a:cxnLst/>
            <a:rect l="l" t="t" r="r" b="b"/>
            <a:pathLst>
              <a:path w="1337945">
                <a:moveTo>
                  <a:pt x="0" y="0"/>
                </a:moveTo>
                <a:lnTo>
                  <a:pt x="133759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32248" y="5332695"/>
            <a:ext cx="173880" cy="93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97489" y="5267191"/>
            <a:ext cx="269875" cy="219075"/>
          </a:xfrm>
          <a:custGeom>
            <a:avLst/>
            <a:gdLst/>
            <a:ahLst/>
            <a:cxnLst/>
            <a:rect l="l" t="t" r="r" b="b"/>
            <a:pathLst>
              <a:path w="269875" h="219075">
                <a:moveTo>
                  <a:pt x="0" y="89208"/>
                </a:moveTo>
                <a:lnTo>
                  <a:pt x="14005" y="48189"/>
                </a:lnTo>
                <a:lnTo>
                  <a:pt x="15720" y="44891"/>
                </a:lnTo>
                <a:lnTo>
                  <a:pt x="20293" y="43170"/>
                </a:lnTo>
                <a:lnTo>
                  <a:pt x="24009" y="42596"/>
                </a:lnTo>
                <a:lnTo>
                  <a:pt x="30011" y="43170"/>
                </a:lnTo>
                <a:lnTo>
                  <a:pt x="33155" y="45034"/>
                </a:lnTo>
                <a:lnTo>
                  <a:pt x="34870" y="48189"/>
                </a:lnTo>
                <a:lnTo>
                  <a:pt x="67455" y="166943"/>
                </a:lnTo>
                <a:lnTo>
                  <a:pt x="70599" y="173110"/>
                </a:lnTo>
                <a:lnTo>
                  <a:pt x="73743" y="175262"/>
                </a:lnTo>
                <a:lnTo>
                  <a:pt x="78888" y="176409"/>
                </a:lnTo>
                <a:lnTo>
                  <a:pt x="82889" y="176983"/>
                </a:lnTo>
                <a:lnTo>
                  <a:pt x="88320" y="175979"/>
                </a:lnTo>
                <a:lnTo>
                  <a:pt x="92608" y="173397"/>
                </a:lnTo>
                <a:lnTo>
                  <a:pt x="95752" y="166943"/>
                </a:lnTo>
                <a:lnTo>
                  <a:pt x="128050" y="29258"/>
                </a:lnTo>
                <a:lnTo>
                  <a:pt x="130051" y="22660"/>
                </a:lnTo>
                <a:lnTo>
                  <a:pt x="132052" y="20509"/>
                </a:lnTo>
                <a:lnTo>
                  <a:pt x="134338" y="18501"/>
                </a:lnTo>
                <a:lnTo>
                  <a:pt x="138054" y="16923"/>
                </a:lnTo>
                <a:lnTo>
                  <a:pt x="142627" y="16636"/>
                </a:lnTo>
                <a:lnTo>
                  <a:pt x="147772" y="17497"/>
                </a:lnTo>
                <a:lnTo>
                  <a:pt x="188074" y="204807"/>
                </a:lnTo>
                <a:lnTo>
                  <a:pt x="190075" y="212265"/>
                </a:lnTo>
                <a:lnTo>
                  <a:pt x="192647" y="215850"/>
                </a:lnTo>
                <a:lnTo>
                  <a:pt x="197792" y="217571"/>
                </a:lnTo>
                <a:lnTo>
                  <a:pt x="202937" y="218575"/>
                </a:lnTo>
                <a:lnTo>
                  <a:pt x="207796" y="217571"/>
                </a:lnTo>
                <a:lnTo>
                  <a:pt x="210368" y="215850"/>
                </a:lnTo>
                <a:lnTo>
                  <a:pt x="212083" y="212838"/>
                </a:lnTo>
                <a:lnTo>
                  <a:pt x="213798" y="205380"/>
                </a:lnTo>
                <a:lnTo>
                  <a:pt x="252099" y="12477"/>
                </a:lnTo>
                <a:lnTo>
                  <a:pt x="253814" y="8461"/>
                </a:lnTo>
                <a:lnTo>
                  <a:pt x="256387" y="4876"/>
                </a:lnTo>
                <a:lnTo>
                  <a:pt x="259531" y="2438"/>
                </a:lnTo>
                <a:lnTo>
                  <a:pt x="262675" y="717"/>
                </a:lnTo>
                <a:lnTo>
                  <a:pt x="266105" y="0"/>
                </a:lnTo>
                <a:lnTo>
                  <a:pt x="269535" y="0"/>
                </a:lnTo>
              </a:path>
            </a:pathLst>
          </a:custGeom>
          <a:ln w="172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23401" y="5332695"/>
            <a:ext cx="173880" cy="933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62506" y="5267191"/>
            <a:ext cx="269875" cy="219075"/>
          </a:xfrm>
          <a:custGeom>
            <a:avLst/>
            <a:gdLst/>
            <a:ahLst/>
            <a:cxnLst/>
            <a:rect l="l" t="t" r="r" b="b"/>
            <a:pathLst>
              <a:path w="269875" h="219075">
                <a:moveTo>
                  <a:pt x="269535" y="89782"/>
                </a:moveTo>
                <a:lnTo>
                  <a:pt x="255815" y="48189"/>
                </a:lnTo>
                <a:lnTo>
                  <a:pt x="253528" y="44891"/>
                </a:lnTo>
                <a:lnTo>
                  <a:pt x="249527" y="43170"/>
                </a:lnTo>
                <a:lnTo>
                  <a:pt x="245525" y="42596"/>
                </a:lnTo>
                <a:lnTo>
                  <a:pt x="239237" y="43170"/>
                </a:lnTo>
                <a:lnTo>
                  <a:pt x="236664" y="45034"/>
                </a:lnTo>
                <a:lnTo>
                  <a:pt x="234092" y="48189"/>
                </a:lnTo>
                <a:lnTo>
                  <a:pt x="201794" y="166943"/>
                </a:lnTo>
                <a:lnTo>
                  <a:pt x="198649" y="173110"/>
                </a:lnTo>
                <a:lnTo>
                  <a:pt x="196077" y="175262"/>
                </a:lnTo>
                <a:lnTo>
                  <a:pt x="190646" y="176409"/>
                </a:lnTo>
                <a:lnTo>
                  <a:pt x="186359" y="176983"/>
                </a:lnTo>
                <a:lnTo>
                  <a:pt x="180928" y="175979"/>
                </a:lnTo>
                <a:lnTo>
                  <a:pt x="176927" y="173397"/>
                </a:lnTo>
                <a:lnTo>
                  <a:pt x="173782" y="166943"/>
                </a:lnTo>
                <a:lnTo>
                  <a:pt x="141484" y="29258"/>
                </a:lnTo>
                <a:lnTo>
                  <a:pt x="138912" y="22660"/>
                </a:lnTo>
                <a:lnTo>
                  <a:pt x="137768" y="20509"/>
                </a:lnTo>
                <a:lnTo>
                  <a:pt x="135196" y="18501"/>
                </a:lnTo>
                <a:lnTo>
                  <a:pt x="131194" y="16923"/>
                </a:lnTo>
                <a:lnTo>
                  <a:pt x="127478" y="16636"/>
                </a:lnTo>
                <a:lnTo>
                  <a:pt x="122048" y="17497"/>
                </a:lnTo>
                <a:lnTo>
                  <a:pt x="81460" y="204807"/>
                </a:lnTo>
                <a:lnTo>
                  <a:pt x="79459" y="212265"/>
                </a:lnTo>
                <a:lnTo>
                  <a:pt x="76601" y="215850"/>
                </a:lnTo>
                <a:lnTo>
                  <a:pt x="71456" y="217571"/>
                </a:lnTo>
                <a:lnTo>
                  <a:pt x="66597" y="218575"/>
                </a:lnTo>
                <a:lnTo>
                  <a:pt x="62024" y="217571"/>
                </a:lnTo>
                <a:lnTo>
                  <a:pt x="59166" y="215850"/>
                </a:lnTo>
                <a:lnTo>
                  <a:pt x="57165" y="212838"/>
                </a:lnTo>
                <a:lnTo>
                  <a:pt x="55450" y="205380"/>
                </a:lnTo>
                <a:lnTo>
                  <a:pt x="17149" y="12477"/>
                </a:lnTo>
                <a:lnTo>
                  <a:pt x="16006" y="8461"/>
                </a:lnTo>
                <a:lnTo>
                  <a:pt x="13148" y="4876"/>
                </a:lnTo>
                <a:lnTo>
                  <a:pt x="10003" y="2438"/>
                </a:lnTo>
                <a:lnTo>
                  <a:pt x="7145" y="717"/>
                </a:lnTo>
                <a:lnTo>
                  <a:pt x="3429" y="0"/>
                </a:lnTo>
                <a:lnTo>
                  <a:pt x="0" y="0"/>
                </a:lnTo>
              </a:path>
            </a:pathLst>
          </a:custGeom>
          <a:ln w="172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29298" y="5362518"/>
            <a:ext cx="494665" cy="0"/>
          </a:xfrm>
          <a:custGeom>
            <a:avLst/>
            <a:gdLst/>
            <a:ahLst/>
            <a:cxnLst/>
            <a:rect l="l" t="t" r="r" b="b"/>
            <a:pathLst>
              <a:path w="494664">
                <a:moveTo>
                  <a:pt x="0" y="0"/>
                </a:moveTo>
                <a:lnTo>
                  <a:pt x="494609" y="0"/>
                </a:lnTo>
              </a:path>
            </a:pathLst>
          </a:custGeom>
          <a:ln w="172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72071" y="5327960"/>
            <a:ext cx="104139" cy="69215"/>
          </a:xfrm>
          <a:custGeom>
            <a:avLst/>
            <a:gdLst/>
            <a:ahLst/>
            <a:cxnLst/>
            <a:rect l="l" t="t" r="r" b="b"/>
            <a:pathLst>
              <a:path w="104139" h="69214">
                <a:moveTo>
                  <a:pt x="0" y="0"/>
                </a:moveTo>
                <a:lnTo>
                  <a:pt x="0" y="69116"/>
                </a:lnTo>
                <a:lnTo>
                  <a:pt x="103673" y="345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674026" y="5303969"/>
            <a:ext cx="173880" cy="933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413128" y="5238465"/>
            <a:ext cx="269875" cy="219075"/>
          </a:xfrm>
          <a:custGeom>
            <a:avLst/>
            <a:gdLst/>
            <a:ahLst/>
            <a:cxnLst/>
            <a:rect l="l" t="t" r="r" b="b"/>
            <a:pathLst>
              <a:path w="269875" h="219075">
                <a:moveTo>
                  <a:pt x="269534" y="89208"/>
                </a:moveTo>
                <a:lnTo>
                  <a:pt x="255529" y="48189"/>
                </a:lnTo>
                <a:lnTo>
                  <a:pt x="253814" y="44891"/>
                </a:lnTo>
                <a:lnTo>
                  <a:pt x="249241" y="43170"/>
                </a:lnTo>
                <a:lnTo>
                  <a:pt x="245525" y="42596"/>
                </a:lnTo>
                <a:lnTo>
                  <a:pt x="239523" y="43170"/>
                </a:lnTo>
                <a:lnTo>
                  <a:pt x="236378" y="45034"/>
                </a:lnTo>
                <a:lnTo>
                  <a:pt x="234663" y="48189"/>
                </a:lnTo>
                <a:lnTo>
                  <a:pt x="202079" y="166943"/>
                </a:lnTo>
                <a:lnTo>
                  <a:pt x="198935" y="173110"/>
                </a:lnTo>
                <a:lnTo>
                  <a:pt x="195791" y="175262"/>
                </a:lnTo>
                <a:lnTo>
                  <a:pt x="190646" y="176409"/>
                </a:lnTo>
                <a:lnTo>
                  <a:pt x="186645" y="176983"/>
                </a:lnTo>
                <a:lnTo>
                  <a:pt x="181214" y="175979"/>
                </a:lnTo>
                <a:lnTo>
                  <a:pt x="176926" y="173397"/>
                </a:lnTo>
                <a:lnTo>
                  <a:pt x="173782" y="166943"/>
                </a:lnTo>
                <a:lnTo>
                  <a:pt x="141484" y="29258"/>
                </a:lnTo>
                <a:lnTo>
                  <a:pt x="139483" y="22660"/>
                </a:lnTo>
                <a:lnTo>
                  <a:pt x="137482" y="20509"/>
                </a:lnTo>
                <a:lnTo>
                  <a:pt x="135196" y="18501"/>
                </a:lnTo>
                <a:lnTo>
                  <a:pt x="131480" y="16923"/>
                </a:lnTo>
                <a:lnTo>
                  <a:pt x="126907" y="16636"/>
                </a:lnTo>
                <a:lnTo>
                  <a:pt x="121762" y="17497"/>
                </a:lnTo>
                <a:lnTo>
                  <a:pt x="81460" y="204807"/>
                </a:lnTo>
                <a:lnTo>
                  <a:pt x="79459" y="212265"/>
                </a:lnTo>
                <a:lnTo>
                  <a:pt x="76887" y="215850"/>
                </a:lnTo>
                <a:lnTo>
                  <a:pt x="71742" y="217571"/>
                </a:lnTo>
                <a:lnTo>
                  <a:pt x="66597" y="218575"/>
                </a:lnTo>
                <a:lnTo>
                  <a:pt x="61738" y="217571"/>
                </a:lnTo>
                <a:lnTo>
                  <a:pt x="59166" y="215850"/>
                </a:lnTo>
                <a:lnTo>
                  <a:pt x="57451" y="212838"/>
                </a:lnTo>
                <a:lnTo>
                  <a:pt x="55736" y="205380"/>
                </a:lnTo>
                <a:lnTo>
                  <a:pt x="17435" y="12477"/>
                </a:lnTo>
                <a:lnTo>
                  <a:pt x="15720" y="8461"/>
                </a:lnTo>
                <a:lnTo>
                  <a:pt x="13147" y="4876"/>
                </a:lnTo>
                <a:lnTo>
                  <a:pt x="10003" y="2438"/>
                </a:lnTo>
                <a:lnTo>
                  <a:pt x="6859" y="717"/>
                </a:lnTo>
                <a:lnTo>
                  <a:pt x="3429" y="0"/>
                </a:lnTo>
                <a:lnTo>
                  <a:pt x="0" y="0"/>
                </a:lnTo>
              </a:path>
            </a:pathLst>
          </a:custGeom>
          <a:ln w="172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982863" y="5303969"/>
            <a:ext cx="173880" cy="933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148111" y="5238465"/>
            <a:ext cx="269875" cy="219075"/>
          </a:xfrm>
          <a:custGeom>
            <a:avLst/>
            <a:gdLst/>
            <a:ahLst/>
            <a:cxnLst/>
            <a:rect l="l" t="t" r="r" b="b"/>
            <a:pathLst>
              <a:path w="269875" h="219075">
                <a:moveTo>
                  <a:pt x="0" y="89782"/>
                </a:moveTo>
                <a:lnTo>
                  <a:pt x="13719" y="48189"/>
                </a:lnTo>
                <a:lnTo>
                  <a:pt x="16006" y="44891"/>
                </a:lnTo>
                <a:lnTo>
                  <a:pt x="20007" y="43170"/>
                </a:lnTo>
                <a:lnTo>
                  <a:pt x="24009" y="42596"/>
                </a:lnTo>
                <a:lnTo>
                  <a:pt x="30297" y="43170"/>
                </a:lnTo>
                <a:lnTo>
                  <a:pt x="32870" y="45034"/>
                </a:lnTo>
                <a:lnTo>
                  <a:pt x="35442" y="48189"/>
                </a:lnTo>
                <a:lnTo>
                  <a:pt x="67741" y="166943"/>
                </a:lnTo>
                <a:lnTo>
                  <a:pt x="70885" y="173110"/>
                </a:lnTo>
                <a:lnTo>
                  <a:pt x="73457" y="175262"/>
                </a:lnTo>
                <a:lnTo>
                  <a:pt x="78888" y="176409"/>
                </a:lnTo>
                <a:lnTo>
                  <a:pt x="83175" y="176983"/>
                </a:lnTo>
                <a:lnTo>
                  <a:pt x="88606" y="175979"/>
                </a:lnTo>
                <a:lnTo>
                  <a:pt x="92608" y="173397"/>
                </a:lnTo>
                <a:lnTo>
                  <a:pt x="95752" y="166943"/>
                </a:lnTo>
                <a:lnTo>
                  <a:pt x="128050" y="29258"/>
                </a:lnTo>
                <a:lnTo>
                  <a:pt x="130623" y="22660"/>
                </a:lnTo>
                <a:lnTo>
                  <a:pt x="131766" y="20509"/>
                </a:lnTo>
                <a:lnTo>
                  <a:pt x="134338" y="18501"/>
                </a:lnTo>
                <a:lnTo>
                  <a:pt x="138340" y="16923"/>
                </a:lnTo>
                <a:lnTo>
                  <a:pt x="142056" y="16636"/>
                </a:lnTo>
                <a:lnTo>
                  <a:pt x="147486" y="17497"/>
                </a:lnTo>
                <a:lnTo>
                  <a:pt x="188074" y="204807"/>
                </a:lnTo>
                <a:lnTo>
                  <a:pt x="190075" y="212265"/>
                </a:lnTo>
                <a:lnTo>
                  <a:pt x="192933" y="215850"/>
                </a:lnTo>
                <a:lnTo>
                  <a:pt x="198078" y="217571"/>
                </a:lnTo>
                <a:lnTo>
                  <a:pt x="202937" y="218575"/>
                </a:lnTo>
                <a:lnTo>
                  <a:pt x="207510" y="217571"/>
                </a:lnTo>
                <a:lnTo>
                  <a:pt x="210368" y="215850"/>
                </a:lnTo>
                <a:lnTo>
                  <a:pt x="212369" y="212838"/>
                </a:lnTo>
                <a:lnTo>
                  <a:pt x="214084" y="205380"/>
                </a:lnTo>
                <a:lnTo>
                  <a:pt x="252385" y="12477"/>
                </a:lnTo>
                <a:lnTo>
                  <a:pt x="253528" y="8461"/>
                </a:lnTo>
                <a:lnTo>
                  <a:pt x="256386" y="4876"/>
                </a:lnTo>
                <a:lnTo>
                  <a:pt x="259531" y="2438"/>
                </a:lnTo>
                <a:lnTo>
                  <a:pt x="262389" y="717"/>
                </a:lnTo>
                <a:lnTo>
                  <a:pt x="266105" y="0"/>
                </a:lnTo>
                <a:lnTo>
                  <a:pt x="269535" y="0"/>
                </a:lnTo>
              </a:path>
            </a:pathLst>
          </a:custGeom>
          <a:ln w="172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456092" y="5333792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494761" y="0"/>
                </a:moveTo>
                <a:lnTo>
                  <a:pt x="0" y="1"/>
                </a:lnTo>
              </a:path>
            </a:pathLst>
          </a:custGeom>
          <a:ln w="172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404252" y="5299235"/>
            <a:ext cx="104139" cy="69215"/>
          </a:xfrm>
          <a:custGeom>
            <a:avLst/>
            <a:gdLst/>
            <a:ahLst/>
            <a:cxnLst/>
            <a:rect l="l" t="t" r="r" b="b"/>
            <a:pathLst>
              <a:path w="104140" h="69214">
                <a:moveTo>
                  <a:pt x="103672" y="0"/>
                </a:moveTo>
                <a:lnTo>
                  <a:pt x="0" y="34558"/>
                </a:lnTo>
                <a:lnTo>
                  <a:pt x="103672" y="69115"/>
                </a:lnTo>
                <a:lnTo>
                  <a:pt x="103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38144" y="5261559"/>
            <a:ext cx="1024255" cy="107314"/>
          </a:xfrm>
          <a:custGeom>
            <a:avLst/>
            <a:gdLst/>
            <a:ahLst/>
            <a:cxnLst/>
            <a:rect l="l" t="t" r="r" b="b"/>
            <a:pathLst>
              <a:path w="1024254" h="107314">
                <a:moveTo>
                  <a:pt x="0" y="106913"/>
                </a:moveTo>
                <a:lnTo>
                  <a:pt x="67745" y="106913"/>
                </a:lnTo>
                <a:lnTo>
                  <a:pt x="67745" y="0"/>
                </a:lnTo>
                <a:lnTo>
                  <a:pt x="136997" y="0"/>
                </a:lnTo>
                <a:lnTo>
                  <a:pt x="136997" y="106913"/>
                </a:lnTo>
                <a:lnTo>
                  <a:pt x="204743" y="106913"/>
                </a:lnTo>
                <a:lnTo>
                  <a:pt x="204743" y="0"/>
                </a:lnTo>
                <a:lnTo>
                  <a:pt x="272489" y="0"/>
                </a:lnTo>
                <a:lnTo>
                  <a:pt x="272489" y="106913"/>
                </a:lnTo>
                <a:lnTo>
                  <a:pt x="341740" y="106913"/>
                </a:lnTo>
                <a:lnTo>
                  <a:pt x="341740" y="0"/>
                </a:lnTo>
                <a:lnTo>
                  <a:pt x="477232" y="0"/>
                </a:lnTo>
                <a:lnTo>
                  <a:pt x="477232" y="106913"/>
                </a:lnTo>
                <a:lnTo>
                  <a:pt x="546483" y="106913"/>
                </a:lnTo>
                <a:lnTo>
                  <a:pt x="546483" y="0"/>
                </a:lnTo>
                <a:lnTo>
                  <a:pt x="614229" y="0"/>
                </a:lnTo>
                <a:lnTo>
                  <a:pt x="614229" y="106913"/>
                </a:lnTo>
                <a:lnTo>
                  <a:pt x="751226" y="106913"/>
                </a:lnTo>
                <a:lnTo>
                  <a:pt x="751226" y="0"/>
                </a:lnTo>
                <a:lnTo>
                  <a:pt x="818972" y="0"/>
                </a:lnTo>
                <a:lnTo>
                  <a:pt x="818972" y="106913"/>
                </a:lnTo>
                <a:lnTo>
                  <a:pt x="886718" y="106913"/>
                </a:lnTo>
                <a:lnTo>
                  <a:pt x="886718" y="0"/>
                </a:lnTo>
                <a:lnTo>
                  <a:pt x="955969" y="0"/>
                </a:lnTo>
                <a:lnTo>
                  <a:pt x="955969" y="106913"/>
                </a:lnTo>
                <a:lnTo>
                  <a:pt x="1023715" y="106913"/>
                </a:lnTo>
              </a:path>
            </a:pathLst>
          </a:custGeom>
          <a:ln w="172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31412" y="5261559"/>
            <a:ext cx="1024255" cy="107314"/>
          </a:xfrm>
          <a:custGeom>
            <a:avLst/>
            <a:gdLst/>
            <a:ahLst/>
            <a:cxnLst/>
            <a:rect l="l" t="t" r="r" b="b"/>
            <a:pathLst>
              <a:path w="1024254" h="107314">
                <a:moveTo>
                  <a:pt x="0" y="106913"/>
                </a:moveTo>
                <a:lnTo>
                  <a:pt x="67745" y="106913"/>
                </a:lnTo>
                <a:lnTo>
                  <a:pt x="67745" y="0"/>
                </a:lnTo>
                <a:lnTo>
                  <a:pt x="136997" y="0"/>
                </a:lnTo>
                <a:lnTo>
                  <a:pt x="136997" y="106913"/>
                </a:lnTo>
                <a:lnTo>
                  <a:pt x="204743" y="106913"/>
                </a:lnTo>
                <a:lnTo>
                  <a:pt x="204743" y="0"/>
                </a:lnTo>
                <a:lnTo>
                  <a:pt x="272489" y="0"/>
                </a:lnTo>
                <a:lnTo>
                  <a:pt x="272489" y="106913"/>
                </a:lnTo>
                <a:lnTo>
                  <a:pt x="341740" y="106913"/>
                </a:lnTo>
                <a:lnTo>
                  <a:pt x="341740" y="0"/>
                </a:lnTo>
                <a:lnTo>
                  <a:pt x="477232" y="0"/>
                </a:lnTo>
                <a:lnTo>
                  <a:pt x="477232" y="106913"/>
                </a:lnTo>
                <a:lnTo>
                  <a:pt x="546483" y="106913"/>
                </a:lnTo>
                <a:lnTo>
                  <a:pt x="546483" y="0"/>
                </a:lnTo>
                <a:lnTo>
                  <a:pt x="614229" y="0"/>
                </a:lnTo>
                <a:lnTo>
                  <a:pt x="614229" y="106913"/>
                </a:lnTo>
                <a:lnTo>
                  <a:pt x="751226" y="106913"/>
                </a:lnTo>
                <a:lnTo>
                  <a:pt x="751226" y="0"/>
                </a:lnTo>
                <a:lnTo>
                  <a:pt x="818972" y="0"/>
                </a:lnTo>
                <a:lnTo>
                  <a:pt x="818972" y="106913"/>
                </a:lnTo>
                <a:lnTo>
                  <a:pt x="886718" y="106913"/>
                </a:lnTo>
                <a:lnTo>
                  <a:pt x="886718" y="0"/>
                </a:lnTo>
                <a:lnTo>
                  <a:pt x="955969" y="0"/>
                </a:lnTo>
                <a:lnTo>
                  <a:pt x="955969" y="106913"/>
                </a:lnTo>
                <a:lnTo>
                  <a:pt x="1023715" y="106913"/>
                </a:lnTo>
              </a:path>
            </a:pathLst>
          </a:custGeom>
          <a:ln w="172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979143" y="5261559"/>
            <a:ext cx="1024255" cy="107314"/>
          </a:xfrm>
          <a:custGeom>
            <a:avLst/>
            <a:gdLst/>
            <a:ahLst/>
            <a:cxnLst/>
            <a:rect l="l" t="t" r="r" b="b"/>
            <a:pathLst>
              <a:path w="1024254" h="107314">
                <a:moveTo>
                  <a:pt x="0" y="106913"/>
                </a:moveTo>
                <a:lnTo>
                  <a:pt x="67745" y="106913"/>
                </a:lnTo>
                <a:lnTo>
                  <a:pt x="67745" y="0"/>
                </a:lnTo>
                <a:lnTo>
                  <a:pt x="136997" y="0"/>
                </a:lnTo>
                <a:lnTo>
                  <a:pt x="136997" y="106913"/>
                </a:lnTo>
                <a:lnTo>
                  <a:pt x="204743" y="106913"/>
                </a:lnTo>
                <a:lnTo>
                  <a:pt x="204743" y="0"/>
                </a:lnTo>
                <a:lnTo>
                  <a:pt x="272489" y="0"/>
                </a:lnTo>
                <a:lnTo>
                  <a:pt x="272489" y="106913"/>
                </a:lnTo>
                <a:lnTo>
                  <a:pt x="341740" y="106913"/>
                </a:lnTo>
                <a:lnTo>
                  <a:pt x="341740" y="0"/>
                </a:lnTo>
                <a:lnTo>
                  <a:pt x="477232" y="0"/>
                </a:lnTo>
                <a:lnTo>
                  <a:pt x="477232" y="106913"/>
                </a:lnTo>
                <a:lnTo>
                  <a:pt x="546483" y="106913"/>
                </a:lnTo>
                <a:lnTo>
                  <a:pt x="546483" y="0"/>
                </a:lnTo>
                <a:lnTo>
                  <a:pt x="614229" y="0"/>
                </a:lnTo>
                <a:lnTo>
                  <a:pt x="614229" y="106913"/>
                </a:lnTo>
                <a:lnTo>
                  <a:pt x="751226" y="106913"/>
                </a:lnTo>
                <a:lnTo>
                  <a:pt x="751226" y="0"/>
                </a:lnTo>
                <a:lnTo>
                  <a:pt x="818972" y="0"/>
                </a:lnTo>
                <a:lnTo>
                  <a:pt x="818972" y="106913"/>
                </a:lnTo>
                <a:lnTo>
                  <a:pt x="886718" y="106913"/>
                </a:lnTo>
                <a:lnTo>
                  <a:pt x="886718" y="0"/>
                </a:lnTo>
                <a:lnTo>
                  <a:pt x="955969" y="0"/>
                </a:lnTo>
                <a:lnTo>
                  <a:pt x="955969" y="106913"/>
                </a:lnTo>
                <a:lnTo>
                  <a:pt x="1023715" y="106913"/>
                </a:lnTo>
              </a:path>
            </a:pathLst>
          </a:custGeom>
          <a:ln w="172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799644" y="4812582"/>
            <a:ext cx="81089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交换机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406327" y="4811430"/>
            <a:ext cx="81089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交换机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901899" y="4812582"/>
            <a:ext cx="81089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交换机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339458" y="4814448"/>
            <a:ext cx="81089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交换机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386494" y="6592707"/>
            <a:ext cx="112522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中继线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568955" y="5597392"/>
            <a:ext cx="1979930" cy="1050290"/>
          </a:xfrm>
          <a:custGeom>
            <a:avLst/>
            <a:gdLst/>
            <a:ahLst/>
            <a:cxnLst/>
            <a:rect l="l" t="t" r="r" b="b"/>
            <a:pathLst>
              <a:path w="1979929" h="1050290">
                <a:moveTo>
                  <a:pt x="0" y="1050256"/>
                </a:moveTo>
                <a:lnTo>
                  <a:pt x="197947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92669" y="5597392"/>
            <a:ext cx="1924050" cy="1050290"/>
          </a:xfrm>
          <a:custGeom>
            <a:avLst/>
            <a:gdLst/>
            <a:ahLst/>
            <a:cxnLst/>
            <a:rect l="l" t="t" r="r" b="b"/>
            <a:pathLst>
              <a:path w="1924050" h="1050290">
                <a:moveTo>
                  <a:pt x="1923891" y="1050256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4591242" y="6651012"/>
            <a:ext cx="112522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⽤户线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4367478" y="5565276"/>
            <a:ext cx="1572895" cy="0"/>
          </a:xfrm>
          <a:custGeom>
            <a:avLst/>
            <a:gdLst/>
            <a:ahLst/>
            <a:cxnLst/>
            <a:rect l="l" t="t" r="r" b="b"/>
            <a:pathLst>
              <a:path w="1572894">
                <a:moveTo>
                  <a:pt x="0" y="0"/>
                </a:moveTo>
                <a:lnTo>
                  <a:pt x="1572382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181742" y="6651012"/>
            <a:ext cx="112522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⽤户线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744164" y="5586519"/>
            <a:ext cx="0" cy="1072515"/>
          </a:xfrm>
          <a:custGeom>
            <a:avLst/>
            <a:gdLst/>
            <a:ahLst/>
            <a:cxnLst/>
            <a:rect l="l" t="t" r="r" b="b"/>
            <a:pathLst>
              <a:path h="1072515">
                <a:moveTo>
                  <a:pt x="0" y="1072005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153664" y="5586519"/>
            <a:ext cx="0" cy="1072515"/>
          </a:xfrm>
          <a:custGeom>
            <a:avLst/>
            <a:gdLst/>
            <a:ahLst/>
            <a:cxnLst/>
            <a:rect l="l" t="t" r="r" b="b"/>
            <a:pathLst>
              <a:path h="1072515">
                <a:moveTo>
                  <a:pt x="0" y="1072005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662322" y="4450464"/>
            <a:ext cx="29019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25" dirty="0">
                <a:latin typeface="Arial"/>
                <a:cs typeface="Arial"/>
              </a:rPr>
              <a:t>A</a:t>
            </a:r>
            <a:endParaRPr sz="28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252155" y="4450464"/>
            <a:ext cx="29019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25" dirty="0">
                <a:latin typeface="Arial"/>
                <a:cs typeface="Arial"/>
              </a:rPr>
              <a:t>B</a:t>
            </a:r>
            <a:endParaRPr sz="285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649109" y="5209347"/>
            <a:ext cx="1249307" cy="5324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701464" y="5226458"/>
            <a:ext cx="1144475" cy="4277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93275" y="5209347"/>
            <a:ext cx="1249307" cy="5324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245629" y="5226458"/>
            <a:ext cx="1144475" cy="4277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666648" y="5209347"/>
            <a:ext cx="1249307" cy="5324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719003" y="5226458"/>
            <a:ext cx="1144475" cy="4277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135264" y="5209347"/>
            <a:ext cx="1249307" cy="5324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187619" y="5226458"/>
            <a:ext cx="1144475" cy="4277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155988" y="5680800"/>
            <a:ext cx="25272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latin typeface="Arial"/>
                <a:cs typeface="Arial"/>
              </a:rPr>
              <a:t>C</a:t>
            </a:r>
            <a:endParaRPr sz="24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689312" y="5680800"/>
            <a:ext cx="25272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latin typeface="Arial"/>
                <a:cs typeface="Arial"/>
              </a:rPr>
              <a:t>D</a:t>
            </a:r>
            <a:endParaRPr sz="245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173849" y="5680800"/>
            <a:ext cx="2349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latin typeface="Arial"/>
                <a:cs typeface="Arial"/>
              </a:rPr>
              <a:t>E</a:t>
            </a:r>
            <a:endParaRPr sz="24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3636172" y="5680800"/>
            <a:ext cx="21780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latin typeface="Arial"/>
                <a:cs typeface="Arial"/>
              </a:rPr>
              <a:t>F</a:t>
            </a:r>
            <a:endParaRPr sz="2450">
              <a:latin typeface="Arial"/>
              <a:cs typeface="Arial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8245058" y="714607"/>
            <a:ext cx="361442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电路交换举例</a:t>
            </a:r>
          </a:p>
        </p:txBody>
      </p:sp>
      <p:sp>
        <p:nvSpPr>
          <p:cNvPr id="57" name="object 57"/>
          <p:cNvSpPr/>
          <p:nvPr/>
        </p:nvSpPr>
        <p:spPr>
          <a:xfrm>
            <a:off x="15890574" y="4967314"/>
            <a:ext cx="940525" cy="8841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72998" y="4967314"/>
            <a:ext cx="940525" cy="8841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82126" y="2256475"/>
          <a:ext cx="15322550" cy="8332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0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583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sz="3300" spc="50" dirty="0">
                          <a:latin typeface="Microsoft JhengHei UI"/>
                          <a:cs typeface="Microsoft JhengHei UI"/>
                        </a:rPr>
                        <a:t>优点</a:t>
                      </a:r>
                      <a:endParaRPr sz="3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7485" marB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99BCD4"/>
                    </a:solidFil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sz="3300" spc="50" dirty="0">
                          <a:latin typeface="Microsoft JhengHei UI"/>
                          <a:cs typeface="Microsoft JhengHei UI"/>
                        </a:rPr>
                        <a:t>具体描述</a:t>
                      </a:r>
                      <a:endParaRPr sz="3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7485" marB="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99B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8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11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时延⼩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67970" marB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211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由于通信线路为通信双⽅⽤户</a:t>
                      </a:r>
                      <a:r>
                        <a:rPr sz="2450" spc="55" dirty="0">
                          <a:latin typeface="Microsoft JhengHei UI"/>
                          <a:cs typeface="Microsoft JhengHei UI"/>
                        </a:rPr>
                        <a:t>专⽤</a:t>
                      </a: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，</a:t>
                      </a:r>
                      <a:r>
                        <a:rPr sz="2450" spc="55" dirty="0">
                          <a:latin typeface="Microsoft JhengHei UI"/>
                          <a:cs typeface="Microsoft JhengHei UI"/>
                        </a:rPr>
                        <a:t>数据直达</a:t>
                      </a: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，所以传输数据的</a:t>
                      </a:r>
                      <a:r>
                        <a:rPr sz="2450" spc="55" dirty="0">
                          <a:latin typeface="Microsoft JhengHei UI"/>
                          <a:cs typeface="Microsoft JhengHei UI"/>
                        </a:rPr>
                        <a:t>时延⾮常⼩</a:t>
                      </a: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67970" marB="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8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11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时间性强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67970" marB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211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通信双⽅之间的物理通路⼀旦建⽴，双⽅可以</a:t>
                      </a:r>
                      <a:r>
                        <a:rPr sz="2450" spc="55" dirty="0">
                          <a:latin typeface="Microsoft JhengHei UI"/>
                          <a:cs typeface="Microsoft JhengHei UI"/>
                        </a:rPr>
                        <a:t>随时通信</a:t>
                      </a: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，</a:t>
                      </a:r>
                      <a:r>
                        <a:rPr sz="2450" spc="55" dirty="0">
                          <a:latin typeface="Microsoft JhengHei UI"/>
                          <a:cs typeface="Microsoft JhengHei UI"/>
                        </a:rPr>
                        <a:t>实时性强</a:t>
                      </a: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67970" marB="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58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11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⽆失序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67970" marB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211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双⽅通信时按</a:t>
                      </a:r>
                      <a:r>
                        <a:rPr sz="2450" spc="55" dirty="0">
                          <a:latin typeface="Microsoft JhengHei UI"/>
                          <a:cs typeface="Microsoft JhengHei UI"/>
                        </a:rPr>
                        <a:t>发送顺序</a:t>
                      </a: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传送数据，</a:t>
                      </a:r>
                      <a:r>
                        <a:rPr sz="2450" spc="55" dirty="0">
                          <a:latin typeface="Microsoft JhengHei UI"/>
                          <a:cs typeface="Microsoft JhengHei UI"/>
                        </a:rPr>
                        <a:t>不存在失序</a:t>
                      </a: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问题。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67970" marB="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58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11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使⽤⾯⼴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67970" marB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211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电路交换既适⽤于传输</a:t>
                      </a:r>
                      <a:r>
                        <a:rPr sz="2450" spc="55" dirty="0">
                          <a:latin typeface="Microsoft JhengHei UI"/>
                          <a:cs typeface="Microsoft JhengHei UI"/>
                        </a:rPr>
                        <a:t>模拟信号</a:t>
                      </a: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，也适⽤于传输</a:t>
                      </a:r>
                      <a:r>
                        <a:rPr sz="2450" spc="55" dirty="0">
                          <a:latin typeface="Microsoft JhengHei UI"/>
                          <a:cs typeface="Microsoft JhengHei UI"/>
                        </a:rPr>
                        <a:t>数字信号</a:t>
                      </a: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67970" marB="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58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11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控制简单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67970" marB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211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电路交换的交换设备（交换机等）及控制均较简单。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67970" marB="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583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sz="3300" spc="50" dirty="0">
                          <a:latin typeface="Microsoft JhengHei UI"/>
                          <a:cs typeface="Microsoft JhengHei UI"/>
                        </a:rPr>
                        <a:t>缺点</a:t>
                      </a:r>
                      <a:endParaRPr sz="3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7485" marB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99BCD4"/>
                    </a:solidFil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sz="3300" spc="50" dirty="0">
                          <a:latin typeface="Microsoft JhengHei UI"/>
                          <a:cs typeface="Microsoft JhengHei UI"/>
                        </a:rPr>
                        <a:t>具体描述</a:t>
                      </a:r>
                      <a:endParaRPr sz="3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7485" marB="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99B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58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11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信道利⽤低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67970" marB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7150" marR="86995">
                        <a:lnSpc>
                          <a:spcPct val="106000"/>
                        </a:lnSpc>
                        <a:spcBef>
                          <a:spcPts val="365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电路交换连接建⽴后，物理通路被通信双⽅</a:t>
                      </a:r>
                      <a:r>
                        <a:rPr sz="2450" spc="55" dirty="0">
                          <a:latin typeface="Microsoft JhengHei UI"/>
                          <a:cs typeface="Microsoft JhengHei UI"/>
                        </a:rPr>
                        <a:t>独占</a:t>
                      </a: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，即使通信线路</a:t>
                      </a:r>
                      <a:r>
                        <a:rPr sz="2450" spc="55" dirty="0">
                          <a:latin typeface="Microsoft JhengHei UI"/>
                          <a:cs typeface="Microsoft JhengHei UI"/>
                        </a:rPr>
                        <a:t>空闲</a:t>
                      </a: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，也</a:t>
                      </a:r>
                      <a:r>
                        <a:rPr sz="2450" spc="55" dirty="0">
                          <a:latin typeface="Microsoft JhengHei UI"/>
                          <a:cs typeface="Microsoft JhengHei UI"/>
                        </a:rPr>
                        <a:t>不能</a:t>
                      </a: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供其他⽤户 </a:t>
                      </a:r>
                      <a:r>
                        <a:rPr sz="2450" spc="55" dirty="0">
                          <a:latin typeface="Microsoft JhengHei UI"/>
                          <a:cs typeface="Microsoft JhengHei UI"/>
                        </a:rPr>
                        <a:t>使⽤</a:t>
                      </a: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，</a:t>
                      </a:r>
                      <a:r>
                        <a:rPr sz="2450" spc="15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不适合计算机通信（</a:t>
                      </a:r>
                      <a:r>
                        <a:rPr sz="2450" spc="55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突发性</a:t>
                      </a:r>
                      <a:r>
                        <a:rPr sz="2450" spc="15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），因⽽信道利⽤低</a:t>
                      </a: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58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11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终端要求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67970" marB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2110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电路交换时，数据直达，不同类型、不同规格、不同速率的终端很难相</a:t>
                      </a:r>
                      <a:r>
                        <a:rPr sz="2450" spc="55" dirty="0">
                          <a:latin typeface="Microsoft JhengHei UI"/>
                          <a:cs typeface="Microsoft JhengHei UI"/>
                        </a:rPr>
                        <a:t>互进⾏通信</a:t>
                      </a: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67970" marB="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6961" y="714607"/>
            <a:ext cx="481076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电路交换的优缺点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88326"/>
            <a:ext cx="13759235" cy="88760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5279"/>
            <a:ext cx="12963525" cy="8080375"/>
          </a:xfrm>
          <a:custGeom>
            <a:avLst/>
            <a:gdLst/>
            <a:ahLst/>
            <a:cxnLst/>
            <a:rect l="l" t="t" r="r" b="b"/>
            <a:pathLst>
              <a:path w="12963525" h="808037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7822088"/>
                </a:lnTo>
                <a:lnTo>
                  <a:pt x="197" y="7873458"/>
                </a:lnTo>
                <a:lnTo>
                  <a:pt x="1581" y="7914885"/>
                </a:lnTo>
                <a:lnTo>
                  <a:pt x="12649" y="7973593"/>
                </a:lnTo>
                <a:lnTo>
                  <a:pt x="49226" y="8031007"/>
                </a:lnTo>
                <a:lnTo>
                  <a:pt x="106640" y="8067583"/>
                </a:lnTo>
                <a:lnTo>
                  <a:pt x="165348" y="8078652"/>
                </a:lnTo>
                <a:lnTo>
                  <a:pt x="206776" y="8080035"/>
                </a:lnTo>
                <a:lnTo>
                  <a:pt x="258146" y="8080233"/>
                </a:lnTo>
                <a:lnTo>
                  <a:pt x="12705299" y="8080233"/>
                </a:lnTo>
                <a:lnTo>
                  <a:pt x="12756671" y="8080035"/>
                </a:lnTo>
                <a:lnTo>
                  <a:pt x="12798099" y="8078652"/>
                </a:lnTo>
                <a:lnTo>
                  <a:pt x="12856802" y="8067583"/>
                </a:lnTo>
                <a:lnTo>
                  <a:pt x="12914218" y="8031007"/>
                </a:lnTo>
                <a:lnTo>
                  <a:pt x="12950799" y="7973593"/>
                </a:lnTo>
                <a:lnTo>
                  <a:pt x="12961867" y="7914885"/>
                </a:lnTo>
                <a:lnTo>
                  <a:pt x="12963250" y="7873458"/>
                </a:lnTo>
                <a:lnTo>
                  <a:pt x="12963448" y="7822088"/>
                </a:lnTo>
                <a:lnTo>
                  <a:pt x="12963448" y="258145"/>
                </a:lnTo>
                <a:lnTo>
                  <a:pt x="12963250" y="206775"/>
                </a:lnTo>
                <a:lnTo>
                  <a:pt x="12961867" y="165348"/>
                </a:lnTo>
                <a:lnTo>
                  <a:pt x="12950799" y="106639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5279"/>
            <a:ext cx="12963525" cy="8080375"/>
          </a:xfrm>
          <a:custGeom>
            <a:avLst/>
            <a:gdLst/>
            <a:ahLst/>
            <a:cxnLst/>
            <a:rect l="l" t="t" r="r" b="b"/>
            <a:pathLst>
              <a:path w="12963525" h="80803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7822088"/>
                </a:lnTo>
                <a:lnTo>
                  <a:pt x="12963250" y="7873458"/>
                </a:lnTo>
                <a:lnTo>
                  <a:pt x="12961867" y="7914885"/>
                </a:lnTo>
                <a:lnTo>
                  <a:pt x="12950799" y="7973593"/>
                </a:lnTo>
                <a:lnTo>
                  <a:pt x="12914218" y="8031007"/>
                </a:lnTo>
                <a:lnTo>
                  <a:pt x="12856802" y="8067583"/>
                </a:lnTo>
                <a:lnTo>
                  <a:pt x="12798099" y="8078653"/>
                </a:lnTo>
                <a:lnTo>
                  <a:pt x="12756671" y="8080036"/>
                </a:lnTo>
                <a:lnTo>
                  <a:pt x="12705299" y="8080234"/>
                </a:lnTo>
                <a:lnTo>
                  <a:pt x="258145" y="8080234"/>
                </a:lnTo>
                <a:lnTo>
                  <a:pt x="206775" y="8080036"/>
                </a:lnTo>
                <a:lnTo>
                  <a:pt x="165348" y="8078653"/>
                </a:lnTo>
                <a:lnTo>
                  <a:pt x="106640" y="8067583"/>
                </a:lnTo>
                <a:lnTo>
                  <a:pt x="49226" y="8031007"/>
                </a:lnTo>
                <a:lnTo>
                  <a:pt x="12650" y="7973593"/>
                </a:lnTo>
                <a:lnTo>
                  <a:pt x="1581" y="7914885"/>
                </a:lnTo>
                <a:lnTo>
                  <a:pt x="197" y="7873458"/>
                </a:lnTo>
                <a:lnTo>
                  <a:pt x="0" y="782208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79350" y="2730081"/>
            <a:ext cx="127635" cy="3746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spc="5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72008" y="2672538"/>
            <a:ext cx="266255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50" dirty="0">
                <a:solidFill>
                  <a:srgbClr val="FF2600"/>
                </a:solidFill>
                <a:latin typeface="Arial"/>
                <a:cs typeface="Arial"/>
              </a:rPr>
              <a:t>”</a:t>
            </a:r>
            <a:r>
              <a:rPr sz="305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交换</a:t>
            </a:r>
            <a:r>
              <a:rPr sz="3050" spc="50" dirty="0">
                <a:solidFill>
                  <a:srgbClr val="FF2600"/>
                </a:solidFill>
                <a:latin typeface="Arial"/>
                <a:cs typeface="Arial"/>
              </a:rPr>
              <a:t>“</a:t>
            </a:r>
            <a:r>
              <a:rPr sz="305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的概念</a:t>
            </a:r>
            <a:r>
              <a:rPr sz="3050" dirty="0">
                <a:latin typeface="Microsoft JhengHei UI"/>
                <a:cs typeface="Microsoft JhengHei UI"/>
              </a:rPr>
              <a:t>：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93477" y="3396139"/>
            <a:ext cx="127635" cy="3746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spc="5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86135" y="3338596"/>
            <a:ext cx="358203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50" dirty="0">
                <a:latin typeface="Microsoft JhengHei UI"/>
                <a:cs typeface="Microsoft JhengHei UI"/>
              </a:rPr>
              <a:t>动态分配线路资源。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79350" y="4049522"/>
            <a:ext cx="127635" cy="3746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spc="5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72008" y="3991980"/>
            <a:ext cx="238887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交换的分类</a:t>
            </a:r>
            <a:r>
              <a:rPr sz="3050" dirty="0">
                <a:latin typeface="Microsoft JhengHei UI"/>
                <a:cs typeface="Microsoft JhengHei UI"/>
              </a:rPr>
              <a:t>：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3477" y="5356289"/>
            <a:ext cx="127635" cy="3746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spc="5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93477" y="4456887"/>
            <a:ext cx="8321675" cy="1332230"/>
          </a:xfrm>
          <a:prstGeom prst="rect">
            <a:avLst/>
          </a:prstGeom>
        </p:spPr>
        <p:txBody>
          <a:bodyPr vert="horz" wrap="square" lIns="0" tIns="201295" rIns="0" bIns="0" rtlCol="0">
            <a:spAutoFit/>
          </a:bodyPr>
          <a:lstStyle/>
          <a:p>
            <a:pPr marL="405130" indent="-392430">
              <a:lnSpc>
                <a:spcPct val="100000"/>
              </a:lnSpc>
              <a:spcBef>
                <a:spcPts val="1585"/>
              </a:spcBef>
              <a:buSzPct val="73770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3050" spc="50" dirty="0">
                <a:latin typeface="Microsoft JhengHei UI"/>
                <a:cs typeface="Microsoft JhengHei UI"/>
              </a:rPr>
              <a:t>电路交换；</a:t>
            </a:r>
            <a:endParaRPr sz="3050">
              <a:latin typeface="Microsoft JhengHei UI"/>
              <a:cs typeface="Microsoft JhengHei UI"/>
            </a:endParaRPr>
          </a:p>
          <a:p>
            <a:pPr marL="405130">
              <a:lnSpc>
                <a:spcPct val="100000"/>
              </a:lnSpc>
              <a:spcBef>
                <a:spcPts val="1485"/>
              </a:spcBef>
            </a:pPr>
            <a:r>
              <a:rPr sz="3050" spc="50" dirty="0">
                <a:latin typeface="Microsoft JhengHei UI"/>
                <a:cs typeface="Microsoft JhengHei UI"/>
              </a:rPr>
              <a:t>存储交换：报⽂交换、分组交换、信元交换。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79350" y="6009672"/>
            <a:ext cx="127635" cy="3746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spc="5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72008" y="5952129"/>
            <a:ext cx="396938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电路交换的主要特点</a:t>
            </a:r>
            <a:r>
              <a:rPr sz="3050" dirty="0">
                <a:latin typeface="Microsoft JhengHei UI"/>
                <a:cs typeface="Microsoft JhengHei UI"/>
              </a:rPr>
              <a:t>：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79350" y="7969822"/>
            <a:ext cx="127635" cy="3746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spc="5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93477" y="6417036"/>
            <a:ext cx="11483340" cy="1985645"/>
          </a:xfrm>
          <a:prstGeom prst="rect">
            <a:avLst/>
          </a:prstGeom>
        </p:spPr>
        <p:txBody>
          <a:bodyPr vert="horz" wrap="square" lIns="0" tIns="201295" rIns="0" bIns="0" rtlCol="0">
            <a:spAutoFit/>
          </a:bodyPr>
          <a:lstStyle/>
          <a:p>
            <a:pPr marL="405130" indent="-392430">
              <a:lnSpc>
                <a:spcPct val="100000"/>
              </a:lnSpc>
              <a:spcBef>
                <a:spcPts val="1585"/>
              </a:spcBef>
              <a:buSzPct val="73770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3050" spc="50" dirty="0">
                <a:latin typeface="Microsoft JhengHei UI"/>
                <a:cs typeface="Microsoft JhengHei UI"/>
              </a:rPr>
              <a:t>建⽴临时通路；逐段占⽤链路；通路建⽴时间⻓；数据传输时延</a:t>
            </a:r>
            <a:endParaRPr sz="3050">
              <a:latin typeface="Microsoft JhengHei UI"/>
              <a:cs typeface="Microsoft JhengHei UI"/>
            </a:endParaRPr>
          </a:p>
          <a:p>
            <a:pPr marL="405130">
              <a:lnSpc>
                <a:spcPct val="100000"/>
              </a:lnSpc>
              <a:spcBef>
                <a:spcPts val="1485"/>
              </a:spcBef>
            </a:pPr>
            <a:r>
              <a:rPr sz="3050" spc="50" dirty="0">
                <a:latin typeface="Microsoft JhengHei UI"/>
                <a:cs typeface="Microsoft JhengHei UI"/>
              </a:rPr>
              <a:t>⼩。</a:t>
            </a:r>
            <a:endParaRPr sz="3050">
              <a:latin typeface="Microsoft JhengHei UI"/>
              <a:cs typeface="Microsoft JhengHei UI"/>
            </a:endParaRPr>
          </a:p>
          <a:p>
            <a:pPr marL="90805">
              <a:lnSpc>
                <a:spcPct val="100000"/>
              </a:lnSpc>
              <a:spcBef>
                <a:spcPts val="1485"/>
              </a:spcBef>
            </a:pPr>
            <a:r>
              <a:rPr sz="305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电路交换的三个阶段</a:t>
            </a:r>
            <a:r>
              <a:rPr sz="3050" dirty="0">
                <a:latin typeface="Microsoft JhengHei UI"/>
                <a:cs typeface="Microsoft JhengHei UI"/>
              </a:rPr>
              <a:t>：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79350" y="9276588"/>
            <a:ext cx="127635" cy="3746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spc="5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93477" y="8377187"/>
            <a:ext cx="6346190" cy="1332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 marR="5080" indent="-78105">
              <a:lnSpc>
                <a:spcPct val="140600"/>
              </a:lnSpc>
              <a:spcBef>
                <a:spcPts val="95"/>
              </a:spcBef>
              <a:buSzPct val="73770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3050" spc="50" dirty="0">
                <a:latin typeface="Microsoft JhengHei UI"/>
                <a:cs typeface="Microsoft JhengHei UI"/>
              </a:rPr>
              <a:t>建⽴电路；传输数据；拆除电路。 </a:t>
            </a:r>
            <a:r>
              <a:rPr sz="305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电路交换的优缺点</a:t>
            </a:r>
            <a:r>
              <a:rPr sz="3050" dirty="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453953" y="743726"/>
            <a:ext cx="1196340" cy="706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410"/>
              </a:lnSpc>
            </a:pPr>
            <a:r>
              <a:rPr sz="4600" spc="100" dirty="0">
                <a:solidFill>
                  <a:srgbClr val="FFFFFF"/>
                </a:solidFill>
                <a:latin typeface="Microsoft JhengHei UI"/>
                <a:cs typeface="Microsoft JhengHei UI"/>
              </a:rPr>
              <a:t>⼩结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9447116" y="715916"/>
            <a:ext cx="122174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⼩结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169077" y="2690343"/>
            <a:ext cx="4121150" cy="571055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互联⽹核⼼部分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交换的概念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电路交换的特点</a:t>
            </a:r>
            <a:endParaRPr sz="3600">
              <a:latin typeface="Microsoft JhengHei UI"/>
              <a:cs typeface="Microsoft JhengHei UI"/>
            </a:endParaRPr>
          </a:p>
          <a:p>
            <a:pPr marL="882650" marR="5080" lvl="1" indent="-503555">
              <a:lnSpc>
                <a:spcPct val="130200"/>
              </a:lnSpc>
              <a:spcBef>
                <a:spcPts val="115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电路交换的三个 阶段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电路交换优缺点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49019" y="715916"/>
            <a:ext cx="241808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分组交换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88327"/>
            <a:ext cx="13759235" cy="3844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81478" y="2165279"/>
            <a:ext cx="12963525" cy="3049270"/>
          </a:xfrm>
          <a:custGeom>
            <a:avLst/>
            <a:gdLst/>
            <a:ahLst/>
            <a:cxnLst/>
            <a:rect l="l" t="t" r="r" b="b"/>
            <a:pathLst>
              <a:path w="12963525" h="304927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2791002"/>
                </a:lnTo>
                <a:lnTo>
                  <a:pt x="197" y="2842372"/>
                </a:lnTo>
                <a:lnTo>
                  <a:pt x="1581" y="2883800"/>
                </a:lnTo>
                <a:lnTo>
                  <a:pt x="12649" y="2942508"/>
                </a:lnTo>
                <a:lnTo>
                  <a:pt x="49226" y="2999922"/>
                </a:lnTo>
                <a:lnTo>
                  <a:pt x="106640" y="3036498"/>
                </a:lnTo>
                <a:lnTo>
                  <a:pt x="165348" y="3047567"/>
                </a:lnTo>
                <a:lnTo>
                  <a:pt x="206776" y="3048951"/>
                </a:lnTo>
                <a:lnTo>
                  <a:pt x="258146" y="3049149"/>
                </a:lnTo>
                <a:lnTo>
                  <a:pt x="12705299" y="3049149"/>
                </a:lnTo>
                <a:lnTo>
                  <a:pt x="12756671" y="3048951"/>
                </a:lnTo>
                <a:lnTo>
                  <a:pt x="12798099" y="3047567"/>
                </a:lnTo>
                <a:lnTo>
                  <a:pt x="12856802" y="3036498"/>
                </a:lnTo>
                <a:lnTo>
                  <a:pt x="12914218" y="2999922"/>
                </a:lnTo>
                <a:lnTo>
                  <a:pt x="12950799" y="2942508"/>
                </a:lnTo>
                <a:lnTo>
                  <a:pt x="12961867" y="2883800"/>
                </a:lnTo>
                <a:lnTo>
                  <a:pt x="12963250" y="2842372"/>
                </a:lnTo>
                <a:lnTo>
                  <a:pt x="12963448" y="2791002"/>
                </a:lnTo>
                <a:lnTo>
                  <a:pt x="12963448" y="258145"/>
                </a:lnTo>
                <a:lnTo>
                  <a:pt x="12963250" y="206775"/>
                </a:lnTo>
                <a:lnTo>
                  <a:pt x="12961867" y="165348"/>
                </a:lnTo>
                <a:lnTo>
                  <a:pt x="12950799" y="106639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81478" y="2165279"/>
            <a:ext cx="12963525" cy="3049270"/>
          </a:xfrm>
          <a:custGeom>
            <a:avLst/>
            <a:gdLst/>
            <a:ahLst/>
            <a:cxnLst/>
            <a:rect l="l" t="t" r="r" b="b"/>
            <a:pathLst>
              <a:path w="12963525" h="304927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791004"/>
                </a:lnTo>
                <a:lnTo>
                  <a:pt x="12963250" y="2842373"/>
                </a:lnTo>
                <a:lnTo>
                  <a:pt x="12961867" y="2883800"/>
                </a:lnTo>
                <a:lnTo>
                  <a:pt x="12950799" y="2942508"/>
                </a:lnTo>
                <a:lnTo>
                  <a:pt x="12914218" y="2999922"/>
                </a:lnTo>
                <a:lnTo>
                  <a:pt x="12856802" y="3036499"/>
                </a:lnTo>
                <a:lnTo>
                  <a:pt x="12798099" y="3047567"/>
                </a:lnTo>
                <a:lnTo>
                  <a:pt x="12756671" y="3048951"/>
                </a:lnTo>
                <a:lnTo>
                  <a:pt x="12705299" y="3049149"/>
                </a:lnTo>
                <a:lnTo>
                  <a:pt x="258145" y="3049149"/>
                </a:lnTo>
                <a:lnTo>
                  <a:pt x="206775" y="3048951"/>
                </a:lnTo>
                <a:lnTo>
                  <a:pt x="165348" y="3047567"/>
                </a:lnTo>
                <a:lnTo>
                  <a:pt x="106640" y="3036499"/>
                </a:lnTo>
                <a:lnTo>
                  <a:pt x="49226" y="2999922"/>
                </a:lnTo>
                <a:lnTo>
                  <a:pt x="12650" y="2942508"/>
                </a:lnTo>
                <a:lnTo>
                  <a:pt x="1581" y="2883800"/>
                </a:lnTo>
                <a:lnTo>
                  <a:pt x="197" y="2842373"/>
                </a:lnTo>
                <a:lnTo>
                  <a:pt x="0" y="279100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67518" y="2765682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7518" y="3469326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7518" y="4172969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16269" y="2504415"/>
            <a:ext cx="11133455" cy="2136775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3300" spc="50" dirty="0">
                <a:latin typeface="Microsoft JhengHei UI"/>
                <a:cs typeface="Microsoft JhengHei UI"/>
              </a:rPr>
              <a:t>分组交换则采⽤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存储转发</a:t>
            </a:r>
            <a:r>
              <a:rPr sz="3300" spc="50" dirty="0">
                <a:latin typeface="Microsoft JhengHei UI"/>
                <a:cs typeface="Microsoft JhengHei UI"/>
              </a:rPr>
              <a:t>技术。</a:t>
            </a:r>
            <a:endParaRPr sz="3300">
              <a:latin typeface="Microsoft JhengHei UI"/>
              <a:cs typeface="Microsoft JhengHei UI"/>
            </a:endParaRPr>
          </a:p>
          <a:p>
            <a:pPr marL="12700" marR="5080">
              <a:lnSpc>
                <a:spcPct val="139900"/>
              </a:lnSpc>
            </a:pPr>
            <a:r>
              <a:rPr sz="3300" spc="50" dirty="0">
                <a:latin typeface="Microsoft JhengHei UI"/>
                <a:cs typeface="Microsoft JhengHei UI"/>
              </a:rPr>
              <a:t>发送端，把较⻓的报⽂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划分</a:t>
            </a:r>
            <a:r>
              <a:rPr sz="3300" spc="50" dirty="0">
                <a:latin typeface="Microsoft JhengHei UI"/>
                <a:cs typeface="Microsoft JhengHei UI"/>
              </a:rPr>
              <a:t>成较短的、固定⻓度的数据段。 每⼀个数据段前⾯添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加上⾸部构成分组</a:t>
            </a:r>
            <a:r>
              <a:rPr sz="3300" spc="50" dirty="0">
                <a:solidFill>
                  <a:srgbClr val="FF2600"/>
                </a:solidFill>
                <a:latin typeface="Arial"/>
                <a:cs typeface="Arial"/>
              </a:rPr>
              <a:t>(</a:t>
            </a:r>
            <a:r>
              <a:rPr sz="3300" spc="50" dirty="0">
                <a:latin typeface="Arial"/>
                <a:cs typeface="Arial"/>
              </a:rPr>
              <a:t>packet)</a:t>
            </a:r>
            <a:r>
              <a:rPr sz="3300" spc="-5" dirty="0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53247" y="6153155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53247" y="6856798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67373" y="7560442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67373" y="8264085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67373" y="8967729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67373" y="9671372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01998" y="5891886"/>
            <a:ext cx="8275320" cy="4247515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3300" spc="-5" dirty="0">
                <a:latin typeface="Microsoft JhengHei UI"/>
                <a:cs typeface="Microsoft JhengHei UI"/>
              </a:rPr>
              <a:t>邮局对收寄的包裹有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重量要求</a:t>
            </a:r>
            <a:r>
              <a:rPr sz="3300" spc="-5" dirty="0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  <a:p>
            <a:pPr marL="270510" marR="681355" indent="-258445">
              <a:lnSpc>
                <a:spcPct val="139900"/>
              </a:lnSpc>
            </a:pPr>
            <a:r>
              <a:rPr sz="3300" spc="-5" dirty="0">
                <a:latin typeface="Microsoft JhengHei UI"/>
                <a:cs typeface="Microsoft JhengHei UI"/>
              </a:rPr>
              <a:t>若需发送的书籍包裹（报⽂）</a:t>
            </a:r>
            <a:r>
              <a:rPr sz="330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超过要求</a:t>
            </a:r>
            <a:r>
              <a:rPr sz="3300" spc="-5" dirty="0">
                <a:latin typeface="Microsoft JhengHei UI"/>
                <a:cs typeface="Microsoft JhengHei UI"/>
              </a:rPr>
              <a:t>： 将书籍包裹分成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⼩包裹</a:t>
            </a:r>
            <a:r>
              <a:rPr sz="3300" spc="-5" dirty="0">
                <a:latin typeface="Microsoft JhengHei UI"/>
                <a:cs typeface="Microsoft JhengHei UI"/>
              </a:rPr>
              <a:t>（分组）；</a:t>
            </a:r>
            <a:endParaRPr sz="3300">
              <a:latin typeface="Microsoft JhengHei UI"/>
              <a:cs typeface="Microsoft JhengHei UI"/>
            </a:endParaRPr>
          </a:p>
          <a:p>
            <a:pPr marL="270510" marR="423545">
              <a:lnSpc>
                <a:spcPct val="139900"/>
              </a:lnSpc>
            </a:pPr>
            <a:r>
              <a:rPr sz="3300" spc="-5" dirty="0">
                <a:latin typeface="Microsoft JhengHei UI"/>
                <a:cs typeface="Microsoft JhengHei UI"/>
              </a:rPr>
              <a:t>每个⼩包裹注明</a:t>
            </a:r>
            <a:r>
              <a:rPr sz="3300" spc="55" dirty="0">
                <a:solidFill>
                  <a:srgbClr val="FF2600"/>
                </a:solidFill>
                <a:latin typeface="Microsoft JhengHei UI"/>
                <a:cs typeface="Microsoft JhengHei UI"/>
              </a:rPr>
              <a:t>⽬的地址</a:t>
            </a:r>
            <a:r>
              <a:rPr sz="3300" spc="-5" dirty="0">
                <a:latin typeface="Microsoft JhengHei UI"/>
                <a:cs typeface="Microsoft JhengHei UI"/>
              </a:rPr>
              <a:t>（⾸部信息）； 邮局将这些⼩包裹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存储转发</a:t>
            </a:r>
            <a:r>
              <a:rPr sz="3300" spc="-5" dirty="0">
                <a:latin typeface="Microsoft JhengHei UI"/>
                <a:cs typeface="Microsoft JhengHei UI"/>
              </a:rPr>
              <a:t>⾄⽬的地；</a:t>
            </a:r>
            <a:endParaRPr sz="3300">
              <a:latin typeface="Microsoft JhengHei UI"/>
              <a:cs typeface="Microsoft JhengHei UI"/>
            </a:endParaRPr>
          </a:p>
          <a:p>
            <a:pPr marL="270510">
              <a:lnSpc>
                <a:spcPct val="100000"/>
              </a:lnSpc>
              <a:spcBef>
                <a:spcPts val="1580"/>
              </a:spcBef>
            </a:pPr>
            <a:r>
              <a:rPr sz="3300" spc="-5" dirty="0">
                <a:latin typeface="Microsoft JhengHei UI"/>
                <a:cs typeface="Microsoft JhengHei UI"/>
              </a:rPr>
              <a:t>每个⼩包裹可能选⽤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不同路径</a:t>
            </a:r>
            <a:r>
              <a:rPr sz="3300" spc="-5" dirty="0">
                <a:latin typeface="Microsoft JhengHei UI"/>
                <a:cs typeface="Microsoft JhengHei UI"/>
              </a:rPr>
              <a:t>到达⽬的地。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分组交换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发组发送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分组⾸部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分组接收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路由器简介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分组转发过程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分组交换优缺点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48537" y="1788327"/>
            <a:ext cx="13755562" cy="9260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6431" y="2165279"/>
            <a:ext cx="12963525" cy="8465185"/>
          </a:xfrm>
          <a:custGeom>
            <a:avLst/>
            <a:gdLst/>
            <a:ahLst/>
            <a:cxnLst/>
            <a:rect l="l" t="t" r="r" b="b"/>
            <a:pathLst>
              <a:path w="12963525" h="8465185">
                <a:moveTo>
                  <a:pt x="12705301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06639" y="12649"/>
                </a:lnTo>
                <a:lnTo>
                  <a:pt x="49226" y="49226"/>
                </a:lnTo>
                <a:lnTo>
                  <a:pt x="12649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8206717"/>
                </a:lnTo>
                <a:lnTo>
                  <a:pt x="197" y="8258087"/>
                </a:lnTo>
                <a:lnTo>
                  <a:pt x="1581" y="8299514"/>
                </a:lnTo>
                <a:lnTo>
                  <a:pt x="12649" y="8358222"/>
                </a:lnTo>
                <a:lnTo>
                  <a:pt x="49226" y="8415636"/>
                </a:lnTo>
                <a:lnTo>
                  <a:pt x="106639" y="8452212"/>
                </a:lnTo>
                <a:lnTo>
                  <a:pt x="165348" y="8463281"/>
                </a:lnTo>
                <a:lnTo>
                  <a:pt x="206775" y="8464665"/>
                </a:lnTo>
                <a:lnTo>
                  <a:pt x="258145" y="8464862"/>
                </a:lnTo>
                <a:lnTo>
                  <a:pt x="12705301" y="8464862"/>
                </a:lnTo>
                <a:lnTo>
                  <a:pt x="12756672" y="8464665"/>
                </a:lnTo>
                <a:lnTo>
                  <a:pt x="12798098" y="8463281"/>
                </a:lnTo>
                <a:lnTo>
                  <a:pt x="12856804" y="8452212"/>
                </a:lnTo>
                <a:lnTo>
                  <a:pt x="12914220" y="8415636"/>
                </a:lnTo>
                <a:lnTo>
                  <a:pt x="12950801" y="8358222"/>
                </a:lnTo>
                <a:lnTo>
                  <a:pt x="12961869" y="8299514"/>
                </a:lnTo>
                <a:lnTo>
                  <a:pt x="12963252" y="8258087"/>
                </a:lnTo>
                <a:lnTo>
                  <a:pt x="12963450" y="8206717"/>
                </a:lnTo>
                <a:lnTo>
                  <a:pt x="12963450" y="258145"/>
                </a:lnTo>
                <a:lnTo>
                  <a:pt x="12963252" y="206775"/>
                </a:lnTo>
                <a:lnTo>
                  <a:pt x="12961869" y="165348"/>
                </a:lnTo>
                <a:lnTo>
                  <a:pt x="12950801" y="106639"/>
                </a:lnTo>
                <a:lnTo>
                  <a:pt x="12914220" y="49226"/>
                </a:lnTo>
                <a:lnTo>
                  <a:pt x="12856804" y="12649"/>
                </a:lnTo>
                <a:lnTo>
                  <a:pt x="12798098" y="1581"/>
                </a:lnTo>
                <a:lnTo>
                  <a:pt x="12756672" y="197"/>
                </a:lnTo>
                <a:lnTo>
                  <a:pt x="127053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6431" y="2165279"/>
            <a:ext cx="12963525" cy="8465185"/>
          </a:xfrm>
          <a:custGeom>
            <a:avLst/>
            <a:gdLst/>
            <a:ahLst/>
            <a:cxnLst/>
            <a:rect l="l" t="t" r="r" b="b"/>
            <a:pathLst>
              <a:path w="12963525" h="846518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8206717"/>
                </a:lnTo>
                <a:lnTo>
                  <a:pt x="12963250" y="8258087"/>
                </a:lnTo>
                <a:lnTo>
                  <a:pt x="12961867" y="8299514"/>
                </a:lnTo>
                <a:lnTo>
                  <a:pt x="12950799" y="8358222"/>
                </a:lnTo>
                <a:lnTo>
                  <a:pt x="12914218" y="8415636"/>
                </a:lnTo>
                <a:lnTo>
                  <a:pt x="12856802" y="8452212"/>
                </a:lnTo>
                <a:lnTo>
                  <a:pt x="12798099" y="8463282"/>
                </a:lnTo>
                <a:lnTo>
                  <a:pt x="12756671" y="8464666"/>
                </a:lnTo>
                <a:lnTo>
                  <a:pt x="12705299" y="8464863"/>
                </a:lnTo>
                <a:lnTo>
                  <a:pt x="258145" y="8464863"/>
                </a:lnTo>
                <a:lnTo>
                  <a:pt x="206775" y="8464666"/>
                </a:lnTo>
                <a:lnTo>
                  <a:pt x="165348" y="8463282"/>
                </a:lnTo>
                <a:lnTo>
                  <a:pt x="106640" y="8452212"/>
                </a:lnTo>
                <a:lnTo>
                  <a:pt x="49226" y="8415636"/>
                </a:lnTo>
                <a:lnTo>
                  <a:pt x="12650" y="8358222"/>
                </a:lnTo>
                <a:lnTo>
                  <a:pt x="1581" y="8299514"/>
                </a:lnTo>
                <a:lnTo>
                  <a:pt x="197" y="8258087"/>
                </a:lnTo>
                <a:lnTo>
                  <a:pt x="0" y="820671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80543" y="3990424"/>
            <a:ext cx="258445" cy="207645"/>
          </a:xfrm>
          <a:custGeom>
            <a:avLst/>
            <a:gdLst/>
            <a:ahLst/>
            <a:cxnLst/>
            <a:rect l="l" t="t" r="r" b="b"/>
            <a:pathLst>
              <a:path w="258444" h="207645">
                <a:moveTo>
                  <a:pt x="192865" y="0"/>
                </a:moveTo>
                <a:lnTo>
                  <a:pt x="65466" y="0"/>
                </a:lnTo>
                <a:lnTo>
                  <a:pt x="52428" y="50"/>
                </a:lnTo>
                <a:lnTo>
                  <a:pt x="12444" y="12493"/>
                </a:lnTo>
                <a:lnTo>
                  <a:pt x="0" y="52477"/>
                </a:lnTo>
                <a:lnTo>
                  <a:pt x="0" y="154867"/>
                </a:lnTo>
                <a:lnTo>
                  <a:pt x="12444" y="194851"/>
                </a:lnTo>
                <a:lnTo>
                  <a:pt x="52428" y="207294"/>
                </a:lnTo>
                <a:lnTo>
                  <a:pt x="65466" y="207344"/>
                </a:lnTo>
                <a:lnTo>
                  <a:pt x="192865" y="207344"/>
                </a:lnTo>
                <a:lnTo>
                  <a:pt x="231314" y="204134"/>
                </a:lnTo>
                <a:lnTo>
                  <a:pt x="257025" y="173731"/>
                </a:lnTo>
                <a:lnTo>
                  <a:pt x="258331" y="154867"/>
                </a:lnTo>
                <a:lnTo>
                  <a:pt x="258331" y="52477"/>
                </a:lnTo>
                <a:lnTo>
                  <a:pt x="245887" y="12493"/>
                </a:lnTo>
                <a:lnTo>
                  <a:pt x="205902" y="50"/>
                </a:lnTo>
                <a:lnTo>
                  <a:pt x="1928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793169" y="9505516"/>
            <a:ext cx="438912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请注意：现在左边是</a:t>
            </a:r>
            <a:r>
              <a:rPr sz="2850" spc="55" dirty="0">
                <a:latin typeface="Arial"/>
                <a:cs typeface="Arial"/>
              </a:rPr>
              <a:t>“</a:t>
            </a:r>
            <a:r>
              <a:rPr sz="2850" spc="80" dirty="0">
                <a:latin typeface="Microsoft JhengHei UI"/>
                <a:cs typeface="Microsoft JhengHei UI"/>
              </a:rPr>
              <a:t>前⾯</a:t>
            </a:r>
            <a:r>
              <a:rPr sz="2850" spc="5" dirty="0">
                <a:latin typeface="Arial"/>
                <a:cs typeface="Arial"/>
              </a:rPr>
              <a:t>”</a:t>
            </a:r>
            <a:endParaRPr sz="2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370666" y="3104149"/>
            <a:ext cx="1491615" cy="949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90"/>
              </a:spcBef>
            </a:pPr>
            <a:r>
              <a:rPr sz="285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报⽂较⻓ 不便传输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613534" y="37069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75634" y="3210459"/>
            <a:ext cx="3547745" cy="0"/>
          </a:xfrm>
          <a:custGeom>
            <a:avLst/>
            <a:gdLst/>
            <a:ahLst/>
            <a:cxnLst/>
            <a:rect l="l" t="t" r="r" b="b"/>
            <a:pathLst>
              <a:path w="3547744">
                <a:moveTo>
                  <a:pt x="0" y="0"/>
                </a:moveTo>
                <a:lnTo>
                  <a:pt x="354728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34167" y="3210459"/>
            <a:ext cx="3547745" cy="0"/>
          </a:xfrm>
          <a:custGeom>
            <a:avLst/>
            <a:gdLst/>
            <a:ahLst/>
            <a:cxnLst/>
            <a:rect l="l" t="t" r="r" b="b"/>
            <a:pathLst>
              <a:path w="3547745">
                <a:moveTo>
                  <a:pt x="0" y="0"/>
                </a:moveTo>
                <a:lnTo>
                  <a:pt x="3547274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912448" y="316019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44118" y="316019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832876" y="2992660"/>
            <a:ext cx="149161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原始报⽂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57518" y="3528791"/>
            <a:ext cx="897509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1" spc="-20" dirty="0">
                <a:solidFill>
                  <a:srgbClr val="874A3E"/>
                </a:solidFill>
                <a:latin typeface="Arial"/>
                <a:cs typeface="Arial"/>
              </a:rPr>
              <a:t>1101000110</a:t>
            </a:r>
            <a:r>
              <a:rPr sz="3200" b="1" spc="-20" dirty="0">
                <a:solidFill>
                  <a:srgbClr val="021EAA"/>
                </a:solidFill>
                <a:latin typeface="Arial"/>
                <a:cs typeface="Arial"/>
              </a:rPr>
              <a:t>1010101101</a:t>
            </a:r>
            <a:r>
              <a:rPr sz="3200" b="1" spc="-20" dirty="0">
                <a:solidFill>
                  <a:srgbClr val="874A3E"/>
                </a:solidFill>
                <a:latin typeface="Arial"/>
                <a:cs typeface="Arial"/>
              </a:rPr>
              <a:t>0101110001</a:t>
            </a:r>
            <a:r>
              <a:rPr sz="3200" b="1" spc="-20" dirty="0">
                <a:solidFill>
                  <a:srgbClr val="021EAA"/>
                </a:solidFill>
                <a:latin typeface="Arial"/>
                <a:cs typeface="Arial"/>
              </a:rPr>
              <a:t>0011010010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004875" y="2960732"/>
            <a:ext cx="0" cy="5588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558352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49353" y="2960732"/>
            <a:ext cx="0" cy="5588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558352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97854" y="5772103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>
                <a:moveTo>
                  <a:pt x="264825" y="0"/>
                </a:moveTo>
                <a:lnTo>
                  <a:pt x="20941" y="0"/>
                </a:ln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42886" y="568414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91095" y="7084505"/>
            <a:ext cx="2483485" cy="1472565"/>
          </a:xfrm>
          <a:custGeom>
            <a:avLst/>
            <a:gdLst/>
            <a:ahLst/>
            <a:cxnLst/>
            <a:rect l="l" t="t" r="r" b="b"/>
            <a:pathLst>
              <a:path w="2483484" h="1472565">
                <a:moveTo>
                  <a:pt x="936404" y="0"/>
                </a:moveTo>
                <a:lnTo>
                  <a:pt x="0" y="736234"/>
                </a:lnTo>
                <a:lnTo>
                  <a:pt x="936404" y="1472468"/>
                </a:lnTo>
                <a:lnTo>
                  <a:pt x="936404" y="1199901"/>
                </a:lnTo>
                <a:lnTo>
                  <a:pt x="2482862" y="1199901"/>
                </a:lnTo>
                <a:lnTo>
                  <a:pt x="2482862" y="272565"/>
                </a:lnTo>
                <a:lnTo>
                  <a:pt x="936404" y="272565"/>
                </a:lnTo>
                <a:lnTo>
                  <a:pt x="9364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91095" y="7084505"/>
            <a:ext cx="2483485" cy="1472565"/>
          </a:xfrm>
          <a:custGeom>
            <a:avLst/>
            <a:gdLst/>
            <a:ahLst/>
            <a:cxnLst/>
            <a:rect l="l" t="t" r="r" b="b"/>
            <a:pathLst>
              <a:path w="2483484" h="1472565">
                <a:moveTo>
                  <a:pt x="936404" y="1199902"/>
                </a:moveTo>
                <a:lnTo>
                  <a:pt x="936404" y="1472468"/>
                </a:lnTo>
                <a:lnTo>
                  <a:pt x="0" y="736234"/>
                </a:lnTo>
                <a:lnTo>
                  <a:pt x="936404" y="0"/>
                </a:lnTo>
                <a:lnTo>
                  <a:pt x="936404" y="272565"/>
                </a:lnTo>
                <a:lnTo>
                  <a:pt x="2482858" y="272565"/>
                </a:lnTo>
                <a:lnTo>
                  <a:pt x="2482858" y="1199902"/>
                </a:lnTo>
                <a:lnTo>
                  <a:pt x="936404" y="119990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927312" y="7573491"/>
            <a:ext cx="149161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发送分组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29877" y="5045493"/>
            <a:ext cx="96266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solidFill>
                  <a:srgbClr val="874A3E"/>
                </a:solidFill>
                <a:latin typeface="Microsoft JhengHei UI"/>
                <a:cs typeface="Microsoft JhengHei UI"/>
              </a:rPr>
              <a:t>分组</a:t>
            </a:r>
            <a:r>
              <a:rPr sz="2850" spc="10" dirty="0">
                <a:solidFill>
                  <a:srgbClr val="874A3E"/>
                </a:solidFill>
                <a:latin typeface="Arial"/>
                <a:cs typeface="Arial"/>
              </a:rPr>
              <a:t>1</a:t>
            </a:r>
            <a:endParaRPr sz="28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971373" y="5929562"/>
            <a:ext cx="96266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solidFill>
                  <a:srgbClr val="021EAA"/>
                </a:solidFill>
                <a:latin typeface="Microsoft JhengHei UI"/>
                <a:cs typeface="Microsoft JhengHei UI"/>
              </a:rPr>
              <a:t>分组</a:t>
            </a:r>
            <a:r>
              <a:rPr sz="2850" spc="10" dirty="0">
                <a:solidFill>
                  <a:srgbClr val="021EAA"/>
                </a:solidFill>
                <a:latin typeface="Arial"/>
                <a:cs typeface="Arial"/>
              </a:rPr>
              <a:t>2</a:t>
            </a:r>
            <a:endParaRPr sz="28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117915" y="6809243"/>
            <a:ext cx="96266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solidFill>
                  <a:srgbClr val="874A3E"/>
                </a:solidFill>
                <a:latin typeface="Microsoft JhengHei UI"/>
                <a:cs typeface="Microsoft JhengHei UI"/>
              </a:rPr>
              <a:t>分组</a:t>
            </a:r>
            <a:r>
              <a:rPr sz="2850" spc="10" dirty="0">
                <a:solidFill>
                  <a:srgbClr val="874A3E"/>
                </a:solidFill>
                <a:latin typeface="Arial"/>
                <a:cs typeface="Arial"/>
              </a:rPr>
              <a:t>3</a:t>
            </a:r>
            <a:endParaRPr sz="28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423385" y="7573491"/>
            <a:ext cx="96266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solidFill>
                  <a:srgbClr val="021EAA"/>
                </a:solidFill>
                <a:latin typeface="Microsoft JhengHei UI"/>
                <a:cs typeface="Microsoft JhengHei UI"/>
              </a:rPr>
              <a:t>分组</a:t>
            </a:r>
            <a:r>
              <a:rPr sz="2850" spc="10" dirty="0">
                <a:solidFill>
                  <a:srgbClr val="021EAA"/>
                </a:solidFill>
                <a:latin typeface="Arial"/>
                <a:cs typeface="Arial"/>
              </a:rPr>
              <a:t>4</a:t>
            </a:r>
            <a:endParaRPr sz="285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7048865" y="714607"/>
            <a:ext cx="600646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分组交换（分组发送）</a:t>
            </a:r>
          </a:p>
        </p:txBody>
      </p:sp>
      <p:sp>
        <p:nvSpPr>
          <p:cNvPr id="30" name="object 30"/>
          <p:cNvSpPr/>
          <p:nvPr/>
        </p:nvSpPr>
        <p:spPr>
          <a:xfrm>
            <a:off x="14837621" y="4187297"/>
            <a:ext cx="2100580" cy="0"/>
          </a:xfrm>
          <a:custGeom>
            <a:avLst/>
            <a:gdLst/>
            <a:ahLst/>
            <a:cxnLst/>
            <a:rect l="l" t="t" r="r" b="b"/>
            <a:pathLst>
              <a:path w="2100580">
                <a:moveTo>
                  <a:pt x="0" y="0"/>
                </a:moveTo>
                <a:lnTo>
                  <a:pt x="2100077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57692" y="4197768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0"/>
                </a:moveTo>
                <a:lnTo>
                  <a:pt x="0" y="1563085"/>
                </a:lnTo>
                <a:lnTo>
                  <a:pt x="0" y="157355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07432" y="576085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909714" y="4197768"/>
            <a:ext cx="0" cy="3217545"/>
          </a:xfrm>
          <a:custGeom>
            <a:avLst/>
            <a:gdLst/>
            <a:ahLst/>
            <a:cxnLst/>
            <a:rect l="l" t="t" r="r" b="b"/>
            <a:pathLst>
              <a:path h="3217545">
                <a:moveTo>
                  <a:pt x="0" y="0"/>
                </a:moveTo>
                <a:lnTo>
                  <a:pt x="0" y="3207014"/>
                </a:lnTo>
                <a:lnTo>
                  <a:pt x="0" y="321748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859453" y="740478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604245" y="4197768"/>
            <a:ext cx="0" cy="2453640"/>
          </a:xfrm>
          <a:custGeom>
            <a:avLst/>
            <a:gdLst/>
            <a:ahLst/>
            <a:cxnLst/>
            <a:rect l="l" t="t" r="r" b="b"/>
            <a:pathLst>
              <a:path h="2453640">
                <a:moveTo>
                  <a:pt x="0" y="0"/>
                </a:moveTo>
                <a:lnTo>
                  <a:pt x="0" y="2442766"/>
                </a:lnTo>
                <a:lnTo>
                  <a:pt x="0" y="245323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53985" y="664053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16203" y="4215210"/>
            <a:ext cx="0" cy="672465"/>
          </a:xfrm>
          <a:custGeom>
            <a:avLst/>
            <a:gdLst/>
            <a:ahLst/>
            <a:cxnLst/>
            <a:rect l="l" t="t" r="r" b="b"/>
            <a:pathLst>
              <a:path h="672464">
                <a:moveTo>
                  <a:pt x="0" y="0"/>
                </a:moveTo>
                <a:lnTo>
                  <a:pt x="0" y="67204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165942" y="487678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475075" y="3990424"/>
            <a:ext cx="258445" cy="207645"/>
          </a:xfrm>
          <a:custGeom>
            <a:avLst/>
            <a:gdLst/>
            <a:ahLst/>
            <a:cxnLst/>
            <a:rect l="l" t="t" r="r" b="b"/>
            <a:pathLst>
              <a:path w="258444" h="207645">
                <a:moveTo>
                  <a:pt x="192865" y="0"/>
                </a:moveTo>
                <a:lnTo>
                  <a:pt x="65466" y="0"/>
                </a:lnTo>
                <a:lnTo>
                  <a:pt x="52428" y="50"/>
                </a:lnTo>
                <a:lnTo>
                  <a:pt x="12444" y="12493"/>
                </a:lnTo>
                <a:lnTo>
                  <a:pt x="0" y="52477"/>
                </a:lnTo>
                <a:lnTo>
                  <a:pt x="0" y="154867"/>
                </a:lnTo>
                <a:lnTo>
                  <a:pt x="12444" y="194851"/>
                </a:lnTo>
                <a:lnTo>
                  <a:pt x="52428" y="207294"/>
                </a:lnTo>
                <a:lnTo>
                  <a:pt x="65466" y="207344"/>
                </a:lnTo>
                <a:lnTo>
                  <a:pt x="192865" y="207344"/>
                </a:lnTo>
                <a:lnTo>
                  <a:pt x="231314" y="204134"/>
                </a:lnTo>
                <a:lnTo>
                  <a:pt x="257025" y="173731"/>
                </a:lnTo>
                <a:lnTo>
                  <a:pt x="258331" y="154867"/>
                </a:lnTo>
                <a:lnTo>
                  <a:pt x="258331" y="52477"/>
                </a:lnTo>
                <a:lnTo>
                  <a:pt x="245887" y="12493"/>
                </a:lnTo>
                <a:lnTo>
                  <a:pt x="205902" y="50"/>
                </a:lnTo>
                <a:lnTo>
                  <a:pt x="1928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594977" y="4187297"/>
            <a:ext cx="2100580" cy="0"/>
          </a:xfrm>
          <a:custGeom>
            <a:avLst/>
            <a:gdLst/>
            <a:ahLst/>
            <a:cxnLst/>
            <a:rect l="l" t="t" r="r" b="b"/>
            <a:pathLst>
              <a:path w="2100580">
                <a:moveTo>
                  <a:pt x="0" y="0"/>
                </a:moveTo>
                <a:lnTo>
                  <a:pt x="2100077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328532" y="3990424"/>
            <a:ext cx="258445" cy="207645"/>
          </a:xfrm>
          <a:custGeom>
            <a:avLst/>
            <a:gdLst/>
            <a:ahLst/>
            <a:cxnLst/>
            <a:rect l="l" t="t" r="r" b="b"/>
            <a:pathLst>
              <a:path w="258445" h="207645">
                <a:moveTo>
                  <a:pt x="192865" y="0"/>
                </a:moveTo>
                <a:lnTo>
                  <a:pt x="65466" y="0"/>
                </a:lnTo>
                <a:lnTo>
                  <a:pt x="52429" y="50"/>
                </a:lnTo>
                <a:lnTo>
                  <a:pt x="12443" y="12493"/>
                </a:lnTo>
                <a:lnTo>
                  <a:pt x="0" y="52477"/>
                </a:lnTo>
                <a:lnTo>
                  <a:pt x="0" y="154867"/>
                </a:lnTo>
                <a:lnTo>
                  <a:pt x="12443" y="194851"/>
                </a:lnTo>
                <a:lnTo>
                  <a:pt x="52429" y="207294"/>
                </a:lnTo>
                <a:lnTo>
                  <a:pt x="65466" y="207344"/>
                </a:lnTo>
                <a:lnTo>
                  <a:pt x="192865" y="207344"/>
                </a:lnTo>
                <a:lnTo>
                  <a:pt x="231314" y="204134"/>
                </a:lnTo>
                <a:lnTo>
                  <a:pt x="257025" y="173731"/>
                </a:lnTo>
                <a:lnTo>
                  <a:pt x="258331" y="154867"/>
                </a:lnTo>
                <a:lnTo>
                  <a:pt x="258331" y="52477"/>
                </a:lnTo>
                <a:lnTo>
                  <a:pt x="245887" y="12493"/>
                </a:lnTo>
                <a:lnTo>
                  <a:pt x="205902" y="50"/>
                </a:lnTo>
                <a:lnTo>
                  <a:pt x="1928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385611" y="4187297"/>
            <a:ext cx="2100580" cy="0"/>
          </a:xfrm>
          <a:custGeom>
            <a:avLst/>
            <a:gdLst/>
            <a:ahLst/>
            <a:cxnLst/>
            <a:rect l="l" t="t" r="r" b="b"/>
            <a:pathLst>
              <a:path w="2100579">
                <a:moveTo>
                  <a:pt x="0" y="0"/>
                </a:moveTo>
                <a:lnTo>
                  <a:pt x="2100077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87038" y="3992160"/>
            <a:ext cx="258445" cy="207645"/>
          </a:xfrm>
          <a:custGeom>
            <a:avLst/>
            <a:gdLst/>
            <a:ahLst/>
            <a:cxnLst/>
            <a:rect l="l" t="t" r="r" b="b"/>
            <a:pathLst>
              <a:path w="258445" h="207645">
                <a:moveTo>
                  <a:pt x="192865" y="0"/>
                </a:moveTo>
                <a:lnTo>
                  <a:pt x="65464" y="0"/>
                </a:lnTo>
                <a:lnTo>
                  <a:pt x="52427" y="50"/>
                </a:lnTo>
                <a:lnTo>
                  <a:pt x="12443" y="12492"/>
                </a:lnTo>
                <a:lnTo>
                  <a:pt x="0" y="52476"/>
                </a:lnTo>
                <a:lnTo>
                  <a:pt x="0" y="154867"/>
                </a:lnTo>
                <a:lnTo>
                  <a:pt x="12443" y="194851"/>
                </a:lnTo>
                <a:lnTo>
                  <a:pt x="52427" y="207294"/>
                </a:lnTo>
                <a:lnTo>
                  <a:pt x="65464" y="207344"/>
                </a:lnTo>
                <a:lnTo>
                  <a:pt x="192865" y="207344"/>
                </a:lnTo>
                <a:lnTo>
                  <a:pt x="231316" y="204134"/>
                </a:lnTo>
                <a:lnTo>
                  <a:pt x="257025" y="173731"/>
                </a:lnTo>
                <a:lnTo>
                  <a:pt x="258330" y="154867"/>
                </a:lnTo>
                <a:lnTo>
                  <a:pt x="258330" y="52476"/>
                </a:lnTo>
                <a:lnTo>
                  <a:pt x="245887" y="12492"/>
                </a:lnTo>
                <a:lnTo>
                  <a:pt x="205902" y="50"/>
                </a:lnTo>
                <a:lnTo>
                  <a:pt x="1928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44118" y="4189033"/>
            <a:ext cx="2100580" cy="0"/>
          </a:xfrm>
          <a:custGeom>
            <a:avLst/>
            <a:gdLst/>
            <a:ahLst/>
            <a:cxnLst/>
            <a:rect l="l" t="t" r="r" b="b"/>
            <a:pathLst>
              <a:path w="2100579">
                <a:moveTo>
                  <a:pt x="0" y="0"/>
                </a:moveTo>
                <a:lnTo>
                  <a:pt x="2100077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020698" y="5549569"/>
            <a:ext cx="667385" cy="443230"/>
          </a:xfrm>
          <a:prstGeom prst="rect">
            <a:avLst/>
          </a:prstGeom>
          <a:solidFill>
            <a:srgbClr val="9A958E"/>
          </a:solidFill>
          <a:ln w="10470">
            <a:solidFill>
              <a:srgbClr val="0000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85"/>
              </a:spcBef>
            </a:pPr>
            <a:r>
              <a:rPr sz="2050" spc="5" dirty="0">
                <a:solidFill>
                  <a:srgbClr val="FFFFFF"/>
                </a:solidFill>
                <a:latin typeface="Microsoft JhengHei UI"/>
                <a:cs typeface="Microsoft JhengHei UI"/>
              </a:rPr>
              <a:t>⾸部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687527" y="5549569"/>
            <a:ext cx="1632585" cy="44323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107314">
              <a:lnSpc>
                <a:spcPct val="100000"/>
              </a:lnSpc>
              <a:spcBef>
                <a:spcPts val="370"/>
              </a:spcBef>
            </a:pPr>
            <a:r>
              <a:rPr sz="2050" spc="-30" dirty="0">
                <a:solidFill>
                  <a:srgbClr val="874A3E"/>
                </a:solidFill>
                <a:latin typeface="Arial"/>
                <a:cs typeface="Arial"/>
              </a:rPr>
              <a:t>1101000110</a:t>
            </a:r>
            <a:endParaRPr sz="20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282409" y="6418652"/>
            <a:ext cx="667385" cy="443230"/>
          </a:xfrm>
          <a:prstGeom prst="rect">
            <a:avLst/>
          </a:prstGeom>
          <a:solidFill>
            <a:srgbClr val="9A958E"/>
          </a:solidFill>
          <a:ln w="10470">
            <a:solidFill>
              <a:srgbClr val="0000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85"/>
              </a:spcBef>
            </a:pPr>
            <a:r>
              <a:rPr sz="2050" spc="5" dirty="0">
                <a:solidFill>
                  <a:srgbClr val="FFFFFF"/>
                </a:solidFill>
                <a:latin typeface="Microsoft JhengHei UI"/>
                <a:cs typeface="Microsoft JhengHei UI"/>
              </a:rPr>
              <a:t>⾸部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949238" y="6418652"/>
            <a:ext cx="1632585" cy="44323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70"/>
              </a:spcBef>
            </a:pPr>
            <a:r>
              <a:rPr sz="2050" spc="-10" dirty="0">
                <a:solidFill>
                  <a:srgbClr val="021EAA"/>
                </a:solidFill>
                <a:latin typeface="Arial"/>
                <a:cs typeface="Arial"/>
              </a:rPr>
              <a:t>1010101101</a:t>
            </a:r>
            <a:endParaRPr sz="20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491766" y="7277265"/>
            <a:ext cx="667385" cy="443230"/>
          </a:xfrm>
          <a:prstGeom prst="rect">
            <a:avLst/>
          </a:prstGeom>
          <a:solidFill>
            <a:srgbClr val="9A958E"/>
          </a:solidFill>
          <a:ln w="10470">
            <a:solidFill>
              <a:srgbClr val="0000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85"/>
              </a:spcBef>
            </a:pPr>
            <a:r>
              <a:rPr sz="2050" spc="5" dirty="0">
                <a:solidFill>
                  <a:srgbClr val="FFFFFF"/>
                </a:solidFill>
                <a:latin typeface="Microsoft JhengHei UI"/>
                <a:cs typeface="Microsoft JhengHei UI"/>
              </a:rPr>
              <a:t>⾸部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3158595" y="7277265"/>
            <a:ext cx="1632585" cy="44323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70"/>
              </a:spcBef>
            </a:pPr>
            <a:r>
              <a:rPr sz="2050" spc="-25" dirty="0">
                <a:solidFill>
                  <a:srgbClr val="874A3E"/>
                </a:solidFill>
                <a:latin typeface="Arial"/>
                <a:cs typeface="Arial"/>
              </a:rPr>
              <a:t>0101110001</a:t>
            </a:r>
            <a:endParaRPr sz="20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763948" y="8125407"/>
            <a:ext cx="667385" cy="443230"/>
          </a:xfrm>
          <a:prstGeom prst="rect">
            <a:avLst/>
          </a:prstGeom>
          <a:solidFill>
            <a:srgbClr val="9A958E"/>
          </a:solidFill>
          <a:ln w="10470">
            <a:solidFill>
              <a:srgbClr val="0000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85"/>
              </a:spcBef>
            </a:pPr>
            <a:r>
              <a:rPr sz="2050" spc="5" dirty="0">
                <a:solidFill>
                  <a:srgbClr val="FFFFFF"/>
                </a:solidFill>
                <a:latin typeface="Microsoft JhengHei UI"/>
                <a:cs typeface="Microsoft JhengHei UI"/>
              </a:rPr>
              <a:t>⾸部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5430777" y="8125407"/>
            <a:ext cx="1632585" cy="44323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70"/>
              </a:spcBef>
            </a:pPr>
            <a:r>
              <a:rPr sz="2050" spc="-10" dirty="0">
                <a:solidFill>
                  <a:srgbClr val="021EAA"/>
                </a:solidFill>
                <a:latin typeface="Arial"/>
                <a:cs typeface="Arial"/>
              </a:rPr>
              <a:t>0011010010</a:t>
            </a:r>
            <a:endParaRPr sz="20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980507" y="6636591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>
                <a:moveTo>
                  <a:pt x="264825" y="0"/>
                </a:moveTo>
                <a:lnTo>
                  <a:pt x="20941" y="0"/>
                </a:ln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825539" y="654863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168921" y="7495843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>
                <a:moveTo>
                  <a:pt x="264825" y="0"/>
                </a:moveTo>
                <a:lnTo>
                  <a:pt x="20941" y="0"/>
                </a:ln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013948" y="7407887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4462045" y="834986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>
                <a:moveTo>
                  <a:pt x="264825" y="0"/>
                </a:moveTo>
                <a:lnTo>
                  <a:pt x="20941" y="0"/>
                </a:ln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4307072" y="826190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分组交换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发组发送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分组⾸部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分组接收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路由器简介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分组转发过程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分组交换优缺点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88327"/>
            <a:ext cx="13759235" cy="4889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5279"/>
            <a:ext cx="12963525" cy="4093845"/>
          </a:xfrm>
          <a:custGeom>
            <a:avLst/>
            <a:gdLst/>
            <a:ahLst/>
            <a:cxnLst/>
            <a:rect l="l" t="t" r="r" b="b"/>
            <a:pathLst>
              <a:path w="12963525" h="409384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3835207"/>
                </a:lnTo>
                <a:lnTo>
                  <a:pt x="197" y="3886577"/>
                </a:lnTo>
                <a:lnTo>
                  <a:pt x="1581" y="3928005"/>
                </a:lnTo>
                <a:lnTo>
                  <a:pt x="12649" y="3986713"/>
                </a:lnTo>
                <a:lnTo>
                  <a:pt x="49226" y="4044126"/>
                </a:lnTo>
                <a:lnTo>
                  <a:pt x="106640" y="4080702"/>
                </a:lnTo>
                <a:lnTo>
                  <a:pt x="165348" y="4091772"/>
                </a:lnTo>
                <a:lnTo>
                  <a:pt x="206776" y="4093156"/>
                </a:lnTo>
                <a:lnTo>
                  <a:pt x="258146" y="4093353"/>
                </a:lnTo>
                <a:lnTo>
                  <a:pt x="12705299" y="4093353"/>
                </a:lnTo>
                <a:lnTo>
                  <a:pt x="12756671" y="4093156"/>
                </a:lnTo>
                <a:lnTo>
                  <a:pt x="12798099" y="4091772"/>
                </a:lnTo>
                <a:lnTo>
                  <a:pt x="12856802" y="4080702"/>
                </a:lnTo>
                <a:lnTo>
                  <a:pt x="12914218" y="4044126"/>
                </a:lnTo>
                <a:lnTo>
                  <a:pt x="12950799" y="3986713"/>
                </a:lnTo>
                <a:lnTo>
                  <a:pt x="12961867" y="3928005"/>
                </a:lnTo>
                <a:lnTo>
                  <a:pt x="12963250" y="3886577"/>
                </a:lnTo>
                <a:lnTo>
                  <a:pt x="12963448" y="3835207"/>
                </a:lnTo>
                <a:lnTo>
                  <a:pt x="12963448" y="258145"/>
                </a:lnTo>
                <a:lnTo>
                  <a:pt x="12963250" y="206775"/>
                </a:lnTo>
                <a:lnTo>
                  <a:pt x="12961867" y="165348"/>
                </a:lnTo>
                <a:lnTo>
                  <a:pt x="12950799" y="106639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5279"/>
            <a:ext cx="12963525" cy="4093845"/>
          </a:xfrm>
          <a:custGeom>
            <a:avLst/>
            <a:gdLst/>
            <a:ahLst/>
            <a:cxnLst/>
            <a:rect l="l" t="t" r="r" b="b"/>
            <a:pathLst>
              <a:path w="12963525" h="409384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835208"/>
                </a:lnTo>
                <a:lnTo>
                  <a:pt x="12963250" y="3886578"/>
                </a:lnTo>
                <a:lnTo>
                  <a:pt x="12961867" y="3928005"/>
                </a:lnTo>
                <a:lnTo>
                  <a:pt x="12950799" y="3986714"/>
                </a:lnTo>
                <a:lnTo>
                  <a:pt x="12914218" y="4044127"/>
                </a:lnTo>
                <a:lnTo>
                  <a:pt x="12856802" y="4080704"/>
                </a:lnTo>
                <a:lnTo>
                  <a:pt x="12798099" y="4091772"/>
                </a:lnTo>
                <a:lnTo>
                  <a:pt x="12756671" y="4093156"/>
                </a:lnTo>
                <a:lnTo>
                  <a:pt x="12705299" y="4093353"/>
                </a:lnTo>
                <a:lnTo>
                  <a:pt x="258145" y="4093353"/>
                </a:lnTo>
                <a:lnTo>
                  <a:pt x="206775" y="4093156"/>
                </a:lnTo>
                <a:lnTo>
                  <a:pt x="165348" y="4091772"/>
                </a:lnTo>
                <a:lnTo>
                  <a:pt x="106640" y="4080704"/>
                </a:lnTo>
                <a:lnTo>
                  <a:pt x="49226" y="4044127"/>
                </a:lnTo>
                <a:lnTo>
                  <a:pt x="12650" y="3986714"/>
                </a:lnTo>
                <a:lnTo>
                  <a:pt x="1581" y="3928005"/>
                </a:lnTo>
                <a:lnTo>
                  <a:pt x="197" y="3886578"/>
                </a:lnTo>
                <a:lnTo>
                  <a:pt x="0" y="383520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92001" y="273237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92001" y="334806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4659" y="2497224"/>
            <a:ext cx="11240135" cy="18726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每⼀个分组的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⾸部都含有地址</a:t>
            </a:r>
            <a:r>
              <a:rPr sz="2850" spc="80" dirty="0">
                <a:latin typeface="Microsoft JhengHei UI"/>
                <a:cs typeface="Microsoft JhengHei UI"/>
              </a:rPr>
              <a:t>（⽬的地址和源地址）等控制信息。 分组交换⽹中的结点交换机根据收到的分组⾸部中的地址信息，把分 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转发到下⼀个结点交换机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6127" y="519513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06127" y="4344289"/>
            <a:ext cx="9763760" cy="125730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405130" indent="-392430">
              <a:lnSpc>
                <a:spcPct val="100000"/>
              </a:lnSpc>
              <a:spcBef>
                <a:spcPts val="1520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80" dirty="0">
                <a:latin typeface="Microsoft JhengHei UI"/>
                <a:cs typeface="Microsoft JhengHei UI"/>
              </a:rPr>
              <a:t>每个分组在互联⽹中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独⽴地选择传输路径</a:t>
            </a:r>
            <a:r>
              <a:rPr sz="2850" spc="30" dirty="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405130">
              <a:lnSpc>
                <a:spcPct val="100000"/>
              </a:lnSpc>
              <a:spcBef>
                <a:spcPts val="142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⽤这样的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存储转发⽅式</a:t>
            </a:r>
            <a:r>
              <a:rPr sz="2850" spc="80" dirty="0">
                <a:latin typeface="Microsoft JhengHei UI"/>
                <a:cs typeface="Microsoft JhengHei UI"/>
              </a:rPr>
              <a:t>，最后分组就能到达最终⽬的地。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406880" y="8407078"/>
            <a:ext cx="55232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每个⼩包裹都必须贴上快递详情单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93676" y="6564567"/>
            <a:ext cx="6716746" cy="42214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91570" y="6941518"/>
            <a:ext cx="5921007" cy="342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91570" y="6941518"/>
            <a:ext cx="5921375" cy="3425825"/>
          </a:xfrm>
          <a:custGeom>
            <a:avLst/>
            <a:gdLst/>
            <a:ahLst/>
            <a:cxnLst/>
            <a:rect l="l" t="t" r="r" b="b"/>
            <a:pathLst>
              <a:path w="5921375" h="3425825">
                <a:moveTo>
                  <a:pt x="0" y="0"/>
                </a:moveTo>
                <a:lnTo>
                  <a:pt x="0" y="3425615"/>
                </a:lnTo>
                <a:lnTo>
                  <a:pt x="5920958" y="3425615"/>
                </a:lnTo>
                <a:lnTo>
                  <a:pt x="5920958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646961" y="714607"/>
            <a:ext cx="481076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分组⾸部的重要性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分组交换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发组发送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分组⾸部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分组接收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路由器简介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分组转发过程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分组交换优缺点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88326"/>
            <a:ext cx="13759235" cy="3322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5279"/>
            <a:ext cx="12963525" cy="2526665"/>
          </a:xfrm>
          <a:custGeom>
            <a:avLst/>
            <a:gdLst/>
            <a:ahLst/>
            <a:cxnLst/>
            <a:rect l="l" t="t" r="r" b="b"/>
            <a:pathLst>
              <a:path w="12963525" h="252666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2268094"/>
                </a:lnTo>
                <a:lnTo>
                  <a:pt x="197" y="2319463"/>
                </a:lnTo>
                <a:lnTo>
                  <a:pt x="1581" y="2360891"/>
                </a:lnTo>
                <a:lnTo>
                  <a:pt x="12649" y="2419599"/>
                </a:lnTo>
                <a:lnTo>
                  <a:pt x="49226" y="2477012"/>
                </a:lnTo>
                <a:lnTo>
                  <a:pt x="106640" y="2513589"/>
                </a:lnTo>
                <a:lnTo>
                  <a:pt x="165348" y="2524658"/>
                </a:lnTo>
                <a:lnTo>
                  <a:pt x="206776" y="2526041"/>
                </a:lnTo>
                <a:lnTo>
                  <a:pt x="258146" y="2526239"/>
                </a:lnTo>
                <a:lnTo>
                  <a:pt x="12705299" y="2526239"/>
                </a:lnTo>
                <a:lnTo>
                  <a:pt x="12756671" y="2526041"/>
                </a:lnTo>
                <a:lnTo>
                  <a:pt x="12798099" y="2524658"/>
                </a:lnTo>
                <a:lnTo>
                  <a:pt x="12856802" y="2513589"/>
                </a:lnTo>
                <a:lnTo>
                  <a:pt x="12914218" y="2477012"/>
                </a:lnTo>
                <a:lnTo>
                  <a:pt x="12950799" y="2419599"/>
                </a:lnTo>
                <a:lnTo>
                  <a:pt x="12961867" y="2360891"/>
                </a:lnTo>
                <a:lnTo>
                  <a:pt x="12963250" y="2319463"/>
                </a:lnTo>
                <a:lnTo>
                  <a:pt x="12963448" y="2268094"/>
                </a:lnTo>
                <a:lnTo>
                  <a:pt x="12963448" y="258145"/>
                </a:lnTo>
                <a:lnTo>
                  <a:pt x="12963250" y="206775"/>
                </a:lnTo>
                <a:lnTo>
                  <a:pt x="12961867" y="165348"/>
                </a:lnTo>
                <a:lnTo>
                  <a:pt x="12950799" y="106639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5279"/>
            <a:ext cx="12963525" cy="2526665"/>
          </a:xfrm>
          <a:custGeom>
            <a:avLst/>
            <a:gdLst/>
            <a:ahLst/>
            <a:cxnLst/>
            <a:rect l="l" t="t" r="r" b="b"/>
            <a:pathLst>
              <a:path w="12963525" h="252666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268094"/>
                </a:lnTo>
                <a:lnTo>
                  <a:pt x="12963250" y="2319464"/>
                </a:lnTo>
                <a:lnTo>
                  <a:pt x="12961867" y="2360891"/>
                </a:lnTo>
                <a:lnTo>
                  <a:pt x="12950799" y="2419599"/>
                </a:lnTo>
                <a:lnTo>
                  <a:pt x="12914218" y="2477013"/>
                </a:lnTo>
                <a:lnTo>
                  <a:pt x="12856802" y="2513589"/>
                </a:lnTo>
                <a:lnTo>
                  <a:pt x="12798099" y="2524658"/>
                </a:lnTo>
                <a:lnTo>
                  <a:pt x="12756671" y="2526042"/>
                </a:lnTo>
                <a:lnTo>
                  <a:pt x="12705299" y="2526240"/>
                </a:lnTo>
                <a:lnTo>
                  <a:pt x="258145" y="2526240"/>
                </a:lnTo>
                <a:lnTo>
                  <a:pt x="206775" y="2526042"/>
                </a:lnTo>
                <a:lnTo>
                  <a:pt x="165348" y="2524658"/>
                </a:lnTo>
                <a:lnTo>
                  <a:pt x="106640" y="2513589"/>
                </a:lnTo>
                <a:lnTo>
                  <a:pt x="49226" y="2477013"/>
                </a:lnTo>
                <a:lnTo>
                  <a:pt x="12650" y="2419599"/>
                </a:lnTo>
                <a:lnTo>
                  <a:pt x="1581" y="2360891"/>
                </a:lnTo>
                <a:lnTo>
                  <a:pt x="197" y="2319464"/>
                </a:lnTo>
                <a:lnTo>
                  <a:pt x="0" y="226809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60887" y="262782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3545" y="2568584"/>
            <a:ext cx="1048512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假定分组在传输过程中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没有出现差错</a:t>
            </a:r>
            <a:r>
              <a:rPr sz="2850" spc="80" dirty="0">
                <a:latin typeface="Microsoft JhengHei UI"/>
                <a:cs typeface="Microsoft JhengHei UI"/>
              </a:rPr>
              <a:t>，在转发时也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没有被丢弃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75014" y="385920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75014" y="3008361"/>
            <a:ext cx="9015730" cy="125730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405130" indent="-392430">
              <a:lnSpc>
                <a:spcPct val="100000"/>
              </a:lnSpc>
              <a:spcBef>
                <a:spcPts val="1520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80" dirty="0">
                <a:latin typeface="Microsoft JhengHei UI"/>
                <a:cs typeface="Microsoft JhengHei UI"/>
              </a:rPr>
              <a:t>接收端收到分组后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剥去⾸部</a:t>
            </a:r>
            <a:r>
              <a:rPr sz="2850" spc="80" dirty="0">
                <a:latin typeface="Microsoft JhengHei UI"/>
                <a:cs typeface="Microsoft JhengHei UI"/>
              </a:rPr>
              <a:t>还原成报⽂；</a:t>
            </a:r>
            <a:endParaRPr sz="2850">
              <a:latin typeface="Microsoft JhengHei UI"/>
              <a:cs typeface="Microsoft JhengHei UI"/>
            </a:endParaRPr>
          </a:p>
          <a:p>
            <a:pPr marL="405130">
              <a:lnSpc>
                <a:spcPct val="100000"/>
              </a:lnSpc>
              <a:spcBef>
                <a:spcPts val="142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最后，在接收端把收到的数据恢复成为原来的报⽂。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048865" y="714607"/>
            <a:ext cx="600646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分组交换（分组接收）</a:t>
            </a:r>
          </a:p>
        </p:txBody>
      </p:sp>
      <p:sp>
        <p:nvSpPr>
          <p:cNvPr id="13" name="object 13"/>
          <p:cNvSpPr/>
          <p:nvPr/>
        </p:nvSpPr>
        <p:spPr>
          <a:xfrm>
            <a:off x="14317615" y="575047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417770" y="5253964"/>
            <a:ext cx="3209290" cy="0"/>
          </a:xfrm>
          <a:custGeom>
            <a:avLst/>
            <a:gdLst/>
            <a:ahLst/>
            <a:cxnLst/>
            <a:rect l="l" t="t" r="r" b="b"/>
            <a:pathLst>
              <a:path w="3209290">
                <a:moveTo>
                  <a:pt x="0" y="0"/>
                </a:moveTo>
                <a:lnTo>
                  <a:pt x="320923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81391" y="5253964"/>
            <a:ext cx="3209290" cy="0"/>
          </a:xfrm>
          <a:custGeom>
            <a:avLst/>
            <a:gdLst/>
            <a:ahLst/>
            <a:cxnLst/>
            <a:rect l="l" t="t" r="r" b="b"/>
            <a:pathLst>
              <a:path w="3209290">
                <a:moveTo>
                  <a:pt x="0" y="0"/>
                </a:moveTo>
                <a:lnTo>
                  <a:pt x="3209223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16529" y="520370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91341" y="520370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142049" y="5036166"/>
            <a:ext cx="222440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还原原始报⽂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15400" y="5573641"/>
            <a:ext cx="9077960" cy="565785"/>
          </a:xfrm>
          <a:custGeom>
            <a:avLst/>
            <a:gdLst/>
            <a:ahLst/>
            <a:cxnLst/>
            <a:rect l="l" t="t" r="r" b="b"/>
            <a:pathLst>
              <a:path w="9077960" h="565785">
                <a:moveTo>
                  <a:pt x="0" y="565156"/>
                </a:moveTo>
                <a:lnTo>
                  <a:pt x="9077592" y="565156"/>
                </a:lnTo>
                <a:lnTo>
                  <a:pt x="9077592" y="0"/>
                </a:lnTo>
                <a:lnTo>
                  <a:pt x="0" y="0"/>
                </a:lnTo>
                <a:lnTo>
                  <a:pt x="0" y="5651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761599" y="5572296"/>
            <a:ext cx="897509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1" spc="-20" dirty="0">
                <a:solidFill>
                  <a:srgbClr val="874A3E"/>
                </a:solidFill>
                <a:latin typeface="Arial"/>
                <a:cs typeface="Arial"/>
              </a:rPr>
              <a:t>1101000110</a:t>
            </a:r>
            <a:r>
              <a:rPr sz="3200" b="1" spc="-20" dirty="0">
                <a:solidFill>
                  <a:srgbClr val="021EAA"/>
                </a:solidFill>
                <a:latin typeface="Arial"/>
                <a:cs typeface="Arial"/>
              </a:rPr>
              <a:t>1010101101</a:t>
            </a:r>
            <a:r>
              <a:rPr sz="3200" b="1" spc="-20" dirty="0">
                <a:solidFill>
                  <a:srgbClr val="874A3E"/>
                </a:solidFill>
                <a:latin typeface="Arial"/>
                <a:cs typeface="Arial"/>
              </a:rPr>
              <a:t>0101110001</a:t>
            </a:r>
            <a:r>
              <a:rPr sz="3200" b="1" spc="-20" dirty="0">
                <a:solidFill>
                  <a:srgbClr val="021EAA"/>
                </a:solidFill>
                <a:latin typeface="Arial"/>
                <a:cs typeface="Arial"/>
              </a:rPr>
              <a:t>0011010010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708956" y="5004237"/>
            <a:ext cx="0" cy="5588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558352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04403" y="5011435"/>
            <a:ext cx="0" cy="5588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558352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504953" y="7416445"/>
            <a:ext cx="2483485" cy="1472565"/>
          </a:xfrm>
          <a:custGeom>
            <a:avLst/>
            <a:gdLst/>
            <a:ahLst/>
            <a:cxnLst/>
            <a:rect l="l" t="t" r="r" b="b"/>
            <a:pathLst>
              <a:path w="2483484" h="1472565">
                <a:moveTo>
                  <a:pt x="936404" y="1199902"/>
                </a:moveTo>
                <a:lnTo>
                  <a:pt x="936404" y="1472468"/>
                </a:lnTo>
                <a:lnTo>
                  <a:pt x="0" y="736234"/>
                </a:lnTo>
                <a:lnTo>
                  <a:pt x="936404" y="0"/>
                </a:lnTo>
                <a:lnTo>
                  <a:pt x="936404" y="272565"/>
                </a:lnTo>
                <a:lnTo>
                  <a:pt x="2482858" y="272565"/>
                </a:lnTo>
                <a:lnTo>
                  <a:pt x="2482858" y="1199902"/>
                </a:lnTo>
                <a:lnTo>
                  <a:pt x="936404" y="119990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7241172" y="7905431"/>
            <a:ext cx="149161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接收分组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33958" y="7088999"/>
            <a:ext cx="96266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solidFill>
                  <a:srgbClr val="874A3E"/>
                </a:solidFill>
                <a:latin typeface="Microsoft JhengHei UI"/>
                <a:cs typeface="Microsoft JhengHei UI"/>
              </a:rPr>
              <a:t>分组</a:t>
            </a:r>
            <a:r>
              <a:rPr sz="2850" spc="10" dirty="0">
                <a:solidFill>
                  <a:srgbClr val="874A3E"/>
                </a:solidFill>
                <a:latin typeface="Arial"/>
                <a:cs typeface="Arial"/>
              </a:rPr>
              <a:t>1</a:t>
            </a:r>
            <a:endParaRPr sz="28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75456" y="7973068"/>
            <a:ext cx="96266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solidFill>
                  <a:srgbClr val="021EAA"/>
                </a:solidFill>
                <a:latin typeface="Microsoft JhengHei UI"/>
                <a:cs typeface="Microsoft JhengHei UI"/>
              </a:rPr>
              <a:t>分组</a:t>
            </a:r>
            <a:r>
              <a:rPr sz="2850" spc="10" dirty="0">
                <a:solidFill>
                  <a:srgbClr val="021EAA"/>
                </a:solidFill>
                <a:latin typeface="Arial"/>
                <a:cs typeface="Arial"/>
              </a:rPr>
              <a:t>2</a:t>
            </a:r>
            <a:endParaRPr sz="28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821997" y="8852748"/>
            <a:ext cx="96266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solidFill>
                  <a:srgbClr val="874A3E"/>
                </a:solidFill>
                <a:latin typeface="Microsoft JhengHei UI"/>
                <a:cs typeface="Microsoft JhengHei UI"/>
              </a:rPr>
              <a:t>分组</a:t>
            </a:r>
            <a:r>
              <a:rPr sz="2850" spc="10" dirty="0">
                <a:solidFill>
                  <a:srgbClr val="874A3E"/>
                </a:solidFill>
                <a:latin typeface="Arial"/>
                <a:cs typeface="Arial"/>
              </a:rPr>
              <a:t>3</a:t>
            </a:r>
            <a:endParaRPr sz="28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127467" y="9616997"/>
            <a:ext cx="96266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solidFill>
                  <a:srgbClr val="021EAA"/>
                </a:solidFill>
                <a:latin typeface="Microsoft JhengHei UI"/>
                <a:cs typeface="Microsoft JhengHei UI"/>
              </a:rPr>
              <a:t>分组</a:t>
            </a:r>
            <a:r>
              <a:rPr sz="2850" spc="10" dirty="0">
                <a:solidFill>
                  <a:srgbClr val="021EAA"/>
                </a:solidFill>
                <a:latin typeface="Arial"/>
                <a:cs typeface="Arial"/>
              </a:rPr>
              <a:t>4</a:t>
            </a:r>
            <a:endParaRPr sz="28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4541704" y="6230804"/>
            <a:ext cx="2100580" cy="0"/>
          </a:xfrm>
          <a:custGeom>
            <a:avLst/>
            <a:gdLst/>
            <a:ahLst/>
            <a:cxnLst/>
            <a:rect l="l" t="t" r="r" b="b"/>
            <a:pathLst>
              <a:path w="2100580">
                <a:moveTo>
                  <a:pt x="0" y="0"/>
                </a:moveTo>
                <a:lnTo>
                  <a:pt x="2100077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61775" y="6331324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5">
                <a:moveTo>
                  <a:pt x="0" y="0"/>
                </a:moveTo>
                <a:lnTo>
                  <a:pt x="0" y="10470"/>
                </a:lnTo>
                <a:lnTo>
                  <a:pt x="0" y="157355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111514" y="624127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613797" y="6331324"/>
            <a:ext cx="0" cy="3217545"/>
          </a:xfrm>
          <a:custGeom>
            <a:avLst/>
            <a:gdLst/>
            <a:ahLst/>
            <a:cxnLst/>
            <a:rect l="l" t="t" r="r" b="b"/>
            <a:pathLst>
              <a:path h="3217545">
                <a:moveTo>
                  <a:pt x="0" y="0"/>
                </a:moveTo>
                <a:lnTo>
                  <a:pt x="0" y="10470"/>
                </a:lnTo>
                <a:lnTo>
                  <a:pt x="0" y="321748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563536" y="624127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308327" y="6331324"/>
            <a:ext cx="0" cy="2453640"/>
          </a:xfrm>
          <a:custGeom>
            <a:avLst/>
            <a:gdLst/>
            <a:ahLst/>
            <a:cxnLst/>
            <a:rect l="l" t="t" r="r" b="b"/>
            <a:pathLst>
              <a:path h="2453640">
                <a:moveTo>
                  <a:pt x="0" y="0"/>
                </a:moveTo>
                <a:lnTo>
                  <a:pt x="0" y="10470"/>
                </a:lnTo>
                <a:lnTo>
                  <a:pt x="0" y="245323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258068" y="624127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20284" y="6333059"/>
            <a:ext cx="0" cy="688340"/>
          </a:xfrm>
          <a:custGeom>
            <a:avLst/>
            <a:gdLst/>
            <a:ahLst/>
            <a:cxnLst/>
            <a:rect l="l" t="t" r="r" b="b"/>
            <a:pathLst>
              <a:path h="688340">
                <a:moveTo>
                  <a:pt x="0" y="0"/>
                </a:moveTo>
                <a:lnTo>
                  <a:pt x="0" y="10470"/>
                </a:lnTo>
                <a:lnTo>
                  <a:pt x="0" y="68775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870024" y="624301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79156" y="6033930"/>
            <a:ext cx="258445" cy="207645"/>
          </a:xfrm>
          <a:custGeom>
            <a:avLst/>
            <a:gdLst/>
            <a:ahLst/>
            <a:cxnLst/>
            <a:rect l="l" t="t" r="r" b="b"/>
            <a:pathLst>
              <a:path w="258444" h="207645">
                <a:moveTo>
                  <a:pt x="192865" y="0"/>
                </a:moveTo>
                <a:lnTo>
                  <a:pt x="65466" y="0"/>
                </a:lnTo>
                <a:lnTo>
                  <a:pt x="52428" y="50"/>
                </a:lnTo>
                <a:lnTo>
                  <a:pt x="12444" y="12492"/>
                </a:lnTo>
                <a:lnTo>
                  <a:pt x="0" y="52476"/>
                </a:lnTo>
                <a:lnTo>
                  <a:pt x="0" y="154867"/>
                </a:lnTo>
                <a:lnTo>
                  <a:pt x="12444" y="194851"/>
                </a:lnTo>
                <a:lnTo>
                  <a:pt x="52428" y="207294"/>
                </a:lnTo>
                <a:lnTo>
                  <a:pt x="65466" y="207344"/>
                </a:lnTo>
                <a:lnTo>
                  <a:pt x="192865" y="207344"/>
                </a:lnTo>
                <a:lnTo>
                  <a:pt x="231314" y="204134"/>
                </a:lnTo>
                <a:lnTo>
                  <a:pt x="257025" y="173731"/>
                </a:lnTo>
                <a:lnTo>
                  <a:pt x="258331" y="154867"/>
                </a:lnTo>
                <a:lnTo>
                  <a:pt x="258331" y="52476"/>
                </a:lnTo>
                <a:lnTo>
                  <a:pt x="245887" y="12492"/>
                </a:lnTo>
                <a:lnTo>
                  <a:pt x="205902" y="50"/>
                </a:lnTo>
                <a:lnTo>
                  <a:pt x="1928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299060" y="6230804"/>
            <a:ext cx="2100580" cy="0"/>
          </a:xfrm>
          <a:custGeom>
            <a:avLst/>
            <a:gdLst/>
            <a:ahLst/>
            <a:cxnLst/>
            <a:rect l="l" t="t" r="r" b="b"/>
            <a:pathLst>
              <a:path w="2100580">
                <a:moveTo>
                  <a:pt x="0" y="0"/>
                </a:moveTo>
                <a:lnTo>
                  <a:pt x="2100077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032614" y="6033930"/>
            <a:ext cx="258445" cy="207645"/>
          </a:xfrm>
          <a:custGeom>
            <a:avLst/>
            <a:gdLst/>
            <a:ahLst/>
            <a:cxnLst/>
            <a:rect l="l" t="t" r="r" b="b"/>
            <a:pathLst>
              <a:path w="258445" h="207645">
                <a:moveTo>
                  <a:pt x="192865" y="0"/>
                </a:moveTo>
                <a:lnTo>
                  <a:pt x="65466" y="0"/>
                </a:lnTo>
                <a:lnTo>
                  <a:pt x="52429" y="50"/>
                </a:lnTo>
                <a:lnTo>
                  <a:pt x="12443" y="12492"/>
                </a:lnTo>
                <a:lnTo>
                  <a:pt x="0" y="52476"/>
                </a:lnTo>
                <a:lnTo>
                  <a:pt x="0" y="154867"/>
                </a:lnTo>
                <a:lnTo>
                  <a:pt x="12443" y="194851"/>
                </a:lnTo>
                <a:lnTo>
                  <a:pt x="52429" y="207294"/>
                </a:lnTo>
                <a:lnTo>
                  <a:pt x="65466" y="207344"/>
                </a:lnTo>
                <a:lnTo>
                  <a:pt x="192865" y="207344"/>
                </a:lnTo>
                <a:lnTo>
                  <a:pt x="231314" y="204134"/>
                </a:lnTo>
                <a:lnTo>
                  <a:pt x="257025" y="173731"/>
                </a:lnTo>
                <a:lnTo>
                  <a:pt x="258331" y="154867"/>
                </a:lnTo>
                <a:lnTo>
                  <a:pt x="258331" y="52476"/>
                </a:lnTo>
                <a:lnTo>
                  <a:pt x="245887" y="12492"/>
                </a:lnTo>
                <a:lnTo>
                  <a:pt x="205902" y="50"/>
                </a:lnTo>
                <a:lnTo>
                  <a:pt x="1928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089692" y="6230804"/>
            <a:ext cx="2100580" cy="0"/>
          </a:xfrm>
          <a:custGeom>
            <a:avLst/>
            <a:gdLst/>
            <a:ahLst/>
            <a:cxnLst/>
            <a:rect l="l" t="t" r="r" b="b"/>
            <a:pathLst>
              <a:path w="2100579">
                <a:moveTo>
                  <a:pt x="0" y="0"/>
                </a:moveTo>
                <a:lnTo>
                  <a:pt x="2100077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791119" y="6035665"/>
            <a:ext cx="258445" cy="207645"/>
          </a:xfrm>
          <a:custGeom>
            <a:avLst/>
            <a:gdLst/>
            <a:ahLst/>
            <a:cxnLst/>
            <a:rect l="l" t="t" r="r" b="b"/>
            <a:pathLst>
              <a:path w="258445" h="207645">
                <a:moveTo>
                  <a:pt x="192865" y="0"/>
                </a:moveTo>
                <a:lnTo>
                  <a:pt x="65464" y="0"/>
                </a:lnTo>
                <a:lnTo>
                  <a:pt x="52426" y="50"/>
                </a:lnTo>
                <a:lnTo>
                  <a:pt x="12443" y="12492"/>
                </a:lnTo>
                <a:lnTo>
                  <a:pt x="0" y="52476"/>
                </a:lnTo>
                <a:lnTo>
                  <a:pt x="0" y="154867"/>
                </a:lnTo>
                <a:lnTo>
                  <a:pt x="12443" y="194851"/>
                </a:lnTo>
                <a:lnTo>
                  <a:pt x="52426" y="207294"/>
                </a:lnTo>
                <a:lnTo>
                  <a:pt x="65464" y="207344"/>
                </a:lnTo>
                <a:lnTo>
                  <a:pt x="192865" y="207344"/>
                </a:lnTo>
                <a:lnTo>
                  <a:pt x="231315" y="204134"/>
                </a:lnTo>
                <a:lnTo>
                  <a:pt x="257025" y="173731"/>
                </a:lnTo>
                <a:lnTo>
                  <a:pt x="258329" y="154867"/>
                </a:lnTo>
                <a:lnTo>
                  <a:pt x="258329" y="52476"/>
                </a:lnTo>
                <a:lnTo>
                  <a:pt x="245886" y="12492"/>
                </a:lnTo>
                <a:lnTo>
                  <a:pt x="205902" y="50"/>
                </a:lnTo>
                <a:lnTo>
                  <a:pt x="1928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48200" y="6232538"/>
            <a:ext cx="2100580" cy="0"/>
          </a:xfrm>
          <a:custGeom>
            <a:avLst/>
            <a:gdLst/>
            <a:ahLst/>
            <a:cxnLst/>
            <a:rect l="l" t="t" r="r" b="b"/>
            <a:pathLst>
              <a:path w="2100579">
                <a:moveTo>
                  <a:pt x="0" y="0"/>
                </a:moveTo>
                <a:lnTo>
                  <a:pt x="2100077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727513" y="7591391"/>
            <a:ext cx="667385" cy="443230"/>
          </a:xfrm>
          <a:prstGeom prst="rect">
            <a:avLst/>
          </a:prstGeom>
          <a:solidFill>
            <a:srgbClr val="9A958E"/>
          </a:solidFill>
          <a:ln w="10470">
            <a:solidFill>
              <a:srgbClr val="0000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85"/>
              </a:spcBef>
            </a:pPr>
            <a:r>
              <a:rPr sz="2050" spc="5" dirty="0">
                <a:solidFill>
                  <a:srgbClr val="FFFFFF"/>
                </a:solidFill>
                <a:latin typeface="Microsoft JhengHei UI"/>
                <a:cs typeface="Microsoft JhengHei UI"/>
              </a:rPr>
              <a:t>⾸部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394342" y="7591391"/>
            <a:ext cx="1632585" cy="44323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107314">
              <a:lnSpc>
                <a:spcPct val="100000"/>
              </a:lnSpc>
              <a:spcBef>
                <a:spcPts val="370"/>
              </a:spcBef>
            </a:pPr>
            <a:r>
              <a:rPr sz="2050" spc="-30" dirty="0">
                <a:solidFill>
                  <a:srgbClr val="874A3E"/>
                </a:solidFill>
                <a:latin typeface="Arial"/>
                <a:cs typeface="Arial"/>
              </a:rPr>
              <a:t>1101000110</a:t>
            </a:r>
            <a:endParaRPr sz="20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989224" y="8460475"/>
            <a:ext cx="667385" cy="443230"/>
          </a:xfrm>
          <a:prstGeom prst="rect">
            <a:avLst/>
          </a:prstGeom>
          <a:solidFill>
            <a:srgbClr val="9A958E"/>
          </a:solidFill>
          <a:ln w="10470">
            <a:solidFill>
              <a:srgbClr val="0000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85"/>
              </a:spcBef>
            </a:pPr>
            <a:r>
              <a:rPr sz="2050" spc="5" dirty="0">
                <a:solidFill>
                  <a:srgbClr val="FFFFFF"/>
                </a:solidFill>
                <a:latin typeface="Microsoft JhengHei UI"/>
                <a:cs typeface="Microsoft JhengHei UI"/>
              </a:rPr>
              <a:t>⾸部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656054" y="8460475"/>
            <a:ext cx="1632585" cy="44323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70"/>
              </a:spcBef>
            </a:pPr>
            <a:r>
              <a:rPr sz="2050" spc="-10" dirty="0">
                <a:solidFill>
                  <a:srgbClr val="021EAA"/>
                </a:solidFill>
                <a:latin typeface="Arial"/>
                <a:cs typeface="Arial"/>
              </a:rPr>
              <a:t>1010101101</a:t>
            </a:r>
            <a:endParaRPr sz="20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198581" y="9319087"/>
            <a:ext cx="667385" cy="443230"/>
          </a:xfrm>
          <a:prstGeom prst="rect">
            <a:avLst/>
          </a:prstGeom>
          <a:solidFill>
            <a:srgbClr val="9A958E"/>
          </a:solidFill>
          <a:ln w="10470">
            <a:solidFill>
              <a:srgbClr val="0000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85"/>
              </a:spcBef>
            </a:pPr>
            <a:r>
              <a:rPr sz="2050" spc="5" dirty="0">
                <a:solidFill>
                  <a:srgbClr val="FFFFFF"/>
                </a:solidFill>
                <a:latin typeface="Microsoft JhengHei UI"/>
                <a:cs typeface="Microsoft JhengHei UI"/>
              </a:rPr>
              <a:t>⾸部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865410" y="9319087"/>
            <a:ext cx="1632585" cy="44323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70"/>
              </a:spcBef>
            </a:pPr>
            <a:r>
              <a:rPr sz="2050" spc="-25" dirty="0">
                <a:solidFill>
                  <a:srgbClr val="874A3E"/>
                </a:solidFill>
                <a:latin typeface="Arial"/>
                <a:cs typeface="Arial"/>
              </a:rPr>
              <a:t>0101110001</a:t>
            </a:r>
            <a:endParaRPr sz="20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4460292" y="10167229"/>
            <a:ext cx="667385" cy="443230"/>
          </a:xfrm>
          <a:prstGeom prst="rect">
            <a:avLst/>
          </a:prstGeom>
          <a:solidFill>
            <a:srgbClr val="9A958E"/>
          </a:solidFill>
          <a:ln w="10470">
            <a:solidFill>
              <a:srgbClr val="0000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85"/>
              </a:spcBef>
            </a:pPr>
            <a:r>
              <a:rPr sz="2050" spc="5" dirty="0">
                <a:solidFill>
                  <a:srgbClr val="FFFFFF"/>
                </a:solidFill>
                <a:latin typeface="Microsoft JhengHei UI"/>
                <a:cs typeface="Microsoft JhengHei UI"/>
              </a:rPr>
              <a:t>⾸部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127121" y="10167229"/>
            <a:ext cx="1632585" cy="44323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70"/>
              </a:spcBef>
            </a:pPr>
            <a:r>
              <a:rPr sz="2050" spc="-20" dirty="0">
                <a:solidFill>
                  <a:srgbClr val="021EAA"/>
                </a:solidFill>
                <a:latin typeface="Arial"/>
                <a:cs typeface="Arial"/>
              </a:rPr>
              <a:t>11010010</a:t>
            </a:r>
            <a:endParaRPr sz="205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984228" y="8096536"/>
            <a:ext cx="210543" cy="248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27671" y="8958453"/>
            <a:ext cx="210543" cy="2480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456458" y="9803290"/>
            <a:ext cx="210538" cy="248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4730274" y="10655162"/>
            <a:ext cx="210538" cy="2480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分组交换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发组发送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分组⾸部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分组接收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路由器简介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分组转发过程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分组交换优缺点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0463" y="1899065"/>
            <a:ext cx="17564491" cy="60592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8356" y="2276017"/>
            <a:ext cx="16769080" cy="5263515"/>
          </a:xfrm>
          <a:custGeom>
            <a:avLst/>
            <a:gdLst/>
            <a:ahLst/>
            <a:cxnLst/>
            <a:rect l="l" t="t" r="r" b="b"/>
            <a:pathLst>
              <a:path w="16769080" h="5263515">
                <a:moveTo>
                  <a:pt x="16575383" y="0"/>
                </a:moveTo>
                <a:lnTo>
                  <a:pt x="193323" y="0"/>
                </a:lnTo>
                <a:lnTo>
                  <a:pt x="154852" y="148"/>
                </a:lnTo>
                <a:lnTo>
                  <a:pt x="99185" y="3996"/>
                </a:lnTo>
                <a:lnTo>
                  <a:pt x="56737" y="20894"/>
                </a:lnTo>
                <a:lnTo>
                  <a:pt x="20894" y="56737"/>
                </a:lnTo>
                <a:lnTo>
                  <a:pt x="3996" y="99186"/>
                </a:lnTo>
                <a:lnTo>
                  <a:pt x="148" y="154852"/>
                </a:lnTo>
                <a:lnTo>
                  <a:pt x="0" y="193322"/>
                </a:lnTo>
                <a:lnTo>
                  <a:pt x="0" y="5070091"/>
                </a:lnTo>
                <a:lnTo>
                  <a:pt x="148" y="5108561"/>
                </a:lnTo>
                <a:lnTo>
                  <a:pt x="3996" y="5164229"/>
                </a:lnTo>
                <a:lnTo>
                  <a:pt x="20894" y="5206677"/>
                </a:lnTo>
                <a:lnTo>
                  <a:pt x="56737" y="5242520"/>
                </a:lnTo>
                <a:lnTo>
                  <a:pt x="99185" y="5259418"/>
                </a:lnTo>
                <a:lnTo>
                  <a:pt x="154852" y="5263266"/>
                </a:lnTo>
                <a:lnTo>
                  <a:pt x="193323" y="5263414"/>
                </a:lnTo>
                <a:lnTo>
                  <a:pt x="16575383" y="5263414"/>
                </a:lnTo>
                <a:lnTo>
                  <a:pt x="16613853" y="5263266"/>
                </a:lnTo>
                <a:lnTo>
                  <a:pt x="16669518" y="5259418"/>
                </a:lnTo>
                <a:lnTo>
                  <a:pt x="16711969" y="5242520"/>
                </a:lnTo>
                <a:lnTo>
                  <a:pt x="16747811" y="5206677"/>
                </a:lnTo>
                <a:lnTo>
                  <a:pt x="16764709" y="5164229"/>
                </a:lnTo>
                <a:lnTo>
                  <a:pt x="16768559" y="5108561"/>
                </a:lnTo>
                <a:lnTo>
                  <a:pt x="16768707" y="5070091"/>
                </a:lnTo>
                <a:lnTo>
                  <a:pt x="16768707" y="193322"/>
                </a:lnTo>
                <a:lnTo>
                  <a:pt x="16768559" y="154852"/>
                </a:lnTo>
                <a:lnTo>
                  <a:pt x="16764709" y="99186"/>
                </a:lnTo>
                <a:lnTo>
                  <a:pt x="16747811" y="56737"/>
                </a:lnTo>
                <a:lnTo>
                  <a:pt x="16711969" y="20894"/>
                </a:lnTo>
                <a:lnTo>
                  <a:pt x="16669518" y="3996"/>
                </a:lnTo>
                <a:lnTo>
                  <a:pt x="16613853" y="148"/>
                </a:lnTo>
                <a:lnTo>
                  <a:pt x="165753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8356" y="2276017"/>
            <a:ext cx="16769080" cy="5263515"/>
          </a:xfrm>
          <a:custGeom>
            <a:avLst/>
            <a:gdLst/>
            <a:ahLst/>
            <a:cxnLst/>
            <a:rect l="l" t="t" r="r" b="b"/>
            <a:pathLst>
              <a:path w="16769080" h="5263515">
                <a:moveTo>
                  <a:pt x="193323" y="0"/>
                </a:moveTo>
                <a:lnTo>
                  <a:pt x="16575380" y="0"/>
                </a:lnTo>
                <a:lnTo>
                  <a:pt x="16613851" y="148"/>
                </a:lnTo>
                <a:lnTo>
                  <a:pt x="16669519" y="3996"/>
                </a:lnTo>
                <a:lnTo>
                  <a:pt x="16711966" y="20894"/>
                </a:lnTo>
                <a:lnTo>
                  <a:pt x="16747807" y="56737"/>
                </a:lnTo>
                <a:lnTo>
                  <a:pt x="16764706" y="99185"/>
                </a:lnTo>
                <a:lnTo>
                  <a:pt x="16768556" y="154852"/>
                </a:lnTo>
                <a:lnTo>
                  <a:pt x="16768704" y="193323"/>
                </a:lnTo>
                <a:lnTo>
                  <a:pt x="16768704" y="5070091"/>
                </a:lnTo>
                <a:lnTo>
                  <a:pt x="16768556" y="5108561"/>
                </a:lnTo>
                <a:lnTo>
                  <a:pt x="16764706" y="5164229"/>
                </a:lnTo>
                <a:lnTo>
                  <a:pt x="16747807" y="5206677"/>
                </a:lnTo>
                <a:lnTo>
                  <a:pt x="16711966" y="5242520"/>
                </a:lnTo>
                <a:lnTo>
                  <a:pt x="16669519" y="5259418"/>
                </a:lnTo>
                <a:lnTo>
                  <a:pt x="16613851" y="5263266"/>
                </a:lnTo>
                <a:lnTo>
                  <a:pt x="16575380" y="5263414"/>
                </a:lnTo>
                <a:lnTo>
                  <a:pt x="193323" y="5263414"/>
                </a:lnTo>
                <a:lnTo>
                  <a:pt x="154852" y="5263266"/>
                </a:lnTo>
                <a:lnTo>
                  <a:pt x="99185" y="5259418"/>
                </a:lnTo>
                <a:lnTo>
                  <a:pt x="56737" y="5242520"/>
                </a:lnTo>
                <a:lnTo>
                  <a:pt x="20894" y="5206677"/>
                </a:lnTo>
                <a:lnTo>
                  <a:pt x="3996" y="5164229"/>
                </a:lnTo>
                <a:lnTo>
                  <a:pt x="148" y="5108561"/>
                </a:lnTo>
                <a:lnTo>
                  <a:pt x="0" y="5070091"/>
                </a:lnTo>
                <a:lnTo>
                  <a:pt x="0" y="193323"/>
                </a:lnTo>
                <a:lnTo>
                  <a:pt x="148" y="154852"/>
                </a:lnTo>
                <a:lnTo>
                  <a:pt x="3996" y="99185"/>
                </a:lnTo>
                <a:lnTo>
                  <a:pt x="20894" y="56737"/>
                </a:lnTo>
                <a:lnTo>
                  <a:pt x="56737" y="20894"/>
                </a:lnTo>
                <a:lnTo>
                  <a:pt x="99185" y="3996"/>
                </a:lnTo>
                <a:lnTo>
                  <a:pt x="154852" y="148"/>
                </a:lnTo>
                <a:lnTo>
                  <a:pt x="193323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67572" y="4036309"/>
            <a:ext cx="10839240" cy="7240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65466" y="4413262"/>
            <a:ext cx="10043795" cy="6445250"/>
          </a:xfrm>
          <a:custGeom>
            <a:avLst/>
            <a:gdLst/>
            <a:ahLst/>
            <a:cxnLst/>
            <a:rect l="l" t="t" r="r" b="b"/>
            <a:pathLst>
              <a:path w="10043794" h="6445250">
                <a:moveTo>
                  <a:pt x="9850132" y="0"/>
                </a:moveTo>
                <a:lnTo>
                  <a:pt x="193323" y="0"/>
                </a:lnTo>
                <a:lnTo>
                  <a:pt x="154853" y="148"/>
                </a:lnTo>
                <a:lnTo>
                  <a:pt x="99186" y="3996"/>
                </a:lnTo>
                <a:lnTo>
                  <a:pt x="56737" y="20894"/>
                </a:lnTo>
                <a:lnTo>
                  <a:pt x="20894" y="56737"/>
                </a:lnTo>
                <a:lnTo>
                  <a:pt x="3996" y="99185"/>
                </a:lnTo>
                <a:lnTo>
                  <a:pt x="148" y="154852"/>
                </a:lnTo>
                <a:lnTo>
                  <a:pt x="0" y="193322"/>
                </a:lnTo>
                <a:lnTo>
                  <a:pt x="0" y="6251567"/>
                </a:lnTo>
                <a:lnTo>
                  <a:pt x="148" y="6290038"/>
                </a:lnTo>
                <a:lnTo>
                  <a:pt x="3996" y="6345705"/>
                </a:lnTo>
                <a:lnTo>
                  <a:pt x="20894" y="6388153"/>
                </a:lnTo>
                <a:lnTo>
                  <a:pt x="56737" y="6423996"/>
                </a:lnTo>
                <a:lnTo>
                  <a:pt x="99186" y="6440894"/>
                </a:lnTo>
                <a:lnTo>
                  <a:pt x="154853" y="6444742"/>
                </a:lnTo>
                <a:lnTo>
                  <a:pt x="193323" y="6444890"/>
                </a:lnTo>
                <a:lnTo>
                  <a:pt x="9850132" y="6444890"/>
                </a:lnTo>
                <a:lnTo>
                  <a:pt x="9888597" y="6444742"/>
                </a:lnTo>
                <a:lnTo>
                  <a:pt x="9944261" y="6440894"/>
                </a:lnTo>
                <a:lnTo>
                  <a:pt x="9986714" y="6423996"/>
                </a:lnTo>
                <a:lnTo>
                  <a:pt x="10022559" y="6388153"/>
                </a:lnTo>
                <a:lnTo>
                  <a:pt x="10039452" y="6345705"/>
                </a:lnTo>
                <a:lnTo>
                  <a:pt x="10043298" y="6290038"/>
                </a:lnTo>
                <a:lnTo>
                  <a:pt x="10043446" y="6251567"/>
                </a:lnTo>
                <a:lnTo>
                  <a:pt x="10043446" y="193322"/>
                </a:lnTo>
                <a:lnTo>
                  <a:pt x="10043298" y="154852"/>
                </a:lnTo>
                <a:lnTo>
                  <a:pt x="10039452" y="99185"/>
                </a:lnTo>
                <a:lnTo>
                  <a:pt x="10022559" y="56737"/>
                </a:lnTo>
                <a:lnTo>
                  <a:pt x="9986714" y="20894"/>
                </a:lnTo>
                <a:lnTo>
                  <a:pt x="9944261" y="3996"/>
                </a:lnTo>
                <a:lnTo>
                  <a:pt x="9888597" y="148"/>
                </a:lnTo>
                <a:lnTo>
                  <a:pt x="98501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65466" y="4413262"/>
            <a:ext cx="10043795" cy="6445250"/>
          </a:xfrm>
          <a:custGeom>
            <a:avLst/>
            <a:gdLst/>
            <a:ahLst/>
            <a:cxnLst/>
            <a:rect l="l" t="t" r="r" b="b"/>
            <a:pathLst>
              <a:path w="10043794" h="6445250">
                <a:moveTo>
                  <a:pt x="193323" y="0"/>
                </a:moveTo>
                <a:lnTo>
                  <a:pt x="9850127" y="0"/>
                </a:lnTo>
                <a:lnTo>
                  <a:pt x="9888597" y="148"/>
                </a:lnTo>
                <a:lnTo>
                  <a:pt x="9944264" y="3996"/>
                </a:lnTo>
                <a:lnTo>
                  <a:pt x="9986712" y="20894"/>
                </a:lnTo>
                <a:lnTo>
                  <a:pt x="10022555" y="56737"/>
                </a:lnTo>
                <a:lnTo>
                  <a:pt x="10039453" y="99185"/>
                </a:lnTo>
                <a:lnTo>
                  <a:pt x="10043302" y="154852"/>
                </a:lnTo>
                <a:lnTo>
                  <a:pt x="10043450" y="193323"/>
                </a:lnTo>
                <a:lnTo>
                  <a:pt x="10043450" y="6251567"/>
                </a:lnTo>
                <a:lnTo>
                  <a:pt x="10043302" y="6290038"/>
                </a:lnTo>
                <a:lnTo>
                  <a:pt x="10039453" y="6345705"/>
                </a:lnTo>
                <a:lnTo>
                  <a:pt x="10022555" y="6388153"/>
                </a:lnTo>
                <a:lnTo>
                  <a:pt x="9986712" y="6423996"/>
                </a:lnTo>
                <a:lnTo>
                  <a:pt x="9944264" y="6440894"/>
                </a:lnTo>
                <a:lnTo>
                  <a:pt x="9888597" y="6444743"/>
                </a:lnTo>
                <a:lnTo>
                  <a:pt x="9850127" y="6444891"/>
                </a:lnTo>
                <a:lnTo>
                  <a:pt x="193323" y="6444891"/>
                </a:lnTo>
                <a:lnTo>
                  <a:pt x="154852" y="6444743"/>
                </a:lnTo>
                <a:lnTo>
                  <a:pt x="99185" y="6440894"/>
                </a:lnTo>
                <a:lnTo>
                  <a:pt x="56737" y="6423996"/>
                </a:lnTo>
                <a:lnTo>
                  <a:pt x="20894" y="6388153"/>
                </a:lnTo>
                <a:lnTo>
                  <a:pt x="3996" y="6345705"/>
                </a:lnTo>
                <a:lnTo>
                  <a:pt x="148" y="6290038"/>
                </a:lnTo>
                <a:lnTo>
                  <a:pt x="0" y="6251567"/>
                </a:lnTo>
                <a:lnTo>
                  <a:pt x="0" y="193323"/>
                </a:lnTo>
                <a:lnTo>
                  <a:pt x="148" y="154852"/>
                </a:lnTo>
                <a:lnTo>
                  <a:pt x="3996" y="99185"/>
                </a:lnTo>
                <a:lnTo>
                  <a:pt x="20894" y="56737"/>
                </a:lnTo>
                <a:lnTo>
                  <a:pt x="56737" y="20894"/>
                </a:lnTo>
                <a:lnTo>
                  <a:pt x="99185" y="3996"/>
                </a:lnTo>
                <a:lnTo>
                  <a:pt x="154852" y="148"/>
                </a:lnTo>
                <a:lnTo>
                  <a:pt x="193323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39430" y="5228645"/>
            <a:ext cx="1063625" cy="393065"/>
          </a:xfrm>
          <a:custGeom>
            <a:avLst/>
            <a:gdLst/>
            <a:ahLst/>
            <a:cxnLst/>
            <a:rect l="l" t="t" r="r" b="b"/>
            <a:pathLst>
              <a:path w="1063625" h="393064">
                <a:moveTo>
                  <a:pt x="1063501" y="0"/>
                </a:moveTo>
                <a:lnTo>
                  <a:pt x="0" y="392606"/>
                </a:lnTo>
              </a:path>
            </a:pathLst>
          </a:custGeom>
          <a:ln w="20941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39916" y="284959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39916" y="346528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39916" y="408097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8669" y="2614443"/>
            <a:ext cx="14604365" cy="18726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核⼼部分</a:t>
            </a:r>
            <a:r>
              <a:rPr sz="2850" spc="80" dirty="0">
                <a:latin typeface="Microsoft JhengHei UI"/>
                <a:cs typeface="Microsoft JhengHei UI"/>
              </a:rPr>
              <a:t>：由许多⽹络和把它们互连起来的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路由器</a:t>
            </a:r>
            <a:r>
              <a:rPr sz="2850" spc="80" dirty="0">
                <a:latin typeface="Microsoft JhengHei UI"/>
                <a:cs typeface="Microsoft JhengHei UI"/>
              </a:rPr>
              <a:t>组成，⽽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主机</a:t>
            </a:r>
            <a:r>
              <a:rPr sz="2850" spc="80" dirty="0">
                <a:latin typeface="Microsoft JhengHei UI"/>
                <a:cs typeface="Microsoft JhengHei UI"/>
              </a:rPr>
              <a:t>处在互联⽹的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边缘</a:t>
            </a:r>
            <a:r>
              <a:rPr sz="2850" spc="80" dirty="0">
                <a:latin typeface="Microsoft JhengHei UI"/>
                <a:cs typeface="Microsoft JhengHei UI"/>
              </a:rPr>
              <a:t>部分。 路由器之间⽤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⾼速链路</a:t>
            </a:r>
            <a:r>
              <a:rPr sz="2850" spc="80" dirty="0">
                <a:latin typeface="Microsoft JhengHei UI"/>
                <a:cs typeface="Microsoft JhengHei UI"/>
              </a:rPr>
              <a:t>相连接，主机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接⼊</a:t>
            </a:r>
            <a:r>
              <a:rPr sz="2850" spc="80" dirty="0">
                <a:latin typeface="Microsoft JhengHei UI"/>
                <a:cs typeface="Microsoft JhengHei UI"/>
              </a:rPr>
              <a:t>到核⼼采⽤较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低速率</a:t>
            </a:r>
            <a:r>
              <a:rPr sz="2850" spc="80" dirty="0">
                <a:latin typeface="Microsoft JhengHei UI"/>
                <a:cs typeface="Microsoft JhengHei UI"/>
              </a:rPr>
              <a:t>的链路相连接。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主机的⽤途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68169" y="4637418"/>
            <a:ext cx="415671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05130" indent="-392430">
              <a:lnSpc>
                <a:spcPct val="100000"/>
              </a:lnSpc>
              <a:spcBef>
                <a:spcPts val="135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80" dirty="0">
                <a:latin typeface="Microsoft JhengHei UI"/>
                <a:cs typeface="Microsoft JhengHei UI"/>
              </a:rPr>
              <a:t>信息处理，交换信息。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39916" y="5312349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88669" y="5253106"/>
            <a:ext cx="263525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路由器的⽤途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68169" y="654372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68169" y="5692883"/>
            <a:ext cx="3408679" cy="1257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5130" marR="5080" indent="-392430">
              <a:lnSpc>
                <a:spcPct val="1418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80" dirty="0">
                <a:latin typeface="Microsoft JhengHei UI"/>
                <a:cs typeface="Microsoft JhengHei UI"/>
              </a:rPr>
              <a:t>⽤来转发分组；  </a:t>
            </a:r>
            <a:r>
              <a:rPr sz="2850" spc="85" dirty="0">
                <a:latin typeface="Microsoft JhengHei UI"/>
                <a:cs typeface="Microsoft JhengHei UI"/>
              </a:rPr>
              <a:t>即进⾏分组交换。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421678" y="9432895"/>
            <a:ext cx="2957830" cy="9271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ts val="3640"/>
              </a:lnSpc>
              <a:spcBef>
                <a:spcPts val="70"/>
              </a:spcBef>
            </a:pPr>
            <a:r>
              <a:rPr sz="2850" spc="25" dirty="0">
                <a:latin typeface="Microsoft JhengHei UI"/>
                <a:cs typeface="Microsoft JhengHei UI"/>
              </a:rPr>
              <a:t>核⼼部分的路由器 </a:t>
            </a:r>
            <a:r>
              <a:rPr sz="2850" spc="30" dirty="0">
                <a:latin typeface="Microsoft JhengHei UI"/>
                <a:cs typeface="Microsoft JhengHei UI"/>
              </a:rPr>
              <a:t>把⽹络互连起来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278557" y="8866761"/>
            <a:ext cx="762635" cy="762635"/>
          </a:xfrm>
          <a:custGeom>
            <a:avLst/>
            <a:gdLst/>
            <a:ahLst/>
            <a:cxnLst/>
            <a:rect l="l" t="t" r="r" b="b"/>
            <a:pathLst>
              <a:path w="762634" h="762634">
                <a:moveTo>
                  <a:pt x="0" y="762613"/>
                </a:moveTo>
                <a:lnTo>
                  <a:pt x="762613" y="0"/>
                </a:lnTo>
              </a:path>
            </a:pathLst>
          </a:custGeom>
          <a:ln w="10470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211910" y="5381380"/>
            <a:ext cx="5895789" cy="4470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29113" y="5410009"/>
            <a:ext cx="5813553" cy="43986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229113" y="5410009"/>
            <a:ext cx="5814060" cy="4399280"/>
          </a:xfrm>
          <a:custGeom>
            <a:avLst/>
            <a:gdLst/>
            <a:ahLst/>
            <a:cxnLst/>
            <a:rect l="l" t="t" r="r" b="b"/>
            <a:pathLst>
              <a:path w="5814059" h="4399280">
                <a:moveTo>
                  <a:pt x="279650" y="2614050"/>
                </a:moveTo>
                <a:lnTo>
                  <a:pt x="245072" y="2588452"/>
                </a:lnTo>
                <a:lnTo>
                  <a:pt x="194580" y="2543633"/>
                </a:lnTo>
                <a:lnTo>
                  <a:pt x="165053" y="2513144"/>
                </a:lnTo>
                <a:lnTo>
                  <a:pt x="134429" y="2477379"/>
                </a:lnTo>
                <a:lnTo>
                  <a:pt x="104026" y="2436420"/>
                </a:lnTo>
                <a:lnTo>
                  <a:pt x="75160" y="2390350"/>
                </a:lnTo>
                <a:lnTo>
                  <a:pt x="49149" y="2339251"/>
                </a:lnTo>
                <a:lnTo>
                  <a:pt x="27310" y="2283206"/>
                </a:lnTo>
                <a:lnTo>
                  <a:pt x="10961" y="2222297"/>
                </a:lnTo>
                <a:lnTo>
                  <a:pt x="1418" y="2156606"/>
                </a:lnTo>
                <a:lnTo>
                  <a:pt x="0" y="2086216"/>
                </a:lnTo>
                <a:lnTo>
                  <a:pt x="99737" y="1751633"/>
                </a:lnTo>
                <a:lnTo>
                  <a:pt x="295814" y="1566432"/>
                </a:lnTo>
                <a:lnTo>
                  <a:pt x="487403" y="1487169"/>
                </a:lnTo>
                <a:lnTo>
                  <a:pt x="573673" y="1470402"/>
                </a:lnTo>
                <a:lnTo>
                  <a:pt x="555298" y="1389696"/>
                </a:lnTo>
                <a:lnTo>
                  <a:pt x="551309" y="1182921"/>
                </a:lnTo>
                <a:lnTo>
                  <a:pt x="638409" y="903097"/>
                </a:lnTo>
                <a:lnTo>
                  <a:pt x="893299" y="603243"/>
                </a:lnTo>
                <a:lnTo>
                  <a:pt x="1271053" y="424886"/>
                </a:lnTo>
                <a:lnTo>
                  <a:pt x="1593787" y="440163"/>
                </a:lnTo>
                <a:lnTo>
                  <a:pt x="1818766" y="533837"/>
                </a:lnTo>
                <a:lnTo>
                  <a:pt x="1903256" y="590670"/>
                </a:lnTo>
                <a:lnTo>
                  <a:pt x="1922886" y="537604"/>
                </a:lnTo>
                <a:lnTo>
                  <a:pt x="1996085" y="414599"/>
                </a:lnTo>
                <a:lnTo>
                  <a:pt x="2144321" y="275947"/>
                </a:lnTo>
                <a:lnTo>
                  <a:pt x="2389057" y="175939"/>
                </a:lnTo>
                <a:lnTo>
                  <a:pt x="2664915" y="168282"/>
                </a:lnTo>
                <a:lnTo>
                  <a:pt x="2860475" y="237209"/>
                </a:lnTo>
                <a:lnTo>
                  <a:pt x="2976935" y="322630"/>
                </a:lnTo>
                <a:lnTo>
                  <a:pt x="3015490" y="364456"/>
                </a:lnTo>
                <a:lnTo>
                  <a:pt x="3036663" y="318114"/>
                </a:lnTo>
                <a:lnTo>
                  <a:pt x="3108174" y="210505"/>
                </a:lnTo>
                <a:lnTo>
                  <a:pt x="3242007" y="88757"/>
                </a:lnTo>
                <a:lnTo>
                  <a:pt x="3450149" y="0"/>
                </a:lnTo>
                <a:lnTo>
                  <a:pt x="3676269" y="9425"/>
                </a:lnTo>
                <a:lnTo>
                  <a:pt x="3849653" y="103680"/>
                </a:lnTo>
                <a:lnTo>
                  <a:pt x="3960714" y="212073"/>
                </a:lnTo>
                <a:lnTo>
                  <a:pt x="3999865" y="263914"/>
                </a:lnTo>
                <a:lnTo>
                  <a:pt x="4041102" y="218504"/>
                </a:lnTo>
                <a:lnTo>
                  <a:pt x="4159904" y="123970"/>
                </a:lnTo>
                <a:lnTo>
                  <a:pt x="4348903" y="42853"/>
                </a:lnTo>
                <a:lnTo>
                  <a:pt x="4600732" y="37698"/>
                </a:lnTo>
                <a:lnTo>
                  <a:pt x="4880784" y="161214"/>
                </a:lnTo>
                <a:lnTo>
                  <a:pt x="5048175" y="347174"/>
                </a:lnTo>
                <a:lnTo>
                  <a:pt x="5129272" y="516640"/>
                </a:lnTo>
                <a:lnTo>
                  <a:pt x="5150445" y="590670"/>
                </a:lnTo>
                <a:lnTo>
                  <a:pt x="5207048" y="606528"/>
                </a:lnTo>
                <a:lnTo>
                  <a:pt x="5341871" y="673803"/>
                </a:lnTo>
                <a:lnTo>
                  <a:pt x="5502432" y="822045"/>
                </a:lnTo>
                <a:lnTo>
                  <a:pt x="5636252" y="1080806"/>
                </a:lnTo>
                <a:lnTo>
                  <a:pt x="5660421" y="1169091"/>
                </a:lnTo>
                <a:lnTo>
                  <a:pt x="5674832" y="1248538"/>
                </a:lnTo>
                <a:lnTo>
                  <a:pt x="5680845" y="1319456"/>
                </a:lnTo>
                <a:lnTo>
                  <a:pt x="5679824" y="1382154"/>
                </a:lnTo>
                <a:lnTo>
                  <a:pt x="5673130" y="1436941"/>
                </a:lnTo>
                <a:lnTo>
                  <a:pt x="5662123" y="1484125"/>
                </a:lnTo>
                <a:lnTo>
                  <a:pt x="5648166" y="1524016"/>
                </a:lnTo>
                <a:lnTo>
                  <a:pt x="5616849" y="1583152"/>
                </a:lnTo>
                <a:lnTo>
                  <a:pt x="5590070" y="1616822"/>
                </a:lnTo>
                <a:lnTo>
                  <a:pt x="5578723" y="1627494"/>
                </a:lnTo>
                <a:lnTo>
                  <a:pt x="5581343" y="1630062"/>
                </a:lnTo>
                <a:lnTo>
                  <a:pt x="5615186" y="1667360"/>
                </a:lnTo>
                <a:lnTo>
                  <a:pt x="5652596" y="1715382"/>
                </a:lnTo>
                <a:lnTo>
                  <a:pt x="5695528" y="1780519"/>
                </a:lnTo>
                <a:lnTo>
                  <a:pt x="5717363" y="1819130"/>
                </a:lnTo>
                <a:lnTo>
                  <a:pt x="5738537" y="1861568"/>
                </a:lnTo>
                <a:lnTo>
                  <a:pt x="5758368" y="1907681"/>
                </a:lnTo>
                <a:lnTo>
                  <a:pt x="5776175" y="1957320"/>
                </a:lnTo>
                <a:lnTo>
                  <a:pt x="5791279" y="2010333"/>
                </a:lnTo>
                <a:lnTo>
                  <a:pt x="5802998" y="2066570"/>
                </a:lnTo>
                <a:lnTo>
                  <a:pt x="5810650" y="2125879"/>
                </a:lnTo>
                <a:lnTo>
                  <a:pt x="5813557" y="2188111"/>
                </a:lnTo>
                <a:lnTo>
                  <a:pt x="5811036" y="2253113"/>
                </a:lnTo>
                <a:lnTo>
                  <a:pt x="5802406" y="2320736"/>
                </a:lnTo>
                <a:lnTo>
                  <a:pt x="5786988" y="2390829"/>
                </a:lnTo>
                <a:lnTo>
                  <a:pt x="5764100" y="2463240"/>
                </a:lnTo>
                <a:lnTo>
                  <a:pt x="5581722" y="2774445"/>
                </a:lnTo>
                <a:lnTo>
                  <a:pt x="5361925" y="2962246"/>
                </a:lnTo>
                <a:lnTo>
                  <a:pt x="5177019" y="3054497"/>
                </a:lnTo>
                <a:lnTo>
                  <a:pt x="5099315" y="3079058"/>
                </a:lnTo>
                <a:lnTo>
                  <a:pt x="5090526" y="3139145"/>
                </a:lnTo>
                <a:lnTo>
                  <a:pt x="5038590" y="3295845"/>
                </a:lnTo>
                <a:lnTo>
                  <a:pt x="4905155" y="3513812"/>
                </a:lnTo>
                <a:lnTo>
                  <a:pt x="4651866" y="3757699"/>
                </a:lnTo>
                <a:lnTo>
                  <a:pt x="4350638" y="3891623"/>
                </a:lnTo>
                <a:lnTo>
                  <a:pt x="4111729" y="3867666"/>
                </a:lnTo>
                <a:lnTo>
                  <a:pt x="3954318" y="3782443"/>
                </a:lnTo>
                <a:lnTo>
                  <a:pt x="3897586" y="3732566"/>
                </a:lnTo>
                <a:lnTo>
                  <a:pt x="3842868" y="3833400"/>
                </a:lnTo>
                <a:lnTo>
                  <a:pt x="3680292" y="4056965"/>
                </a:lnTo>
                <a:lnTo>
                  <a:pt x="3412229" y="4284850"/>
                </a:lnTo>
                <a:lnTo>
                  <a:pt x="3041047" y="4398648"/>
                </a:lnTo>
                <a:lnTo>
                  <a:pt x="2644339" y="4344443"/>
                </a:lnTo>
                <a:lnTo>
                  <a:pt x="2369876" y="4200701"/>
                </a:lnTo>
                <a:lnTo>
                  <a:pt x="2210471" y="4052251"/>
                </a:lnTo>
                <a:lnTo>
                  <a:pt x="2158934" y="3983917"/>
                </a:lnTo>
                <a:lnTo>
                  <a:pt x="2105599" y="4023190"/>
                </a:lnTo>
                <a:lnTo>
                  <a:pt x="1952788" y="4100167"/>
                </a:lnTo>
                <a:lnTo>
                  <a:pt x="1711287" y="4153579"/>
                </a:lnTo>
                <a:lnTo>
                  <a:pt x="1391884" y="4122162"/>
                </a:lnTo>
                <a:lnTo>
                  <a:pt x="1116265" y="3995702"/>
                </a:lnTo>
                <a:lnTo>
                  <a:pt x="943759" y="3832760"/>
                </a:lnTo>
                <a:lnTo>
                  <a:pt x="854687" y="3691985"/>
                </a:lnTo>
                <a:lnTo>
                  <a:pt x="829369" y="3632027"/>
                </a:lnTo>
                <a:lnTo>
                  <a:pt x="749268" y="3622209"/>
                </a:lnTo>
                <a:lnTo>
                  <a:pt x="562497" y="3572333"/>
                </a:lnTo>
                <a:lnTo>
                  <a:pt x="349360" y="3451764"/>
                </a:lnTo>
                <a:lnTo>
                  <a:pt x="190157" y="3229868"/>
                </a:lnTo>
                <a:lnTo>
                  <a:pt x="167096" y="3154525"/>
                </a:lnTo>
                <a:lnTo>
                  <a:pt x="153088" y="3084169"/>
                </a:lnTo>
                <a:lnTo>
                  <a:pt x="146999" y="3018779"/>
                </a:lnTo>
                <a:lnTo>
                  <a:pt x="147699" y="2958335"/>
                </a:lnTo>
                <a:lnTo>
                  <a:pt x="154055" y="2902815"/>
                </a:lnTo>
                <a:lnTo>
                  <a:pt x="164935" y="2852201"/>
                </a:lnTo>
                <a:lnTo>
                  <a:pt x="179207" y="2806471"/>
                </a:lnTo>
                <a:lnTo>
                  <a:pt x="195739" y="2765606"/>
                </a:lnTo>
                <a:lnTo>
                  <a:pt x="213399" y="2729585"/>
                </a:lnTo>
                <a:lnTo>
                  <a:pt x="247574" y="2671994"/>
                </a:lnTo>
                <a:lnTo>
                  <a:pt x="261826" y="2650384"/>
                </a:lnTo>
                <a:lnTo>
                  <a:pt x="272677" y="2633537"/>
                </a:lnTo>
                <a:lnTo>
                  <a:pt x="278996" y="2621432"/>
                </a:lnTo>
                <a:lnTo>
                  <a:pt x="279650" y="2614050"/>
                </a:lnTo>
                <a:close/>
              </a:path>
            </a:pathLst>
          </a:custGeom>
          <a:ln w="24163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068868" y="5959004"/>
            <a:ext cx="1472565" cy="340360"/>
          </a:xfrm>
          <a:custGeom>
            <a:avLst/>
            <a:gdLst/>
            <a:ahLst/>
            <a:cxnLst/>
            <a:rect l="l" t="t" r="r" b="b"/>
            <a:pathLst>
              <a:path w="1472565" h="340360">
                <a:moveTo>
                  <a:pt x="0" y="339764"/>
                </a:moveTo>
                <a:lnTo>
                  <a:pt x="1472468" y="0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089903" y="6496525"/>
            <a:ext cx="659765" cy="1777364"/>
          </a:xfrm>
          <a:custGeom>
            <a:avLst/>
            <a:gdLst/>
            <a:ahLst/>
            <a:cxnLst/>
            <a:rect l="l" t="t" r="r" b="b"/>
            <a:pathLst>
              <a:path w="659765" h="1777365">
                <a:moveTo>
                  <a:pt x="0" y="1776821"/>
                </a:moveTo>
                <a:lnTo>
                  <a:pt x="659202" y="0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738879" y="5881873"/>
            <a:ext cx="1542415" cy="3006725"/>
          </a:xfrm>
          <a:custGeom>
            <a:avLst/>
            <a:gdLst/>
            <a:ahLst/>
            <a:cxnLst/>
            <a:rect l="l" t="t" r="r" b="b"/>
            <a:pathLst>
              <a:path w="1542415" h="3006725">
                <a:moveTo>
                  <a:pt x="0" y="0"/>
                </a:moveTo>
                <a:lnTo>
                  <a:pt x="1542227" y="3006124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059644" y="6438594"/>
            <a:ext cx="3004820" cy="1157605"/>
          </a:xfrm>
          <a:custGeom>
            <a:avLst/>
            <a:gdLst/>
            <a:ahLst/>
            <a:cxnLst/>
            <a:rect l="l" t="t" r="r" b="b"/>
            <a:pathLst>
              <a:path w="3004819" h="1157604">
                <a:moveTo>
                  <a:pt x="0" y="0"/>
                </a:moveTo>
                <a:lnTo>
                  <a:pt x="3004815" y="1157340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962801" y="5939944"/>
            <a:ext cx="1529080" cy="2065655"/>
          </a:xfrm>
          <a:custGeom>
            <a:avLst/>
            <a:gdLst/>
            <a:ahLst/>
            <a:cxnLst/>
            <a:rect l="l" t="t" r="r" b="b"/>
            <a:pathLst>
              <a:path w="1529080" h="2065654">
                <a:moveTo>
                  <a:pt x="0" y="0"/>
                </a:moveTo>
                <a:lnTo>
                  <a:pt x="1528988" y="2065644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002557" y="7245342"/>
            <a:ext cx="2697480" cy="2230755"/>
          </a:xfrm>
          <a:custGeom>
            <a:avLst/>
            <a:gdLst/>
            <a:ahLst/>
            <a:cxnLst/>
            <a:rect l="l" t="t" r="r" b="b"/>
            <a:pathLst>
              <a:path w="2697480" h="2230754">
                <a:moveTo>
                  <a:pt x="0" y="2230664"/>
                </a:moveTo>
                <a:lnTo>
                  <a:pt x="2697045" y="0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23649" y="8143255"/>
            <a:ext cx="2757805" cy="897890"/>
          </a:xfrm>
          <a:custGeom>
            <a:avLst/>
            <a:gdLst/>
            <a:ahLst/>
            <a:cxnLst/>
            <a:rect l="l" t="t" r="r" b="b"/>
            <a:pathLst>
              <a:path w="2757805" h="897890">
                <a:moveTo>
                  <a:pt x="0" y="0"/>
                </a:moveTo>
                <a:lnTo>
                  <a:pt x="2757282" y="897839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364471" y="8253979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59">
                <a:moveTo>
                  <a:pt x="0" y="0"/>
                </a:moveTo>
                <a:lnTo>
                  <a:pt x="1267254" y="0"/>
                </a:lnTo>
              </a:path>
            </a:pathLst>
          </a:custGeom>
          <a:ln w="20941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260758" y="9556760"/>
            <a:ext cx="618490" cy="618490"/>
          </a:xfrm>
          <a:custGeom>
            <a:avLst/>
            <a:gdLst/>
            <a:ahLst/>
            <a:cxnLst/>
            <a:rect l="l" t="t" r="r" b="b"/>
            <a:pathLst>
              <a:path w="618490" h="618490">
                <a:moveTo>
                  <a:pt x="0" y="618353"/>
                </a:moveTo>
                <a:lnTo>
                  <a:pt x="618353" y="0"/>
                </a:lnTo>
              </a:path>
            </a:pathLst>
          </a:custGeom>
          <a:ln w="20941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778867" y="5122240"/>
            <a:ext cx="0" cy="911225"/>
          </a:xfrm>
          <a:custGeom>
            <a:avLst/>
            <a:gdLst/>
            <a:ahLst/>
            <a:cxnLst/>
            <a:rect l="l" t="t" r="r" b="b"/>
            <a:pathLst>
              <a:path h="911225">
                <a:moveTo>
                  <a:pt x="0" y="0"/>
                </a:moveTo>
                <a:lnTo>
                  <a:pt x="0" y="910879"/>
                </a:lnTo>
              </a:path>
            </a:pathLst>
          </a:custGeom>
          <a:ln w="20941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892038" y="5550310"/>
            <a:ext cx="1376680" cy="309880"/>
          </a:xfrm>
          <a:custGeom>
            <a:avLst/>
            <a:gdLst/>
            <a:ahLst/>
            <a:cxnLst/>
            <a:rect l="l" t="t" r="r" b="b"/>
            <a:pathLst>
              <a:path w="1376680" h="309879">
                <a:moveTo>
                  <a:pt x="0" y="309410"/>
                </a:moveTo>
                <a:lnTo>
                  <a:pt x="1376602" y="0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608473" y="6666407"/>
            <a:ext cx="1060450" cy="612775"/>
          </a:xfrm>
          <a:custGeom>
            <a:avLst/>
            <a:gdLst/>
            <a:ahLst/>
            <a:cxnLst/>
            <a:rect l="l" t="t" r="r" b="b"/>
            <a:pathLst>
              <a:path w="1060450" h="612775">
                <a:moveTo>
                  <a:pt x="1060203" y="0"/>
                </a:moveTo>
                <a:lnTo>
                  <a:pt x="0" y="612719"/>
                </a:lnTo>
              </a:path>
            </a:pathLst>
          </a:custGeom>
          <a:ln w="20941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566667" y="7958928"/>
            <a:ext cx="751205" cy="751205"/>
          </a:xfrm>
          <a:custGeom>
            <a:avLst/>
            <a:gdLst/>
            <a:ahLst/>
            <a:cxnLst/>
            <a:rect l="l" t="t" r="r" b="b"/>
            <a:pathLst>
              <a:path w="751205" h="751204">
                <a:moveTo>
                  <a:pt x="0" y="0"/>
                </a:moveTo>
                <a:lnTo>
                  <a:pt x="750875" y="750875"/>
                </a:lnTo>
              </a:path>
            </a:pathLst>
          </a:custGeom>
          <a:ln w="20941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357832" y="5810017"/>
            <a:ext cx="4844749" cy="3131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487440" y="8047697"/>
            <a:ext cx="154305" cy="318770"/>
          </a:xfrm>
          <a:custGeom>
            <a:avLst/>
            <a:gdLst/>
            <a:ahLst/>
            <a:cxnLst/>
            <a:rect l="l" t="t" r="r" b="b"/>
            <a:pathLst>
              <a:path w="154304" h="318770">
                <a:moveTo>
                  <a:pt x="69662" y="0"/>
                </a:moveTo>
                <a:lnTo>
                  <a:pt x="40263" y="13894"/>
                </a:lnTo>
                <a:lnTo>
                  <a:pt x="17358" y="49145"/>
                </a:lnTo>
                <a:lnTo>
                  <a:pt x="3189" y="100516"/>
                </a:lnTo>
                <a:lnTo>
                  <a:pt x="0" y="162770"/>
                </a:lnTo>
                <a:lnTo>
                  <a:pt x="8908" y="224466"/>
                </a:lnTo>
                <a:lnTo>
                  <a:pt x="27745" y="274315"/>
                </a:lnTo>
                <a:lnTo>
                  <a:pt x="53795" y="307308"/>
                </a:lnTo>
                <a:lnTo>
                  <a:pt x="84342" y="318437"/>
                </a:lnTo>
                <a:lnTo>
                  <a:pt x="113742" y="304543"/>
                </a:lnTo>
                <a:lnTo>
                  <a:pt x="136648" y="269292"/>
                </a:lnTo>
                <a:lnTo>
                  <a:pt x="150820" y="217921"/>
                </a:lnTo>
                <a:lnTo>
                  <a:pt x="154016" y="155667"/>
                </a:lnTo>
                <a:lnTo>
                  <a:pt x="145107" y="93971"/>
                </a:lnTo>
                <a:lnTo>
                  <a:pt x="126269" y="44122"/>
                </a:lnTo>
                <a:lnTo>
                  <a:pt x="100216" y="11129"/>
                </a:lnTo>
                <a:lnTo>
                  <a:pt x="69662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487441" y="8047697"/>
            <a:ext cx="154305" cy="318770"/>
          </a:xfrm>
          <a:custGeom>
            <a:avLst/>
            <a:gdLst/>
            <a:ahLst/>
            <a:cxnLst/>
            <a:rect l="l" t="t" r="r" b="b"/>
            <a:pathLst>
              <a:path w="154304" h="318770">
                <a:moveTo>
                  <a:pt x="69666" y="0"/>
                </a:moveTo>
                <a:lnTo>
                  <a:pt x="100218" y="11129"/>
                </a:lnTo>
                <a:lnTo>
                  <a:pt x="126270" y="44122"/>
                </a:lnTo>
                <a:lnTo>
                  <a:pt x="145108" y="93971"/>
                </a:lnTo>
                <a:lnTo>
                  <a:pt x="154018" y="155667"/>
                </a:lnTo>
                <a:lnTo>
                  <a:pt x="150825" y="217921"/>
                </a:lnTo>
                <a:lnTo>
                  <a:pt x="136655" y="269292"/>
                </a:lnTo>
                <a:lnTo>
                  <a:pt x="113750" y="304543"/>
                </a:lnTo>
                <a:lnTo>
                  <a:pt x="84352" y="318438"/>
                </a:lnTo>
                <a:lnTo>
                  <a:pt x="53799" y="307308"/>
                </a:lnTo>
                <a:lnTo>
                  <a:pt x="27747" y="274315"/>
                </a:lnTo>
                <a:lnTo>
                  <a:pt x="8910" y="224466"/>
                </a:lnTo>
                <a:lnTo>
                  <a:pt x="0" y="162770"/>
                </a:lnTo>
                <a:lnTo>
                  <a:pt x="3193" y="100516"/>
                </a:lnTo>
                <a:lnTo>
                  <a:pt x="17363" y="49145"/>
                </a:lnTo>
                <a:lnTo>
                  <a:pt x="40267" y="13894"/>
                </a:lnTo>
                <a:lnTo>
                  <a:pt x="69666" y="0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138128" y="8313638"/>
            <a:ext cx="470287" cy="3113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075799" y="8102682"/>
            <a:ext cx="227329" cy="368935"/>
          </a:xfrm>
          <a:custGeom>
            <a:avLst/>
            <a:gdLst/>
            <a:ahLst/>
            <a:cxnLst/>
            <a:rect l="l" t="t" r="r" b="b"/>
            <a:pathLst>
              <a:path w="227329" h="368934">
                <a:moveTo>
                  <a:pt x="105117" y="0"/>
                </a:moveTo>
                <a:lnTo>
                  <a:pt x="39660" y="38644"/>
                </a:lnTo>
                <a:lnTo>
                  <a:pt x="16905" y="79664"/>
                </a:lnTo>
                <a:lnTo>
                  <a:pt x="3107" y="130988"/>
                </a:lnTo>
                <a:lnTo>
                  <a:pt x="0" y="189494"/>
                </a:lnTo>
                <a:lnTo>
                  <a:pt x="8481" y="247466"/>
                </a:lnTo>
                <a:lnTo>
                  <a:pt x="26944" y="297303"/>
                </a:lnTo>
                <a:lnTo>
                  <a:pt x="53377" y="336054"/>
                </a:lnTo>
                <a:lnTo>
                  <a:pt x="85770" y="360773"/>
                </a:lnTo>
                <a:lnTo>
                  <a:pt x="122111" y="368511"/>
                </a:lnTo>
                <a:lnTo>
                  <a:pt x="157590" y="357461"/>
                </a:lnTo>
                <a:lnTo>
                  <a:pt x="187572" y="329865"/>
                </a:lnTo>
                <a:lnTo>
                  <a:pt x="210326" y="288845"/>
                </a:lnTo>
                <a:lnTo>
                  <a:pt x="224122" y="237521"/>
                </a:lnTo>
                <a:lnTo>
                  <a:pt x="227228" y="179015"/>
                </a:lnTo>
                <a:lnTo>
                  <a:pt x="218751" y="121043"/>
                </a:lnTo>
                <a:lnTo>
                  <a:pt x="200291" y="71207"/>
                </a:lnTo>
                <a:lnTo>
                  <a:pt x="173858" y="32455"/>
                </a:lnTo>
                <a:lnTo>
                  <a:pt x="141463" y="7737"/>
                </a:lnTo>
                <a:lnTo>
                  <a:pt x="105117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075807" y="8102682"/>
            <a:ext cx="227329" cy="368935"/>
          </a:xfrm>
          <a:custGeom>
            <a:avLst/>
            <a:gdLst/>
            <a:ahLst/>
            <a:cxnLst/>
            <a:rect l="l" t="t" r="r" b="b"/>
            <a:pathLst>
              <a:path w="227329" h="368934">
                <a:moveTo>
                  <a:pt x="105115" y="0"/>
                </a:moveTo>
                <a:lnTo>
                  <a:pt x="173853" y="32456"/>
                </a:lnTo>
                <a:lnTo>
                  <a:pt x="200286" y="71207"/>
                </a:lnTo>
                <a:lnTo>
                  <a:pt x="218747" y="121044"/>
                </a:lnTo>
                <a:lnTo>
                  <a:pt x="227225" y="179016"/>
                </a:lnTo>
                <a:lnTo>
                  <a:pt x="224119" y="237522"/>
                </a:lnTo>
                <a:lnTo>
                  <a:pt x="210323" y="288846"/>
                </a:lnTo>
                <a:lnTo>
                  <a:pt x="187569" y="329866"/>
                </a:lnTo>
                <a:lnTo>
                  <a:pt x="157587" y="357461"/>
                </a:lnTo>
                <a:lnTo>
                  <a:pt x="122110" y="368511"/>
                </a:lnTo>
                <a:lnTo>
                  <a:pt x="85766" y="360774"/>
                </a:lnTo>
                <a:lnTo>
                  <a:pt x="53372" y="336055"/>
                </a:lnTo>
                <a:lnTo>
                  <a:pt x="26939" y="297303"/>
                </a:lnTo>
                <a:lnTo>
                  <a:pt x="8477" y="247467"/>
                </a:lnTo>
                <a:lnTo>
                  <a:pt x="0" y="189495"/>
                </a:lnTo>
                <a:lnTo>
                  <a:pt x="3106" y="130989"/>
                </a:lnTo>
                <a:lnTo>
                  <a:pt x="16902" y="79665"/>
                </a:lnTo>
                <a:lnTo>
                  <a:pt x="39656" y="38645"/>
                </a:lnTo>
                <a:lnTo>
                  <a:pt x="69637" y="11049"/>
                </a:lnTo>
                <a:lnTo>
                  <a:pt x="105115" y="0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134162" y="7879205"/>
            <a:ext cx="412412" cy="2817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152372" y="7964619"/>
            <a:ext cx="397510" cy="583565"/>
          </a:xfrm>
          <a:custGeom>
            <a:avLst/>
            <a:gdLst/>
            <a:ahLst/>
            <a:cxnLst/>
            <a:rect l="l" t="t" r="r" b="b"/>
            <a:pathLst>
              <a:path w="397509" h="583565">
                <a:moveTo>
                  <a:pt x="217019" y="0"/>
                </a:moveTo>
                <a:lnTo>
                  <a:pt x="173282" y="2016"/>
                </a:lnTo>
                <a:lnTo>
                  <a:pt x="159199" y="6586"/>
                </a:lnTo>
                <a:lnTo>
                  <a:pt x="139629" y="16113"/>
                </a:lnTo>
                <a:lnTo>
                  <a:pt x="120834" y="21685"/>
                </a:lnTo>
                <a:lnTo>
                  <a:pt x="106206" y="34904"/>
                </a:lnTo>
                <a:lnTo>
                  <a:pt x="92122" y="39475"/>
                </a:lnTo>
                <a:lnTo>
                  <a:pt x="77484" y="52694"/>
                </a:lnTo>
                <a:lnTo>
                  <a:pt x="63443" y="58046"/>
                </a:lnTo>
                <a:lnTo>
                  <a:pt x="59265" y="70784"/>
                </a:lnTo>
                <a:lnTo>
                  <a:pt x="44417" y="79310"/>
                </a:lnTo>
                <a:lnTo>
                  <a:pt x="35441" y="93159"/>
                </a:lnTo>
                <a:lnTo>
                  <a:pt x="26596" y="106006"/>
                </a:lnTo>
                <a:lnTo>
                  <a:pt x="18240" y="131481"/>
                </a:lnTo>
                <a:lnTo>
                  <a:pt x="13109" y="144263"/>
                </a:lnTo>
                <a:lnTo>
                  <a:pt x="8931" y="157000"/>
                </a:lnTo>
                <a:lnTo>
                  <a:pt x="0" y="169958"/>
                </a:lnTo>
                <a:lnTo>
                  <a:pt x="12816" y="447710"/>
                </a:lnTo>
                <a:lnTo>
                  <a:pt x="18365" y="464704"/>
                </a:lnTo>
                <a:lnTo>
                  <a:pt x="18941" y="477223"/>
                </a:lnTo>
                <a:lnTo>
                  <a:pt x="24271" y="489522"/>
                </a:lnTo>
                <a:lnTo>
                  <a:pt x="35307" y="501558"/>
                </a:lnTo>
                <a:lnTo>
                  <a:pt x="40668" y="514639"/>
                </a:lnTo>
                <a:lnTo>
                  <a:pt x="46009" y="526938"/>
                </a:lnTo>
                <a:lnTo>
                  <a:pt x="56092" y="539019"/>
                </a:lnTo>
                <a:lnTo>
                  <a:pt x="61422" y="551318"/>
                </a:lnTo>
                <a:lnTo>
                  <a:pt x="72636" y="567266"/>
                </a:lnTo>
                <a:lnTo>
                  <a:pt x="87505" y="579910"/>
                </a:lnTo>
                <a:lnTo>
                  <a:pt x="101955" y="583164"/>
                </a:lnTo>
                <a:lnTo>
                  <a:pt x="146634" y="581103"/>
                </a:lnTo>
                <a:lnTo>
                  <a:pt x="160497" y="571839"/>
                </a:lnTo>
                <a:lnTo>
                  <a:pt x="233710" y="568463"/>
                </a:lnTo>
                <a:lnTo>
                  <a:pt x="248735" y="563849"/>
                </a:lnTo>
                <a:lnTo>
                  <a:pt x="262997" y="563191"/>
                </a:lnTo>
                <a:lnTo>
                  <a:pt x="282745" y="557576"/>
                </a:lnTo>
                <a:lnTo>
                  <a:pt x="296430" y="544400"/>
                </a:lnTo>
                <a:lnTo>
                  <a:pt x="310514" y="539830"/>
                </a:lnTo>
                <a:lnTo>
                  <a:pt x="314691" y="527092"/>
                </a:lnTo>
                <a:lnTo>
                  <a:pt x="329508" y="517785"/>
                </a:lnTo>
                <a:lnTo>
                  <a:pt x="347361" y="491870"/>
                </a:lnTo>
                <a:lnTo>
                  <a:pt x="352491" y="479089"/>
                </a:lnTo>
                <a:lnTo>
                  <a:pt x="351915" y="466571"/>
                </a:lnTo>
                <a:lnTo>
                  <a:pt x="356051" y="453051"/>
                </a:lnTo>
                <a:lnTo>
                  <a:pt x="364983" y="440094"/>
                </a:lnTo>
                <a:lnTo>
                  <a:pt x="369161" y="427356"/>
                </a:lnTo>
                <a:lnTo>
                  <a:pt x="383977" y="418048"/>
                </a:lnTo>
                <a:lnTo>
                  <a:pt x="392909" y="405091"/>
                </a:lnTo>
                <a:lnTo>
                  <a:pt x="396898" y="388441"/>
                </a:lnTo>
                <a:lnTo>
                  <a:pt x="390302" y="245261"/>
                </a:lnTo>
                <a:lnTo>
                  <a:pt x="384962" y="232962"/>
                </a:lnTo>
                <a:lnTo>
                  <a:pt x="384354" y="219662"/>
                </a:lnTo>
                <a:lnTo>
                  <a:pt x="379025" y="207362"/>
                </a:lnTo>
                <a:lnTo>
                  <a:pt x="378449" y="194844"/>
                </a:lnTo>
                <a:lnTo>
                  <a:pt x="373109" y="182545"/>
                </a:lnTo>
                <a:lnTo>
                  <a:pt x="372991" y="179992"/>
                </a:lnTo>
                <a:lnTo>
                  <a:pt x="343455" y="179992"/>
                </a:lnTo>
                <a:lnTo>
                  <a:pt x="328031" y="175999"/>
                </a:lnTo>
                <a:lnTo>
                  <a:pt x="317372" y="151400"/>
                </a:lnTo>
                <a:lnTo>
                  <a:pt x="316796" y="138882"/>
                </a:lnTo>
                <a:lnTo>
                  <a:pt x="311247" y="121888"/>
                </a:lnTo>
                <a:lnTo>
                  <a:pt x="310671" y="109370"/>
                </a:lnTo>
                <a:lnTo>
                  <a:pt x="306723" y="97772"/>
                </a:lnTo>
                <a:lnTo>
                  <a:pt x="290127" y="97772"/>
                </a:lnTo>
                <a:lnTo>
                  <a:pt x="297754" y="81005"/>
                </a:lnTo>
                <a:lnTo>
                  <a:pt x="289153" y="76647"/>
                </a:lnTo>
                <a:lnTo>
                  <a:pt x="288577" y="64129"/>
                </a:lnTo>
                <a:lnTo>
                  <a:pt x="277907" y="39530"/>
                </a:lnTo>
                <a:lnTo>
                  <a:pt x="277331" y="27012"/>
                </a:lnTo>
                <a:lnTo>
                  <a:pt x="262672" y="19064"/>
                </a:lnTo>
                <a:lnTo>
                  <a:pt x="251636" y="7028"/>
                </a:lnTo>
                <a:lnTo>
                  <a:pt x="237165" y="2991"/>
                </a:lnTo>
                <a:lnTo>
                  <a:pt x="217019" y="0"/>
                </a:lnTo>
                <a:close/>
              </a:path>
              <a:path w="397509" h="583565">
                <a:moveTo>
                  <a:pt x="340534" y="116617"/>
                </a:moveTo>
                <a:lnTo>
                  <a:pt x="325330" y="117318"/>
                </a:lnTo>
                <a:lnTo>
                  <a:pt x="341120" y="129136"/>
                </a:lnTo>
                <a:lnTo>
                  <a:pt x="341696" y="141654"/>
                </a:lnTo>
                <a:lnTo>
                  <a:pt x="347026" y="153953"/>
                </a:lnTo>
                <a:lnTo>
                  <a:pt x="347633" y="167254"/>
                </a:lnTo>
                <a:lnTo>
                  <a:pt x="343455" y="179992"/>
                </a:lnTo>
                <a:lnTo>
                  <a:pt x="372991" y="179992"/>
                </a:lnTo>
                <a:lnTo>
                  <a:pt x="372533" y="170026"/>
                </a:lnTo>
                <a:lnTo>
                  <a:pt x="366250" y="157771"/>
                </a:lnTo>
                <a:lnTo>
                  <a:pt x="360711" y="140777"/>
                </a:lnTo>
                <a:lnTo>
                  <a:pt x="340534" y="116617"/>
                </a:lnTo>
                <a:close/>
              </a:path>
              <a:path w="397509" h="583565">
                <a:moveTo>
                  <a:pt x="305036" y="90610"/>
                </a:moveTo>
                <a:lnTo>
                  <a:pt x="290127" y="97772"/>
                </a:lnTo>
                <a:lnTo>
                  <a:pt x="306723" y="97772"/>
                </a:lnTo>
                <a:lnTo>
                  <a:pt x="305153" y="93159"/>
                </a:lnTo>
                <a:lnTo>
                  <a:pt x="305036" y="90610"/>
                </a:lnTo>
                <a:close/>
              </a:path>
              <a:path w="397509" h="583565">
                <a:moveTo>
                  <a:pt x="319016" y="83894"/>
                </a:moveTo>
                <a:lnTo>
                  <a:pt x="304758" y="84552"/>
                </a:lnTo>
                <a:lnTo>
                  <a:pt x="305036" y="90610"/>
                </a:lnTo>
                <a:lnTo>
                  <a:pt x="319016" y="83894"/>
                </a:lnTo>
                <a:close/>
              </a:path>
              <a:path w="397509" h="583565">
                <a:moveTo>
                  <a:pt x="303969" y="67340"/>
                </a:moveTo>
                <a:lnTo>
                  <a:pt x="297754" y="81005"/>
                </a:lnTo>
                <a:lnTo>
                  <a:pt x="304755" y="84552"/>
                </a:lnTo>
                <a:lnTo>
                  <a:pt x="303969" y="6734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455337" y="8068529"/>
            <a:ext cx="112174" cy="938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524099" y="8281535"/>
            <a:ext cx="79997" cy="667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594265" y="5654983"/>
            <a:ext cx="276860" cy="107314"/>
          </a:xfrm>
          <a:custGeom>
            <a:avLst/>
            <a:gdLst/>
            <a:ahLst/>
            <a:cxnLst/>
            <a:rect l="l" t="t" r="r" b="b"/>
            <a:pathLst>
              <a:path w="276859" h="107314">
                <a:moveTo>
                  <a:pt x="187509" y="0"/>
                </a:moveTo>
                <a:lnTo>
                  <a:pt x="133357" y="740"/>
                </a:lnTo>
                <a:lnTo>
                  <a:pt x="79957" y="9769"/>
                </a:lnTo>
                <a:lnTo>
                  <a:pt x="37072" y="25060"/>
                </a:lnTo>
                <a:lnTo>
                  <a:pt x="0" y="66027"/>
                </a:lnTo>
                <a:lnTo>
                  <a:pt x="12721" y="85568"/>
                </a:lnTo>
                <a:lnTo>
                  <a:pt x="43849" y="99642"/>
                </a:lnTo>
                <a:lnTo>
                  <a:pt x="88786" y="106954"/>
                </a:lnTo>
                <a:lnTo>
                  <a:pt x="142938" y="106214"/>
                </a:lnTo>
                <a:lnTo>
                  <a:pt x="196337" y="97185"/>
                </a:lnTo>
                <a:lnTo>
                  <a:pt x="239223" y="81895"/>
                </a:lnTo>
                <a:lnTo>
                  <a:pt x="267305" y="62442"/>
                </a:lnTo>
                <a:lnTo>
                  <a:pt x="276295" y="40928"/>
                </a:lnTo>
                <a:lnTo>
                  <a:pt x="263577" y="21387"/>
                </a:lnTo>
                <a:lnTo>
                  <a:pt x="232449" y="7313"/>
                </a:lnTo>
                <a:lnTo>
                  <a:pt x="18750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594260" y="5654984"/>
            <a:ext cx="276860" cy="107314"/>
          </a:xfrm>
          <a:custGeom>
            <a:avLst/>
            <a:gdLst/>
            <a:ahLst/>
            <a:cxnLst/>
            <a:rect l="l" t="t" r="r" b="b"/>
            <a:pathLst>
              <a:path w="276859" h="107314">
                <a:moveTo>
                  <a:pt x="0" y="66026"/>
                </a:moveTo>
                <a:lnTo>
                  <a:pt x="37075" y="25060"/>
                </a:lnTo>
                <a:lnTo>
                  <a:pt x="79962" y="9769"/>
                </a:lnTo>
                <a:lnTo>
                  <a:pt x="133360" y="740"/>
                </a:lnTo>
                <a:lnTo>
                  <a:pt x="187510" y="0"/>
                </a:lnTo>
                <a:lnTo>
                  <a:pt x="232450" y="7313"/>
                </a:lnTo>
                <a:lnTo>
                  <a:pt x="263579" y="21386"/>
                </a:lnTo>
                <a:lnTo>
                  <a:pt x="276300" y="40928"/>
                </a:lnTo>
                <a:lnTo>
                  <a:pt x="267308" y="62442"/>
                </a:lnTo>
                <a:lnTo>
                  <a:pt x="239224" y="81894"/>
                </a:lnTo>
                <a:lnTo>
                  <a:pt x="196338" y="97185"/>
                </a:lnTo>
                <a:lnTo>
                  <a:pt x="142940" y="106214"/>
                </a:lnTo>
                <a:lnTo>
                  <a:pt x="88789" y="106954"/>
                </a:lnTo>
                <a:lnTo>
                  <a:pt x="43850" y="99641"/>
                </a:lnTo>
                <a:lnTo>
                  <a:pt x="12721" y="85567"/>
                </a:lnTo>
                <a:lnTo>
                  <a:pt x="0" y="66026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823820" y="5665229"/>
            <a:ext cx="274907" cy="3336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650358" y="5884525"/>
            <a:ext cx="320040" cy="156210"/>
          </a:xfrm>
          <a:custGeom>
            <a:avLst/>
            <a:gdLst/>
            <a:ahLst/>
            <a:cxnLst/>
            <a:rect l="l" t="t" r="r" b="b"/>
            <a:pathLst>
              <a:path w="320040" h="156210">
                <a:moveTo>
                  <a:pt x="152812" y="0"/>
                </a:moveTo>
                <a:lnTo>
                  <a:pt x="91134" y="11766"/>
                </a:lnTo>
                <a:lnTo>
                  <a:pt x="41828" y="33056"/>
                </a:lnTo>
                <a:lnTo>
                  <a:pt x="9811" y="60899"/>
                </a:lnTo>
                <a:lnTo>
                  <a:pt x="0" y="92324"/>
                </a:lnTo>
                <a:lnTo>
                  <a:pt x="15315" y="121468"/>
                </a:lnTo>
                <a:lnTo>
                  <a:pt x="51824" y="143086"/>
                </a:lnTo>
                <a:lnTo>
                  <a:pt x="104155" y="155143"/>
                </a:lnTo>
                <a:lnTo>
                  <a:pt x="166937" y="155605"/>
                </a:lnTo>
                <a:lnTo>
                  <a:pt x="228615" y="143838"/>
                </a:lnTo>
                <a:lnTo>
                  <a:pt x="277920" y="122548"/>
                </a:lnTo>
                <a:lnTo>
                  <a:pt x="309937" y="94705"/>
                </a:lnTo>
                <a:lnTo>
                  <a:pt x="319749" y="63280"/>
                </a:lnTo>
                <a:lnTo>
                  <a:pt x="304433" y="34137"/>
                </a:lnTo>
                <a:lnTo>
                  <a:pt x="267925" y="12519"/>
                </a:lnTo>
                <a:lnTo>
                  <a:pt x="215594" y="461"/>
                </a:lnTo>
                <a:lnTo>
                  <a:pt x="152812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650358" y="5884525"/>
            <a:ext cx="320040" cy="156210"/>
          </a:xfrm>
          <a:custGeom>
            <a:avLst/>
            <a:gdLst/>
            <a:ahLst/>
            <a:cxnLst/>
            <a:rect l="l" t="t" r="r" b="b"/>
            <a:pathLst>
              <a:path w="320040" h="156210">
                <a:moveTo>
                  <a:pt x="0" y="92324"/>
                </a:moveTo>
                <a:lnTo>
                  <a:pt x="9812" y="60899"/>
                </a:lnTo>
                <a:lnTo>
                  <a:pt x="41828" y="33056"/>
                </a:lnTo>
                <a:lnTo>
                  <a:pt x="91131" y="11766"/>
                </a:lnTo>
                <a:lnTo>
                  <a:pt x="152805" y="0"/>
                </a:lnTo>
                <a:lnTo>
                  <a:pt x="215591" y="461"/>
                </a:lnTo>
                <a:lnTo>
                  <a:pt x="267923" y="12519"/>
                </a:lnTo>
                <a:lnTo>
                  <a:pt x="304431" y="34137"/>
                </a:lnTo>
                <a:lnTo>
                  <a:pt x="319746" y="63280"/>
                </a:lnTo>
                <a:lnTo>
                  <a:pt x="309933" y="94706"/>
                </a:lnTo>
                <a:lnTo>
                  <a:pt x="277917" y="122548"/>
                </a:lnTo>
                <a:lnTo>
                  <a:pt x="228614" y="143838"/>
                </a:lnTo>
                <a:lnTo>
                  <a:pt x="166940" y="155605"/>
                </a:lnTo>
                <a:lnTo>
                  <a:pt x="104155" y="155144"/>
                </a:lnTo>
                <a:lnTo>
                  <a:pt x="51823" y="143086"/>
                </a:lnTo>
                <a:lnTo>
                  <a:pt x="15314" y="121468"/>
                </a:lnTo>
                <a:lnTo>
                  <a:pt x="0" y="92324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452012" y="5717087"/>
            <a:ext cx="250257" cy="2974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526257" y="5711996"/>
            <a:ext cx="509270" cy="283210"/>
          </a:xfrm>
          <a:custGeom>
            <a:avLst/>
            <a:gdLst/>
            <a:ahLst/>
            <a:cxnLst/>
            <a:rect l="l" t="t" r="r" b="b"/>
            <a:pathLst>
              <a:path w="509269" h="283210">
                <a:moveTo>
                  <a:pt x="68575" y="82605"/>
                </a:moveTo>
                <a:lnTo>
                  <a:pt x="64982" y="88717"/>
                </a:lnTo>
                <a:lnTo>
                  <a:pt x="54124" y="89704"/>
                </a:lnTo>
                <a:lnTo>
                  <a:pt x="32983" y="98188"/>
                </a:lnTo>
                <a:lnTo>
                  <a:pt x="22124" y="99174"/>
                </a:lnTo>
                <a:lnTo>
                  <a:pt x="15549" y="109618"/>
                </a:lnTo>
                <a:lnTo>
                  <a:pt x="5329" y="117768"/>
                </a:lnTo>
                <a:lnTo>
                  <a:pt x="2146" y="127903"/>
                </a:lnTo>
                <a:lnTo>
                  <a:pt x="0" y="141884"/>
                </a:lnTo>
                <a:lnTo>
                  <a:pt x="2711" y="171833"/>
                </a:lnTo>
                <a:lnTo>
                  <a:pt x="6994" y="181291"/>
                </a:lnTo>
                <a:lnTo>
                  <a:pt x="15706" y="194285"/>
                </a:lnTo>
                <a:lnTo>
                  <a:pt x="20962" y="206937"/>
                </a:lnTo>
                <a:lnTo>
                  <a:pt x="32773" y="216367"/>
                </a:lnTo>
                <a:lnTo>
                  <a:pt x="37056" y="225824"/>
                </a:lnTo>
                <a:lnTo>
                  <a:pt x="48857" y="235255"/>
                </a:lnTo>
                <a:lnTo>
                  <a:pt x="53820" y="244651"/>
                </a:lnTo>
                <a:lnTo>
                  <a:pt x="64982" y="246920"/>
                </a:lnTo>
                <a:lnTo>
                  <a:pt x="72709" y="256720"/>
                </a:lnTo>
                <a:lnTo>
                  <a:pt x="84845" y="262182"/>
                </a:lnTo>
                <a:lnTo>
                  <a:pt x="96300" y="267707"/>
                </a:lnTo>
                <a:lnTo>
                  <a:pt x="118614" y="272244"/>
                </a:lnTo>
                <a:lnTo>
                  <a:pt x="129828" y="275164"/>
                </a:lnTo>
                <a:lnTo>
                  <a:pt x="140990" y="277433"/>
                </a:lnTo>
                <a:lnTo>
                  <a:pt x="152445" y="282956"/>
                </a:lnTo>
                <a:lnTo>
                  <a:pt x="393443" y="261066"/>
                </a:lnTo>
                <a:lnTo>
                  <a:pt x="408081" y="256453"/>
                </a:lnTo>
                <a:lnTo>
                  <a:pt x="418940" y="255467"/>
                </a:lnTo>
                <a:lnTo>
                  <a:pt x="429505" y="251224"/>
                </a:lnTo>
                <a:lnTo>
                  <a:pt x="439714" y="243076"/>
                </a:lnTo>
                <a:lnTo>
                  <a:pt x="450960" y="238772"/>
                </a:lnTo>
                <a:lnTo>
                  <a:pt x="461525" y="234531"/>
                </a:lnTo>
                <a:lnTo>
                  <a:pt x="471797" y="227033"/>
                </a:lnTo>
                <a:lnTo>
                  <a:pt x="482362" y="222792"/>
                </a:lnTo>
                <a:lnTo>
                  <a:pt x="495974" y="214334"/>
                </a:lnTo>
                <a:lnTo>
                  <a:pt x="506623" y="203520"/>
                </a:lnTo>
                <a:lnTo>
                  <a:pt x="509136" y="193446"/>
                </a:lnTo>
                <a:lnTo>
                  <a:pt x="506351" y="162846"/>
                </a:lnTo>
                <a:lnTo>
                  <a:pt x="497995" y="153758"/>
                </a:lnTo>
                <a:lnTo>
                  <a:pt x="493440" y="103626"/>
                </a:lnTo>
                <a:lnTo>
                  <a:pt x="489105" y="93517"/>
                </a:lnTo>
                <a:lnTo>
                  <a:pt x="488516" y="87052"/>
                </a:lnTo>
                <a:lnTo>
                  <a:pt x="83306" y="87052"/>
                </a:lnTo>
                <a:lnTo>
                  <a:pt x="68575" y="82605"/>
                </a:lnTo>
                <a:close/>
              </a:path>
              <a:path w="509269" h="283210">
                <a:moveTo>
                  <a:pt x="450815" y="44268"/>
                </a:moveTo>
                <a:lnTo>
                  <a:pt x="142393" y="44268"/>
                </a:lnTo>
                <a:lnTo>
                  <a:pt x="153555" y="46536"/>
                </a:lnTo>
                <a:lnTo>
                  <a:pt x="150424" y="57323"/>
                </a:lnTo>
                <a:lnTo>
                  <a:pt x="129294" y="65808"/>
                </a:lnTo>
                <a:lnTo>
                  <a:pt x="118436" y="66794"/>
                </a:lnTo>
                <a:lnTo>
                  <a:pt x="103797" y="71407"/>
                </a:lnTo>
                <a:lnTo>
                  <a:pt x="92929" y="72393"/>
                </a:lnTo>
                <a:lnTo>
                  <a:pt x="78971" y="76944"/>
                </a:lnTo>
                <a:lnTo>
                  <a:pt x="76756" y="77145"/>
                </a:lnTo>
                <a:lnTo>
                  <a:pt x="83306" y="87052"/>
                </a:lnTo>
                <a:lnTo>
                  <a:pt x="488516" y="87052"/>
                </a:lnTo>
                <a:lnTo>
                  <a:pt x="488215" y="83751"/>
                </a:lnTo>
                <a:lnTo>
                  <a:pt x="482906" y="70449"/>
                </a:lnTo>
                <a:lnTo>
                  <a:pt x="471158" y="61669"/>
                </a:lnTo>
                <a:lnTo>
                  <a:pt x="466875" y="52212"/>
                </a:lnTo>
                <a:lnTo>
                  <a:pt x="455713" y="49942"/>
                </a:lnTo>
                <a:lnTo>
                  <a:pt x="450815" y="44268"/>
                </a:lnTo>
                <a:close/>
              </a:path>
              <a:path w="509269" h="283210">
                <a:moveTo>
                  <a:pt x="71505" y="77622"/>
                </a:moveTo>
                <a:lnTo>
                  <a:pt x="56563" y="78978"/>
                </a:lnTo>
                <a:lnTo>
                  <a:pt x="68575" y="82605"/>
                </a:lnTo>
                <a:lnTo>
                  <a:pt x="71505" y="77622"/>
                </a:lnTo>
                <a:close/>
              </a:path>
              <a:path w="509269" h="283210">
                <a:moveTo>
                  <a:pt x="70615" y="67856"/>
                </a:moveTo>
                <a:lnTo>
                  <a:pt x="71509" y="77621"/>
                </a:lnTo>
                <a:lnTo>
                  <a:pt x="76756" y="77145"/>
                </a:lnTo>
                <a:lnTo>
                  <a:pt x="70615" y="67856"/>
                </a:lnTo>
                <a:close/>
              </a:path>
              <a:path w="509269" h="283210">
                <a:moveTo>
                  <a:pt x="333445" y="0"/>
                </a:moveTo>
                <a:lnTo>
                  <a:pt x="209218" y="11284"/>
                </a:lnTo>
                <a:lnTo>
                  <a:pt x="198653" y="15527"/>
                </a:lnTo>
                <a:lnTo>
                  <a:pt x="187104" y="16575"/>
                </a:lnTo>
                <a:lnTo>
                  <a:pt x="176539" y="20817"/>
                </a:lnTo>
                <a:lnTo>
                  <a:pt x="165680" y="21803"/>
                </a:lnTo>
                <a:lnTo>
                  <a:pt x="155115" y="26045"/>
                </a:lnTo>
                <a:lnTo>
                  <a:pt x="144257" y="27032"/>
                </a:lnTo>
                <a:lnTo>
                  <a:pt x="133744" y="31925"/>
                </a:lnTo>
                <a:lnTo>
                  <a:pt x="119106" y="36537"/>
                </a:lnTo>
                <a:lnTo>
                  <a:pt x="98562" y="51532"/>
                </a:lnTo>
                <a:lnTo>
                  <a:pt x="99515" y="61948"/>
                </a:lnTo>
                <a:lnTo>
                  <a:pt x="109431" y="50545"/>
                </a:lnTo>
                <a:lnTo>
                  <a:pt x="120289" y="49558"/>
                </a:lnTo>
                <a:lnTo>
                  <a:pt x="130854" y="45316"/>
                </a:lnTo>
                <a:lnTo>
                  <a:pt x="142393" y="44268"/>
                </a:lnTo>
                <a:lnTo>
                  <a:pt x="450815" y="44268"/>
                </a:lnTo>
                <a:lnTo>
                  <a:pt x="447305" y="40204"/>
                </a:lnTo>
                <a:lnTo>
                  <a:pt x="424395" y="29156"/>
                </a:lnTo>
                <a:lnTo>
                  <a:pt x="416972" y="27223"/>
                </a:lnTo>
                <a:lnTo>
                  <a:pt x="402312" y="27223"/>
                </a:lnTo>
                <a:lnTo>
                  <a:pt x="390480" y="25015"/>
                </a:lnTo>
                <a:lnTo>
                  <a:pt x="379025" y="19491"/>
                </a:lnTo>
                <a:lnTo>
                  <a:pt x="367863" y="17223"/>
                </a:lnTo>
                <a:lnTo>
                  <a:pt x="359455" y="7484"/>
                </a:lnTo>
                <a:lnTo>
                  <a:pt x="347999" y="1960"/>
                </a:lnTo>
                <a:lnTo>
                  <a:pt x="333445" y="0"/>
                </a:lnTo>
                <a:close/>
              </a:path>
              <a:path w="509269" h="283210">
                <a:moveTo>
                  <a:pt x="413181" y="26235"/>
                </a:moveTo>
                <a:lnTo>
                  <a:pt x="402312" y="27223"/>
                </a:lnTo>
                <a:lnTo>
                  <a:pt x="416972" y="27223"/>
                </a:lnTo>
                <a:lnTo>
                  <a:pt x="413181" y="26235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612956" y="5710039"/>
            <a:ext cx="82939" cy="777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796353" y="5677707"/>
            <a:ext cx="59690" cy="53340"/>
          </a:xfrm>
          <a:custGeom>
            <a:avLst/>
            <a:gdLst/>
            <a:ahLst/>
            <a:cxnLst/>
            <a:rect l="l" t="t" r="r" b="b"/>
            <a:pathLst>
              <a:path w="59690" h="53339">
                <a:moveTo>
                  <a:pt x="0" y="0"/>
                </a:moveTo>
                <a:lnTo>
                  <a:pt x="8062" y="5833"/>
                </a:lnTo>
                <a:lnTo>
                  <a:pt x="1486" y="16276"/>
                </a:lnTo>
                <a:lnTo>
                  <a:pt x="2366" y="26043"/>
                </a:lnTo>
                <a:lnTo>
                  <a:pt x="6711" y="36152"/>
                </a:lnTo>
                <a:lnTo>
                  <a:pt x="11675" y="45548"/>
                </a:lnTo>
                <a:lnTo>
                  <a:pt x="23119" y="51072"/>
                </a:lnTo>
                <a:lnTo>
                  <a:pt x="38354" y="52971"/>
                </a:lnTo>
                <a:lnTo>
                  <a:pt x="49213" y="51984"/>
                </a:lnTo>
                <a:lnTo>
                  <a:pt x="59485" y="44487"/>
                </a:lnTo>
                <a:lnTo>
                  <a:pt x="58595" y="34721"/>
                </a:lnTo>
                <a:lnTo>
                  <a:pt x="54322" y="25263"/>
                </a:lnTo>
                <a:lnTo>
                  <a:pt x="45904" y="15524"/>
                </a:lnTo>
                <a:lnTo>
                  <a:pt x="36622" y="11048"/>
                </a:lnTo>
                <a:lnTo>
                  <a:pt x="22910" y="11048"/>
                </a:lnTo>
                <a:lnTo>
                  <a:pt x="0" y="0"/>
                </a:lnTo>
                <a:close/>
              </a:path>
              <a:path w="59690" h="53339">
                <a:moveTo>
                  <a:pt x="34449" y="10000"/>
                </a:moveTo>
                <a:lnTo>
                  <a:pt x="22910" y="11048"/>
                </a:lnTo>
                <a:lnTo>
                  <a:pt x="36622" y="11048"/>
                </a:lnTo>
                <a:lnTo>
                  <a:pt x="34449" y="1000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001052" y="5357459"/>
            <a:ext cx="259079" cy="139700"/>
          </a:xfrm>
          <a:custGeom>
            <a:avLst/>
            <a:gdLst/>
            <a:ahLst/>
            <a:cxnLst/>
            <a:rect l="l" t="t" r="r" b="b"/>
            <a:pathLst>
              <a:path w="259080" h="139700">
                <a:moveTo>
                  <a:pt x="51159" y="0"/>
                </a:moveTo>
                <a:lnTo>
                  <a:pt x="17463" y="5373"/>
                </a:lnTo>
                <a:lnTo>
                  <a:pt x="0" y="20912"/>
                </a:lnTo>
                <a:lnTo>
                  <a:pt x="2875" y="44112"/>
                </a:lnTo>
                <a:lnTo>
                  <a:pt x="61792" y="96528"/>
                </a:lnTo>
                <a:lnTo>
                  <a:pt x="110708" y="119408"/>
                </a:lnTo>
                <a:lnTo>
                  <a:pt x="162569" y="134466"/>
                </a:lnTo>
                <a:lnTo>
                  <a:pt x="207731" y="139293"/>
                </a:lnTo>
                <a:lnTo>
                  <a:pt x="241428" y="133919"/>
                </a:lnTo>
                <a:lnTo>
                  <a:pt x="258892" y="118379"/>
                </a:lnTo>
                <a:lnTo>
                  <a:pt x="256011" y="95181"/>
                </a:lnTo>
                <a:lnTo>
                  <a:pt x="197090" y="42764"/>
                </a:lnTo>
                <a:lnTo>
                  <a:pt x="148173" y="19884"/>
                </a:lnTo>
                <a:lnTo>
                  <a:pt x="96318" y="4825"/>
                </a:lnTo>
                <a:lnTo>
                  <a:pt x="5115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001051" y="5357459"/>
            <a:ext cx="259079" cy="139700"/>
          </a:xfrm>
          <a:custGeom>
            <a:avLst/>
            <a:gdLst/>
            <a:ahLst/>
            <a:cxnLst/>
            <a:rect l="l" t="t" r="r" b="b"/>
            <a:pathLst>
              <a:path w="259080" h="139700">
                <a:moveTo>
                  <a:pt x="0" y="20913"/>
                </a:moveTo>
                <a:lnTo>
                  <a:pt x="17464" y="5373"/>
                </a:lnTo>
                <a:lnTo>
                  <a:pt x="51161" y="0"/>
                </a:lnTo>
                <a:lnTo>
                  <a:pt x="96322" y="4826"/>
                </a:lnTo>
                <a:lnTo>
                  <a:pt x="148182" y="19884"/>
                </a:lnTo>
                <a:lnTo>
                  <a:pt x="197097" y="42764"/>
                </a:lnTo>
                <a:lnTo>
                  <a:pt x="234229" y="68919"/>
                </a:lnTo>
                <a:lnTo>
                  <a:pt x="258897" y="118380"/>
                </a:lnTo>
                <a:lnTo>
                  <a:pt x="241432" y="133919"/>
                </a:lnTo>
                <a:lnTo>
                  <a:pt x="207735" y="139293"/>
                </a:lnTo>
                <a:lnTo>
                  <a:pt x="162574" y="134467"/>
                </a:lnTo>
                <a:lnTo>
                  <a:pt x="110714" y="119408"/>
                </a:lnTo>
                <a:lnTo>
                  <a:pt x="61799" y="96528"/>
                </a:lnTo>
                <a:lnTo>
                  <a:pt x="24667" y="70373"/>
                </a:lnTo>
                <a:lnTo>
                  <a:pt x="0" y="20913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163416" y="5447431"/>
            <a:ext cx="251784" cy="3496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939650" y="5598672"/>
            <a:ext cx="299720" cy="184150"/>
          </a:xfrm>
          <a:custGeom>
            <a:avLst/>
            <a:gdLst/>
            <a:ahLst/>
            <a:cxnLst/>
            <a:rect l="l" t="t" r="r" b="b"/>
            <a:pathLst>
              <a:path w="299719" h="184150">
                <a:moveTo>
                  <a:pt x="63412" y="0"/>
                </a:moveTo>
                <a:lnTo>
                  <a:pt x="22525" y="11248"/>
                </a:lnTo>
                <a:lnTo>
                  <a:pt x="0" y="35392"/>
                </a:lnTo>
                <a:lnTo>
                  <a:pt x="1012" y="68399"/>
                </a:lnTo>
                <a:lnTo>
                  <a:pt x="24329" y="103821"/>
                </a:lnTo>
                <a:lnTo>
                  <a:pt x="66022" y="137481"/>
                </a:lnTo>
                <a:lnTo>
                  <a:pt x="122163" y="165202"/>
                </a:lnTo>
                <a:lnTo>
                  <a:pt x="182643" y="181385"/>
                </a:lnTo>
                <a:lnTo>
                  <a:pt x="236182" y="183579"/>
                </a:lnTo>
                <a:lnTo>
                  <a:pt x="277071" y="172330"/>
                </a:lnTo>
                <a:lnTo>
                  <a:pt x="299603" y="148186"/>
                </a:lnTo>
                <a:lnTo>
                  <a:pt x="298589" y="115178"/>
                </a:lnTo>
                <a:lnTo>
                  <a:pt x="275270" y="79757"/>
                </a:lnTo>
                <a:lnTo>
                  <a:pt x="233576" y="46098"/>
                </a:lnTo>
                <a:lnTo>
                  <a:pt x="177439" y="18376"/>
                </a:lnTo>
                <a:lnTo>
                  <a:pt x="116953" y="2193"/>
                </a:lnTo>
                <a:lnTo>
                  <a:pt x="63412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5939645" y="5598673"/>
            <a:ext cx="299720" cy="184150"/>
          </a:xfrm>
          <a:custGeom>
            <a:avLst/>
            <a:gdLst/>
            <a:ahLst/>
            <a:cxnLst/>
            <a:rect l="l" t="t" r="r" b="b"/>
            <a:pathLst>
              <a:path w="299719" h="184150">
                <a:moveTo>
                  <a:pt x="0" y="35392"/>
                </a:moveTo>
                <a:lnTo>
                  <a:pt x="22530" y="11248"/>
                </a:lnTo>
                <a:lnTo>
                  <a:pt x="63419" y="0"/>
                </a:lnTo>
                <a:lnTo>
                  <a:pt x="116959" y="2193"/>
                </a:lnTo>
                <a:lnTo>
                  <a:pt x="177442" y="18376"/>
                </a:lnTo>
                <a:lnTo>
                  <a:pt x="233581" y="46097"/>
                </a:lnTo>
                <a:lnTo>
                  <a:pt x="275275" y="79757"/>
                </a:lnTo>
                <a:lnTo>
                  <a:pt x="298594" y="115178"/>
                </a:lnTo>
                <a:lnTo>
                  <a:pt x="299609" y="148186"/>
                </a:lnTo>
                <a:lnTo>
                  <a:pt x="277078" y="172330"/>
                </a:lnTo>
                <a:lnTo>
                  <a:pt x="236189" y="183579"/>
                </a:lnTo>
                <a:lnTo>
                  <a:pt x="182649" y="181385"/>
                </a:lnTo>
                <a:lnTo>
                  <a:pt x="122166" y="165202"/>
                </a:lnTo>
                <a:lnTo>
                  <a:pt x="66027" y="137481"/>
                </a:lnTo>
                <a:lnTo>
                  <a:pt x="24333" y="103821"/>
                </a:lnTo>
                <a:lnTo>
                  <a:pt x="1014" y="68400"/>
                </a:lnTo>
                <a:lnTo>
                  <a:pt x="0" y="35392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798894" y="5377029"/>
            <a:ext cx="259243" cy="2924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5871056" y="5425477"/>
            <a:ext cx="475615" cy="329565"/>
          </a:xfrm>
          <a:custGeom>
            <a:avLst/>
            <a:gdLst/>
            <a:ahLst/>
            <a:cxnLst/>
            <a:rect l="l" t="t" r="r" b="b"/>
            <a:pathLst>
              <a:path w="475615" h="329564">
                <a:moveTo>
                  <a:pt x="49443" y="14454"/>
                </a:moveTo>
                <a:lnTo>
                  <a:pt x="38972" y="21034"/>
                </a:lnTo>
                <a:lnTo>
                  <a:pt x="26250" y="23960"/>
                </a:lnTo>
                <a:lnTo>
                  <a:pt x="18962" y="31739"/>
                </a:lnTo>
                <a:lnTo>
                  <a:pt x="10931" y="43442"/>
                </a:lnTo>
                <a:lnTo>
                  <a:pt x="293" y="71702"/>
                </a:lnTo>
                <a:lnTo>
                  <a:pt x="0" y="82114"/>
                </a:lnTo>
                <a:lnTo>
                  <a:pt x="2146" y="97650"/>
                </a:lnTo>
                <a:lnTo>
                  <a:pt x="1329" y="111373"/>
                </a:lnTo>
                <a:lnTo>
                  <a:pt x="7811" y="125034"/>
                </a:lnTo>
                <a:lnTo>
                  <a:pt x="7518" y="135447"/>
                </a:lnTo>
                <a:lnTo>
                  <a:pt x="13999" y="149108"/>
                </a:lnTo>
                <a:lnTo>
                  <a:pt x="14345" y="159760"/>
                </a:lnTo>
                <a:lnTo>
                  <a:pt x="23371" y="166662"/>
                </a:lnTo>
                <a:lnTo>
                  <a:pt x="26030" y="178887"/>
                </a:lnTo>
                <a:lnTo>
                  <a:pt x="34532" y="189102"/>
                </a:lnTo>
                <a:lnTo>
                  <a:pt x="42396" y="199077"/>
                </a:lnTo>
                <a:lnTo>
                  <a:pt x="60437" y="212883"/>
                </a:lnTo>
                <a:lnTo>
                  <a:pt x="69233" y="220401"/>
                </a:lnTo>
                <a:lnTo>
                  <a:pt x="78248" y="227305"/>
                </a:lnTo>
                <a:lnTo>
                  <a:pt x="86112" y="237279"/>
                </a:lnTo>
                <a:lnTo>
                  <a:pt x="311938" y="322293"/>
                </a:lnTo>
                <a:lnTo>
                  <a:pt x="327079" y="324490"/>
                </a:lnTo>
                <a:lnTo>
                  <a:pt x="337256" y="328321"/>
                </a:lnTo>
                <a:lnTo>
                  <a:pt x="348596" y="329082"/>
                </a:lnTo>
                <a:lnTo>
                  <a:pt x="361318" y="326156"/>
                </a:lnTo>
                <a:lnTo>
                  <a:pt x="394123" y="326156"/>
                </a:lnTo>
                <a:lnTo>
                  <a:pt x="397108" y="325603"/>
                </a:lnTo>
                <a:lnTo>
                  <a:pt x="415442" y="325603"/>
                </a:lnTo>
                <a:lnTo>
                  <a:pt x="424353" y="324635"/>
                </a:lnTo>
                <a:lnTo>
                  <a:pt x="438635" y="319490"/>
                </a:lnTo>
                <a:lnTo>
                  <a:pt x="445284" y="311473"/>
                </a:lnTo>
                <a:lnTo>
                  <a:pt x="456153" y="282599"/>
                </a:lnTo>
                <a:lnTo>
                  <a:pt x="452624" y="270749"/>
                </a:lnTo>
                <a:lnTo>
                  <a:pt x="470435" y="223446"/>
                </a:lnTo>
                <a:lnTo>
                  <a:pt x="470949" y="212419"/>
                </a:lnTo>
                <a:lnTo>
                  <a:pt x="474425" y="203204"/>
                </a:lnTo>
                <a:lnTo>
                  <a:pt x="475461" y="188866"/>
                </a:lnTo>
                <a:lnTo>
                  <a:pt x="468750" y="175819"/>
                </a:lnTo>
                <a:lnTo>
                  <a:pt x="469043" y="165407"/>
                </a:lnTo>
                <a:lnTo>
                  <a:pt x="460017" y="158504"/>
                </a:lnTo>
                <a:lnTo>
                  <a:pt x="456729" y="146040"/>
                </a:lnTo>
                <a:lnTo>
                  <a:pt x="440991" y="126090"/>
                </a:lnTo>
                <a:lnTo>
                  <a:pt x="432206" y="118572"/>
                </a:lnTo>
                <a:lnTo>
                  <a:pt x="422029" y="114741"/>
                </a:lnTo>
                <a:lnTo>
                  <a:pt x="412364" y="107598"/>
                </a:lnTo>
                <a:lnTo>
                  <a:pt x="404500" y="97623"/>
                </a:lnTo>
                <a:lnTo>
                  <a:pt x="395485" y="90719"/>
                </a:lnTo>
                <a:lnTo>
                  <a:pt x="392187" y="78256"/>
                </a:lnTo>
                <a:lnTo>
                  <a:pt x="384323" y="68281"/>
                </a:lnTo>
                <a:lnTo>
                  <a:pt x="372114" y="60180"/>
                </a:lnTo>
                <a:lnTo>
                  <a:pt x="298360" y="32413"/>
                </a:lnTo>
                <a:lnTo>
                  <a:pt x="182853" y="32413"/>
                </a:lnTo>
                <a:lnTo>
                  <a:pt x="160183" y="30893"/>
                </a:lnTo>
                <a:lnTo>
                  <a:pt x="158083" y="30102"/>
                </a:lnTo>
                <a:lnTo>
                  <a:pt x="109640" y="30102"/>
                </a:lnTo>
                <a:lnTo>
                  <a:pt x="102648" y="23636"/>
                </a:lnTo>
                <a:lnTo>
                  <a:pt x="92468" y="23636"/>
                </a:lnTo>
                <a:lnTo>
                  <a:pt x="82290" y="19805"/>
                </a:lnTo>
                <a:lnTo>
                  <a:pt x="59621" y="18285"/>
                </a:lnTo>
                <a:lnTo>
                  <a:pt x="49443" y="14454"/>
                </a:lnTo>
                <a:close/>
              </a:path>
              <a:path w="475615" h="329564">
                <a:moveTo>
                  <a:pt x="394123" y="326156"/>
                </a:moveTo>
                <a:lnTo>
                  <a:pt x="361318" y="326156"/>
                </a:lnTo>
                <a:lnTo>
                  <a:pt x="373287" y="327155"/>
                </a:lnTo>
                <a:lnTo>
                  <a:pt x="384627" y="327915"/>
                </a:lnTo>
                <a:lnTo>
                  <a:pt x="394123" y="326156"/>
                </a:lnTo>
                <a:close/>
              </a:path>
              <a:path w="475615" h="329564">
                <a:moveTo>
                  <a:pt x="415442" y="325603"/>
                </a:moveTo>
                <a:lnTo>
                  <a:pt x="397108" y="325603"/>
                </a:lnTo>
                <a:lnTo>
                  <a:pt x="408448" y="326363"/>
                </a:lnTo>
                <a:lnTo>
                  <a:pt x="415442" y="325603"/>
                </a:lnTo>
                <a:close/>
              </a:path>
              <a:path w="475615" h="329564">
                <a:moveTo>
                  <a:pt x="216097" y="8455"/>
                </a:moveTo>
                <a:lnTo>
                  <a:pt x="149021" y="8455"/>
                </a:lnTo>
                <a:lnTo>
                  <a:pt x="159199" y="12286"/>
                </a:lnTo>
                <a:lnTo>
                  <a:pt x="170528" y="13046"/>
                </a:lnTo>
                <a:lnTo>
                  <a:pt x="181345" y="17117"/>
                </a:lnTo>
                <a:lnTo>
                  <a:pt x="190371" y="24021"/>
                </a:lnTo>
                <a:lnTo>
                  <a:pt x="182853" y="32413"/>
                </a:lnTo>
                <a:lnTo>
                  <a:pt x="298360" y="32413"/>
                </a:lnTo>
                <a:lnTo>
                  <a:pt x="255709" y="16356"/>
                </a:lnTo>
                <a:lnTo>
                  <a:pt x="244379" y="15596"/>
                </a:lnTo>
                <a:lnTo>
                  <a:pt x="233563" y="11525"/>
                </a:lnTo>
                <a:lnTo>
                  <a:pt x="222234" y="10765"/>
                </a:lnTo>
                <a:lnTo>
                  <a:pt x="216097" y="8455"/>
                </a:lnTo>
                <a:close/>
              </a:path>
              <a:path w="475615" h="329564">
                <a:moveTo>
                  <a:pt x="108089" y="18295"/>
                </a:moveTo>
                <a:lnTo>
                  <a:pt x="109640" y="30102"/>
                </a:lnTo>
                <a:lnTo>
                  <a:pt x="158083" y="30102"/>
                </a:lnTo>
                <a:lnTo>
                  <a:pt x="150005" y="27062"/>
                </a:lnTo>
                <a:lnTo>
                  <a:pt x="134854" y="24865"/>
                </a:lnTo>
                <a:lnTo>
                  <a:pt x="124676" y="21033"/>
                </a:lnTo>
                <a:lnTo>
                  <a:pt x="110164" y="19076"/>
                </a:lnTo>
                <a:lnTo>
                  <a:pt x="108089" y="18295"/>
                </a:lnTo>
                <a:close/>
              </a:path>
              <a:path w="475615" h="329564">
                <a:moveTo>
                  <a:pt x="98360" y="19671"/>
                </a:moveTo>
                <a:lnTo>
                  <a:pt x="92468" y="23636"/>
                </a:lnTo>
                <a:lnTo>
                  <a:pt x="102648" y="23636"/>
                </a:lnTo>
                <a:lnTo>
                  <a:pt x="98360" y="19671"/>
                </a:lnTo>
                <a:close/>
              </a:path>
              <a:path w="475615" h="329564">
                <a:moveTo>
                  <a:pt x="89170" y="11173"/>
                </a:moveTo>
                <a:lnTo>
                  <a:pt x="98360" y="19671"/>
                </a:lnTo>
                <a:lnTo>
                  <a:pt x="103160" y="16440"/>
                </a:lnTo>
                <a:lnTo>
                  <a:pt x="89170" y="11173"/>
                </a:lnTo>
                <a:close/>
              </a:path>
              <a:path w="475615" h="329564">
                <a:moveTo>
                  <a:pt x="106635" y="7227"/>
                </a:moveTo>
                <a:lnTo>
                  <a:pt x="103166" y="16442"/>
                </a:lnTo>
                <a:lnTo>
                  <a:pt x="108089" y="18295"/>
                </a:lnTo>
                <a:lnTo>
                  <a:pt x="106635" y="7227"/>
                </a:lnTo>
                <a:close/>
              </a:path>
              <a:path w="475615" h="329564">
                <a:moveTo>
                  <a:pt x="163827" y="0"/>
                </a:moveTo>
                <a:lnTo>
                  <a:pt x="138843" y="4622"/>
                </a:lnTo>
                <a:lnTo>
                  <a:pt x="135137" y="14452"/>
                </a:lnTo>
                <a:lnTo>
                  <a:pt x="149021" y="8455"/>
                </a:lnTo>
                <a:lnTo>
                  <a:pt x="216097" y="8455"/>
                </a:lnTo>
                <a:lnTo>
                  <a:pt x="212056" y="6933"/>
                </a:lnTo>
                <a:lnTo>
                  <a:pt x="200716" y="6173"/>
                </a:lnTo>
                <a:lnTo>
                  <a:pt x="190538" y="2342"/>
                </a:lnTo>
                <a:lnTo>
                  <a:pt x="178978" y="2196"/>
                </a:lnTo>
                <a:lnTo>
                  <a:pt x="163827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005323" y="5391314"/>
            <a:ext cx="69746" cy="845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191538" y="5427111"/>
            <a:ext cx="47625" cy="68580"/>
          </a:xfrm>
          <a:custGeom>
            <a:avLst/>
            <a:gdLst/>
            <a:ahLst/>
            <a:cxnLst/>
            <a:rect l="l" t="t" r="r" b="b"/>
            <a:pathLst>
              <a:path w="47625" h="68579">
                <a:moveTo>
                  <a:pt x="9769" y="0"/>
                </a:moveTo>
                <a:lnTo>
                  <a:pt x="14449" y="8776"/>
                </a:lnTo>
                <a:lnTo>
                  <a:pt x="3989" y="15357"/>
                </a:lnTo>
                <a:lnTo>
                  <a:pt x="513" y="24573"/>
                </a:lnTo>
                <a:lnTo>
                  <a:pt x="0" y="35599"/>
                </a:lnTo>
                <a:lnTo>
                  <a:pt x="345" y="46251"/>
                </a:lnTo>
                <a:lnTo>
                  <a:pt x="8209" y="56226"/>
                </a:lnTo>
                <a:lnTo>
                  <a:pt x="21046" y="64566"/>
                </a:lnTo>
                <a:lnTo>
                  <a:pt x="31224" y="68398"/>
                </a:lnTo>
                <a:lnTo>
                  <a:pt x="43715" y="66086"/>
                </a:lnTo>
                <a:lnTo>
                  <a:pt x="47181" y="56871"/>
                </a:lnTo>
                <a:lnTo>
                  <a:pt x="47474" y="46459"/>
                </a:lnTo>
                <a:lnTo>
                  <a:pt x="44176" y="33995"/>
                </a:lnTo>
                <a:lnTo>
                  <a:pt x="36313" y="24020"/>
                </a:lnTo>
                <a:lnTo>
                  <a:pt x="25496" y="19949"/>
                </a:lnTo>
                <a:lnTo>
                  <a:pt x="976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589232" y="6784516"/>
            <a:ext cx="375285" cy="168910"/>
          </a:xfrm>
          <a:custGeom>
            <a:avLst/>
            <a:gdLst/>
            <a:ahLst/>
            <a:cxnLst/>
            <a:rect l="l" t="t" r="r" b="b"/>
            <a:pathLst>
              <a:path w="375284" h="168909">
                <a:moveTo>
                  <a:pt x="187627" y="0"/>
                </a:moveTo>
                <a:lnTo>
                  <a:pt x="128324" y="4292"/>
                </a:lnTo>
                <a:lnTo>
                  <a:pt x="76819" y="16246"/>
                </a:lnTo>
                <a:lnTo>
                  <a:pt x="36202" y="34475"/>
                </a:lnTo>
                <a:lnTo>
                  <a:pt x="0" y="84205"/>
                </a:lnTo>
                <a:lnTo>
                  <a:pt x="9565" y="110821"/>
                </a:lnTo>
                <a:lnTo>
                  <a:pt x="36202" y="133936"/>
                </a:lnTo>
                <a:lnTo>
                  <a:pt x="76819" y="152164"/>
                </a:lnTo>
                <a:lnTo>
                  <a:pt x="128324" y="164118"/>
                </a:lnTo>
                <a:lnTo>
                  <a:pt x="187627" y="168411"/>
                </a:lnTo>
                <a:lnTo>
                  <a:pt x="246936" y="164118"/>
                </a:lnTo>
                <a:lnTo>
                  <a:pt x="298444" y="152164"/>
                </a:lnTo>
                <a:lnTo>
                  <a:pt x="339062" y="133936"/>
                </a:lnTo>
                <a:lnTo>
                  <a:pt x="365700" y="110821"/>
                </a:lnTo>
                <a:lnTo>
                  <a:pt x="375266" y="84205"/>
                </a:lnTo>
                <a:lnTo>
                  <a:pt x="365700" y="57590"/>
                </a:lnTo>
                <a:lnTo>
                  <a:pt x="339062" y="34475"/>
                </a:lnTo>
                <a:lnTo>
                  <a:pt x="298444" y="16246"/>
                </a:lnTo>
                <a:lnTo>
                  <a:pt x="246936" y="4292"/>
                </a:lnTo>
                <a:lnTo>
                  <a:pt x="187627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589233" y="6784516"/>
            <a:ext cx="375285" cy="168910"/>
          </a:xfrm>
          <a:custGeom>
            <a:avLst/>
            <a:gdLst/>
            <a:ahLst/>
            <a:cxnLst/>
            <a:rect l="l" t="t" r="r" b="b"/>
            <a:pathLst>
              <a:path w="375284" h="168909">
                <a:moveTo>
                  <a:pt x="0" y="84205"/>
                </a:moveTo>
                <a:lnTo>
                  <a:pt x="36202" y="34474"/>
                </a:lnTo>
                <a:lnTo>
                  <a:pt x="76818" y="16246"/>
                </a:lnTo>
                <a:lnTo>
                  <a:pt x="128325" y="4292"/>
                </a:lnTo>
                <a:lnTo>
                  <a:pt x="187631" y="0"/>
                </a:lnTo>
                <a:lnTo>
                  <a:pt x="246938" y="4292"/>
                </a:lnTo>
                <a:lnTo>
                  <a:pt x="298445" y="16246"/>
                </a:lnTo>
                <a:lnTo>
                  <a:pt x="339061" y="34474"/>
                </a:lnTo>
                <a:lnTo>
                  <a:pt x="365698" y="57590"/>
                </a:lnTo>
                <a:lnTo>
                  <a:pt x="375263" y="84205"/>
                </a:lnTo>
                <a:lnTo>
                  <a:pt x="365698" y="110820"/>
                </a:lnTo>
                <a:lnTo>
                  <a:pt x="339061" y="133936"/>
                </a:lnTo>
                <a:lnTo>
                  <a:pt x="298445" y="152164"/>
                </a:lnTo>
                <a:lnTo>
                  <a:pt x="246938" y="164118"/>
                </a:lnTo>
                <a:lnTo>
                  <a:pt x="187631" y="168411"/>
                </a:lnTo>
                <a:lnTo>
                  <a:pt x="128325" y="164118"/>
                </a:lnTo>
                <a:lnTo>
                  <a:pt x="76818" y="152164"/>
                </a:lnTo>
                <a:lnTo>
                  <a:pt x="36202" y="133936"/>
                </a:lnTo>
                <a:lnTo>
                  <a:pt x="9565" y="110820"/>
                </a:lnTo>
                <a:lnTo>
                  <a:pt x="0" y="84205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910721" y="6837450"/>
            <a:ext cx="244924" cy="1467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910730" y="6837450"/>
            <a:ext cx="245110" cy="147320"/>
          </a:xfrm>
          <a:custGeom>
            <a:avLst/>
            <a:gdLst/>
            <a:ahLst/>
            <a:cxnLst/>
            <a:rect l="l" t="t" r="r" b="b"/>
            <a:pathLst>
              <a:path w="245109" h="147320">
                <a:moveTo>
                  <a:pt x="0" y="40562"/>
                </a:moveTo>
                <a:lnTo>
                  <a:pt x="16483" y="17539"/>
                </a:lnTo>
                <a:lnTo>
                  <a:pt x="48328" y="3665"/>
                </a:lnTo>
                <a:lnTo>
                  <a:pt x="91030" y="0"/>
                </a:lnTo>
                <a:lnTo>
                  <a:pt x="140081" y="7603"/>
                </a:lnTo>
                <a:lnTo>
                  <a:pt x="186363" y="25544"/>
                </a:lnTo>
                <a:lnTo>
                  <a:pt x="221511" y="50069"/>
                </a:lnTo>
                <a:lnTo>
                  <a:pt x="242153" y="78007"/>
                </a:lnTo>
                <a:lnTo>
                  <a:pt x="244917" y="106187"/>
                </a:lnTo>
                <a:lnTo>
                  <a:pt x="228433" y="129210"/>
                </a:lnTo>
                <a:lnTo>
                  <a:pt x="196588" y="143084"/>
                </a:lnTo>
                <a:lnTo>
                  <a:pt x="153886" y="146750"/>
                </a:lnTo>
                <a:lnTo>
                  <a:pt x="104835" y="139146"/>
                </a:lnTo>
                <a:lnTo>
                  <a:pt x="58553" y="121205"/>
                </a:lnTo>
                <a:lnTo>
                  <a:pt x="23405" y="96680"/>
                </a:lnTo>
                <a:lnTo>
                  <a:pt x="2763" y="68742"/>
                </a:lnTo>
                <a:lnTo>
                  <a:pt x="0" y="40562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031442" y="6968548"/>
            <a:ext cx="225681" cy="1839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6968940" y="7133001"/>
            <a:ext cx="255904" cy="208915"/>
          </a:xfrm>
          <a:custGeom>
            <a:avLst/>
            <a:gdLst/>
            <a:ahLst/>
            <a:cxnLst/>
            <a:rect l="l" t="t" r="r" b="b"/>
            <a:pathLst>
              <a:path w="255905" h="208915">
                <a:moveTo>
                  <a:pt x="135114" y="0"/>
                </a:moveTo>
                <a:lnTo>
                  <a:pt x="84800" y="15952"/>
                </a:lnTo>
                <a:lnTo>
                  <a:pt x="41250" y="45782"/>
                </a:lnTo>
                <a:lnTo>
                  <a:pt x="12152" y="83399"/>
                </a:lnTo>
                <a:lnTo>
                  <a:pt x="0" y="124069"/>
                </a:lnTo>
                <a:lnTo>
                  <a:pt x="7284" y="163059"/>
                </a:lnTo>
                <a:lnTo>
                  <a:pt x="33522" y="192808"/>
                </a:lnTo>
                <a:lnTo>
                  <a:pt x="73052" y="208271"/>
                </a:lnTo>
                <a:lnTo>
                  <a:pt x="120609" y="208500"/>
                </a:lnTo>
                <a:lnTo>
                  <a:pt x="170923" y="192548"/>
                </a:lnTo>
                <a:lnTo>
                  <a:pt x="214474" y="162717"/>
                </a:lnTo>
                <a:lnTo>
                  <a:pt x="243572" y="125101"/>
                </a:lnTo>
                <a:lnTo>
                  <a:pt x="255724" y="84432"/>
                </a:lnTo>
                <a:lnTo>
                  <a:pt x="248439" y="45441"/>
                </a:lnTo>
                <a:lnTo>
                  <a:pt x="222198" y="15693"/>
                </a:lnTo>
                <a:lnTo>
                  <a:pt x="182668" y="229"/>
                </a:lnTo>
                <a:lnTo>
                  <a:pt x="135114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6968937" y="7133001"/>
            <a:ext cx="255904" cy="208915"/>
          </a:xfrm>
          <a:custGeom>
            <a:avLst/>
            <a:gdLst/>
            <a:ahLst/>
            <a:cxnLst/>
            <a:rect l="l" t="t" r="r" b="b"/>
            <a:pathLst>
              <a:path w="255905" h="208915">
                <a:moveTo>
                  <a:pt x="7287" y="163059"/>
                </a:moveTo>
                <a:lnTo>
                  <a:pt x="0" y="124068"/>
                </a:lnTo>
                <a:lnTo>
                  <a:pt x="12151" y="83398"/>
                </a:lnTo>
                <a:lnTo>
                  <a:pt x="41249" y="45782"/>
                </a:lnTo>
                <a:lnTo>
                  <a:pt x="84799" y="15952"/>
                </a:lnTo>
                <a:lnTo>
                  <a:pt x="135117" y="0"/>
                </a:lnTo>
                <a:lnTo>
                  <a:pt x="182673" y="229"/>
                </a:lnTo>
                <a:lnTo>
                  <a:pt x="222203" y="15692"/>
                </a:lnTo>
                <a:lnTo>
                  <a:pt x="248442" y="45440"/>
                </a:lnTo>
                <a:lnTo>
                  <a:pt x="255729" y="84431"/>
                </a:lnTo>
                <a:lnTo>
                  <a:pt x="243578" y="125101"/>
                </a:lnTo>
                <a:lnTo>
                  <a:pt x="214480" y="162717"/>
                </a:lnTo>
                <a:lnTo>
                  <a:pt x="170930" y="192548"/>
                </a:lnTo>
                <a:lnTo>
                  <a:pt x="120612" y="208500"/>
                </a:lnTo>
                <a:lnTo>
                  <a:pt x="73055" y="208270"/>
                </a:lnTo>
                <a:lnTo>
                  <a:pt x="33526" y="192807"/>
                </a:lnTo>
                <a:lnTo>
                  <a:pt x="7287" y="163059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633482" y="7157723"/>
            <a:ext cx="434340" cy="248920"/>
          </a:xfrm>
          <a:custGeom>
            <a:avLst/>
            <a:gdLst/>
            <a:ahLst/>
            <a:cxnLst/>
            <a:rect l="l" t="t" r="r" b="b"/>
            <a:pathLst>
              <a:path w="434340" h="248920">
                <a:moveTo>
                  <a:pt x="217145" y="0"/>
                </a:moveTo>
                <a:lnTo>
                  <a:pt x="159420" y="4437"/>
                </a:lnTo>
                <a:lnTo>
                  <a:pt x="107549" y="16960"/>
                </a:lnTo>
                <a:lnTo>
                  <a:pt x="63601" y="36385"/>
                </a:lnTo>
                <a:lnTo>
                  <a:pt x="29647" y="61528"/>
                </a:lnTo>
                <a:lnTo>
                  <a:pt x="0" y="124228"/>
                </a:lnTo>
                <a:lnTo>
                  <a:pt x="7756" y="157253"/>
                </a:lnTo>
                <a:lnTo>
                  <a:pt x="63601" y="212071"/>
                </a:lnTo>
                <a:lnTo>
                  <a:pt x="107549" y="231496"/>
                </a:lnTo>
                <a:lnTo>
                  <a:pt x="159420" y="244019"/>
                </a:lnTo>
                <a:lnTo>
                  <a:pt x="217145" y="248457"/>
                </a:lnTo>
                <a:lnTo>
                  <a:pt x="274865" y="244019"/>
                </a:lnTo>
                <a:lnTo>
                  <a:pt x="326733" y="231496"/>
                </a:lnTo>
                <a:lnTo>
                  <a:pt x="370679" y="212071"/>
                </a:lnTo>
                <a:lnTo>
                  <a:pt x="404633" y="186929"/>
                </a:lnTo>
                <a:lnTo>
                  <a:pt x="434279" y="124228"/>
                </a:lnTo>
                <a:lnTo>
                  <a:pt x="426523" y="91203"/>
                </a:lnTo>
                <a:lnTo>
                  <a:pt x="370679" y="36385"/>
                </a:lnTo>
                <a:lnTo>
                  <a:pt x="326733" y="16960"/>
                </a:lnTo>
                <a:lnTo>
                  <a:pt x="274865" y="4437"/>
                </a:lnTo>
                <a:lnTo>
                  <a:pt x="217145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633482" y="7157723"/>
            <a:ext cx="434340" cy="248920"/>
          </a:xfrm>
          <a:custGeom>
            <a:avLst/>
            <a:gdLst/>
            <a:ahLst/>
            <a:cxnLst/>
            <a:rect l="l" t="t" r="r" b="b"/>
            <a:pathLst>
              <a:path w="434340" h="248920">
                <a:moveTo>
                  <a:pt x="0" y="124228"/>
                </a:moveTo>
                <a:lnTo>
                  <a:pt x="29645" y="61528"/>
                </a:lnTo>
                <a:lnTo>
                  <a:pt x="63597" y="36385"/>
                </a:lnTo>
                <a:lnTo>
                  <a:pt x="107543" y="16960"/>
                </a:lnTo>
                <a:lnTo>
                  <a:pt x="159412" y="4437"/>
                </a:lnTo>
                <a:lnTo>
                  <a:pt x="217135" y="0"/>
                </a:lnTo>
                <a:lnTo>
                  <a:pt x="274859" y="4437"/>
                </a:lnTo>
                <a:lnTo>
                  <a:pt x="326728" y="16960"/>
                </a:lnTo>
                <a:lnTo>
                  <a:pt x="370674" y="36385"/>
                </a:lnTo>
                <a:lnTo>
                  <a:pt x="404626" y="61528"/>
                </a:lnTo>
                <a:lnTo>
                  <a:pt x="434271" y="124228"/>
                </a:lnTo>
                <a:lnTo>
                  <a:pt x="426515" y="157253"/>
                </a:lnTo>
                <a:lnTo>
                  <a:pt x="370674" y="212071"/>
                </a:lnTo>
                <a:lnTo>
                  <a:pt x="326728" y="231496"/>
                </a:lnTo>
                <a:lnTo>
                  <a:pt x="274859" y="244020"/>
                </a:lnTo>
                <a:lnTo>
                  <a:pt x="217135" y="248457"/>
                </a:lnTo>
                <a:lnTo>
                  <a:pt x="159412" y="244020"/>
                </a:lnTo>
                <a:lnTo>
                  <a:pt x="107543" y="231496"/>
                </a:lnTo>
                <a:lnTo>
                  <a:pt x="63597" y="212071"/>
                </a:lnTo>
                <a:lnTo>
                  <a:pt x="29645" y="186929"/>
                </a:lnTo>
                <a:lnTo>
                  <a:pt x="0" y="124228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379950" y="6885438"/>
            <a:ext cx="321932" cy="44648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431907" y="6885438"/>
            <a:ext cx="247650" cy="197485"/>
          </a:xfrm>
          <a:custGeom>
            <a:avLst/>
            <a:gdLst/>
            <a:ahLst/>
            <a:cxnLst/>
            <a:rect l="l" t="t" r="r" b="b"/>
            <a:pathLst>
              <a:path w="247650" h="197484">
                <a:moveTo>
                  <a:pt x="7095" y="168720"/>
                </a:moveTo>
                <a:lnTo>
                  <a:pt x="11707" y="99057"/>
                </a:lnTo>
                <a:lnTo>
                  <a:pt x="39811" y="61897"/>
                </a:lnTo>
                <a:lnTo>
                  <a:pt x="81905" y="29171"/>
                </a:lnTo>
                <a:lnTo>
                  <a:pt x="130562" y="7368"/>
                </a:lnTo>
                <a:lnTo>
                  <a:pt x="176567" y="0"/>
                </a:lnTo>
                <a:lnTo>
                  <a:pt x="214824" y="7081"/>
                </a:lnTo>
                <a:lnTo>
                  <a:pt x="240241" y="28631"/>
                </a:lnTo>
                <a:lnTo>
                  <a:pt x="247336" y="61190"/>
                </a:lnTo>
                <a:lnTo>
                  <a:pt x="235628" y="98294"/>
                </a:lnTo>
                <a:lnTo>
                  <a:pt x="207524" y="135454"/>
                </a:lnTo>
                <a:lnTo>
                  <a:pt x="165430" y="168180"/>
                </a:lnTo>
                <a:lnTo>
                  <a:pt x="116773" y="189983"/>
                </a:lnTo>
                <a:lnTo>
                  <a:pt x="70769" y="197352"/>
                </a:lnTo>
                <a:lnTo>
                  <a:pt x="32511" y="190270"/>
                </a:lnTo>
                <a:lnTo>
                  <a:pt x="7095" y="168720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6481352" y="6892631"/>
            <a:ext cx="680085" cy="422275"/>
          </a:xfrm>
          <a:custGeom>
            <a:avLst/>
            <a:gdLst/>
            <a:ahLst/>
            <a:cxnLst/>
            <a:rect l="l" t="t" r="r" b="b"/>
            <a:pathLst>
              <a:path w="680084" h="422275">
                <a:moveTo>
                  <a:pt x="532931" y="42622"/>
                </a:moveTo>
                <a:lnTo>
                  <a:pt x="203773" y="42622"/>
                </a:lnTo>
                <a:lnTo>
                  <a:pt x="218516" y="47820"/>
                </a:lnTo>
                <a:lnTo>
                  <a:pt x="212988" y="64453"/>
                </a:lnTo>
                <a:lnTo>
                  <a:pt x="183481" y="74850"/>
                </a:lnTo>
                <a:lnTo>
                  <a:pt x="168727" y="74850"/>
                </a:lnTo>
                <a:lnTo>
                  <a:pt x="148445" y="80047"/>
                </a:lnTo>
                <a:lnTo>
                  <a:pt x="133692" y="80047"/>
                </a:lnTo>
                <a:lnTo>
                  <a:pt x="114331" y="85245"/>
                </a:lnTo>
                <a:lnTo>
                  <a:pt x="111324" y="85245"/>
                </a:lnTo>
                <a:lnTo>
                  <a:pt x="118938" y="101878"/>
                </a:lnTo>
                <a:lnTo>
                  <a:pt x="79296" y="101878"/>
                </a:lnTo>
                <a:lnTo>
                  <a:pt x="49789" y="112274"/>
                </a:lnTo>
                <a:lnTo>
                  <a:pt x="35035" y="112274"/>
                </a:lnTo>
                <a:lnTo>
                  <a:pt x="24899" y="127867"/>
                </a:lnTo>
                <a:lnTo>
                  <a:pt x="10146" y="139302"/>
                </a:lnTo>
                <a:lnTo>
                  <a:pt x="4607" y="154896"/>
                </a:lnTo>
                <a:lnTo>
                  <a:pt x="0" y="176727"/>
                </a:lnTo>
                <a:lnTo>
                  <a:pt x="0" y="224547"/>
                </a:lnTo>
                <a:lnTo>
                  <a:pt x="4607" y="240141"/>
                </a:lnTo>
                <a:lnTo>
                  <a:pt x="14753" y="261972"/>
                </a:lnTo>
                <a:lnTo>
                  <a:pt x="20282" y="282763"/>
                </a:lnTo>
                <a:lnTo>
                  <a:pt x="35035" y="299397"/>
                </a:lnTo>
                <a:lnTo>
                  <a:pt x="39653" y="314990"/>
                </a:lnTo>
                <a:lnTo>
                  <a:pt x="54396" y="331623"/>
                </a:lnTo>
                <a:lnTo>
                  <a:pt x="59935" y="347216"/>
                </a:lnTo>
                <a:lnTo>
                  <a:pt x="74688" y="352414"/>
                </a:lnTo>
                <a:lnTo>
                  <a:pt x="83903" y="369047"/>
                </a:lnTo>
                <a:lnTo>
                  <a:pt x="99578" y="379443"/>
                </a:lnTo>
                <a:lnTo>
                  <a:pt x="114331" y="389839"/>
                </a:lnTo>
                <a:lnTo>
                  <a:pt x="143838" y="400234"/>
                </a:lnTo>
                <a:lnTo>
                  <a:pt x="158592" y="406472"/>
                </a:lnTo>
                <a:lnTo>
                  <a:pt x="173345" y="411670"/>
                </a:lnTo>
                <a:lnTo>
                  <a:pt x="188098" y="422065"/>
                </a:lnTo>
                <a:lnTo>
                  <a:pt x="515408" y="422065"/>
                </a:lnTo>
                <a:lnTo>
                  <a:pt x="535700" y="416867"/>
                </a:lnTo>
                <a:lnTo>
                  <a:pt x="550443" y="416867"/>
                </a:lnTo>
                <a:lnTo>
                  <a:pt x="565197" y="411670"/>
                </a:lnTo>
                <a:lnTo>
                  <a:pt x="579950" y="400234"/>
                </a:lnTo>
                <a:lnTo>
                  <a:pt x="595625" y="395037"/>
                </a:lnTo>
                <a:lnTo>
                  <a:pt x="610379" y="389839"/>
                </a:lnTo>
                <a:lnTo>
                  <a:pt x="625132" y="379443"/>
                </a:lnTo>
                <a:lnTo>
                  <a:pt x="639886" y="374246"/>
                </a:lnTo>
                <a:lnTo>
                  <a:pt x="659246" y="362810"/>
                </a:lnTo>
                <a:lnTo>
                  <a:pt x="674921" y="347216"/>
                </a:lnTo>
                <a:lnTo>
                  <a:pt x="679529" y="331623"/>
                </a:lnTo>
                <a:lnTo>
                  <a:pt x="679529" y="282763"/>
                </a:lnTo>
                <a:lnTo>
                  <a:pt x="669393" y="267169"/>
                </a:lnTo>
                <a:lnTo>
                  <a:pt x="669393" y="187123"/>
                </a:lnTo>
                <a:lnTo>
                  <a:pt x="664775" y="170490"/>
                </a:lnTo>
                <a:lnTo>
                  <a:pt x="664775" y="154896"/>
                </a:lnTo>
                <a:lnTo>
                  <a:pt x="659246" y="133065"/>
                </a:lnTo>
                <a:lnTo>
                  <a:pt x="644493" y="117471"/>
                </a:lnTo>
                <a:lnTo>
                  <a:pt x="639886" y="101878"/>
                </a:lnTo>
                <a:lnTo>
                  <a:pt x="625132" y="96680"/>
                </a:lnTo>
                <a:lnTo>
                  <a:pt x="614986" y="80047"/>
                </a:lnTo>
                <a:lnTo>
                  <a:pt x="585490" y="59255"/>
                </a:lnTo>
                <a:lnTo>
                  <a:pt x="570736" y="53018"/>
                </a:lnTo>
                <a:lnTo>
                  <a:pt x="555983" y="53018"/>
                </a:lnTo>
                <a:lnTo>
                  <a:pt x="540308" y="47820"/>
                </a:lnTo>
                <a:lnTo>
                  <a:pt x="532931" y="42622"/>
                </a:lnTo>
                <a:close/>
              </a:path>
              <a:path w="680084" h="422275">
                <a:moveTo>
                  <a:pt x="99634" y="92713"/>
                </a:moveTo>
                <a:lnTo>
                  <a:pt x="94049" y="101878"/>
                </a:lnTo>
                <a:lnTo>
                  <a:pt x="118938" y="101878"/>
                </a:lnTo>
                <a:lnTo>
                  <a:pt x="99634" y="92713"/>
                </a:lnTo>
                <a:close/>
              </a:path>
              <a:path w="680084" h="422275">
                <a:moveTo>
                  <a:pt x="104185" y="85245"/>
                </a:moveTo>
                <a:lnTo>
                  <a:pt x="83903" y="85245"/>
                </a:lnTo>
                <a:lnTo>
                  <a:pt x="99634" y="92713"/>
                </a:lnTo>
                <a:lnTo>
                  <a:pt x="104185" y="85245"/>
                </a:lnTo>
                <a:close/>
              </a:path>
              <a:path w="680084" h="422275">
                <a:moveTo>
                  <a:pt x="104185" y="69651"/>
                </a:moveTo>
                <a:lnTo>
                  <a:pt x="104185" y="85245"/>
                </a:lnTo>
                <a:lnTo>
                  <a:pt x="111324" y="85245"/>
                </a:lnTo>
                <a:lnTo>
                  <a:pt x="104185" y="69651"/>
                </a:lnTo>
                <a:close/>
              </a:path>
              <a:path w="680084" h="422275">
                <a:moveTo>
                  <a:pt x="466540" y="0"/>
                </a:moveTo>
                <a:lnTo>
                  <a:pt x="297812" y="0"/>
                </a:lnTo>
                <a:lnTo>
                  <a:pt x="283059" y="5198"/>
                </a:lnTo>
                <a:lnTo>
                  <a:pt x="267384" y="5198"/>
                </a:lnTo>
                <a:lnTo>
                  <a:pt x="252631" y="10396"/>
                </a:lnTo>
                <a:lnTo>
                  <a:pt x="237888" y="10396"/>
                </a:lnTo>
                <a:lnTo>
                  <a:pt x="223134" y="15594"/>
                </a:lnTo>
                <a:lnTo>
                  <a:pt x="208381" y="15594"/>
                </a:lnTo>
                <a:lnTo>
                  <a:pt x="193627" y="21831"/>
                </a:lnTo>
                <a:lnTo>
                  <a:pt x="173345" y="27029"/>
                </a:lnTo>
                <a:lnTo>
                  <a:pt x="143838" y="47820"/>
                </a:lnTo>
                <a:lnTo>
                  <a:pt x="143838" y="64453"/>
                </a:lnTo>
                <a:lnTo>
                  <a:pt x="158592" y="47820"/>
                </a:lnTo>
                <a:lnTo>
                  <a:pt x="173345" y="47820"/>
                </a:lnTo>
                <a:lnTo>
                  <a:pt x="188098" y="42622"/>
                </a:lnTo>
                <a:lnTo>
                  <a:pt x="532931" y="42622"/>
                </a:lnTo>
                <a:lnTo>
                  <a:pt x="525554" y="37425"/>
                </a:lnTo>
                <a:lnTo>
                  <a:pt x="510801" y="32227"/>
                </a:lnTo>
                <a:lnTo>
                  <a:pt x="500654" y="15594"/>
                </a:lnTo>
                <a:lnTo>
                  <a:pt x="485911" y="5198"/>
                </a:lnTo>
                <a:lnTo>
                  <a:pt x="46654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612279" y="6861445"/>
            <a:ext cx="106960" cy="1216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866764" y="6829219"/>
            <a:ext cx="74678" cy="894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406193" y="7935869"/>
            <a:ext cx="306705" cy="270510"/>
          </a:xfrm>
          <a:custGeom>
            <a:avLst/>
            <a:gdLst/>
            <a:ahLst/>
            <a:cxnLst/>
            <a:rect l="l" t="t" r="r" b="b"/>
            <a:pathLst>
              <a:path w="306705" h="270509">
                <a:moveTo>
                  <a:pt x="237078" y="0"/>
                </a:moveTo>
                <a:lnTo>
                  <a:pt x="194311" y="12076"/>
                </a:lnTo>
                <a:lnTo>
                  <a:pt x="147250" y="35942"/>
                </a:lnTo>
                <a:lnTo>
                  <a:pt x="99147" y="70680"/>
                </a:lnTo>
                <a:lnTo>
                  <a:pt x="56559" y="111996"/>
                </a:lnTo>
                <a:lnTo>
                  <a:pt x="24857" y="154182"/>
                </a:lnTo>
                <a:lnTo>
                  <a:pt x="5513" y="194192"/>
                </a:lnTo>
                <a:lnTo>
                  <a:pt x="0" y="228983"/>
                </a:lnTo>
                <a:lnTo>
                  <a:pt x="9788" y="255510"/>
                </a:lnTo>
                <a:lnTo>
                  <a:pt x="34205" y="269769"/>
                </a:lnTo>
                <a:lnTo>
                  <a:pt x="69425" y="270402"/>
                </a:lnTo>
                <a:lnTo>
                  <a:pt x="112195" y="258325"/>
                </a:lnTo>
                <a:lnTo>
                  <a:pt x="159259" y="234458"/>
                </a:lnTo>
                <a:lnTo>
                  <a:pt x="207363" y="199721"/>
                </a:lnTo>
                <a:lnTo>
                  <a:pt x="249950" y="158405"/>
                </a:lnTo>
                <a:lnTo>
                  <a:pt x="281649" y="116219"/>
                </a:lnTo>
                <a:lnTo>
                  <a:pt x="300990" y="76209"/>
                </a:lnTo>
                <a:lnTo>
                  <a:pt x="306501" y="41419"/>
                </a:lnTo>
                <a:lnTo>
                  <a:pt x="296711" y="14892"/>
                </a:lnTo>
                <a:lnTo>
                  <a:pt x="272295" y="632"/>
                </a:lnTo>
                <a:lnTo>
                  <a:pt x="237078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406198" y="7935869"/>
            <a:ext cx="306705" cy="270510"/>
          </a:xfrm>
          <a:custGeom>
            <a:avLst/>
            <a:gdLst/>
            <a:ahLst/>
            <a:cxnLst/>
            <a:rect l="l" t="t" r="r" b="b"/>
            <a:pathLst>
              <a:path w="306705" h="270509">
                <a:moveTo>
                  <a:pt x="9788" y="255510"/>
                </a:moveTo>
                <a:lnTo>
                  <a:pt x="0" y="228983"/>
                </a:lnTo>
                <a:lnTo>
                  <a:pt x="5512" y="194192"/>
                </a:lnTo>
                <a:lnTo>
                  <a:pt x="24855" y="154182"/>
                </a:lnTo>
                <a:lnTo>
                  <a:pt x="56555" y="111996"/>
                </a:lnTo>
                <a:lnTo>
                  <a:pt x="99141" y="70680"/>
                </a:lnTo>
                <a:lnTo>
                  <a:pt x="147245" y="35943"/>
                </a:lnTo>
                <a:lnTo>
                  <a:pt x="194307" y="12076"/>
                </a:lnTo>
                <a:lnTo>
                  <a:pt x="237075" y="0"/>
                </a:lnTo>
                <a:lnTo>
                  <a:pt x="272294" y="632"/>
                </a:lnTo>
                <a:lnTo>
                  <a:pt x="296710" y="14892"/>
                </a:lnTo>
                <a:lnTo>
                  <a:pt x="306499" y="41419"/>
                </a:lnTo>
                <a:lnTo>
                  <a:pt x="300986" y="76209"/>
                </a:lnTo>
                <a:lnTo>
                  <a:pt x="281644" y="116220"/>
                </a:lnTo>
                <a:lnTo>
                  <a:pt x="249944" y="158405"/>
                </a:lnTo>
                <a:lnTo>
                  <a:pt x="207357" y="199721"/>
                </a:lnTo>
                <a:lnTo>
                  <a:pt x="159254" y="234459"/>
                </a:lnTo>
                <a:lnTo>
                  <a:pt x="112191" y="258325"/>
                </a:lnTo>
                <a:lnTo>
                  <a:pt x="69423" y="270402"/>
                </a:lnTo>
                <a:lnTo>
                  <a:pt x="34204" y="269770"/>
                </a:lnTo>
                <a:lnTo>
                  <a:pt x="9788" y="255510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6658266" y="7850191"/>
            <a:ext cx="419369" cy="2215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936981" y="8020070"/>
            <a:ext cx="208279" cy="256540"/>
          </a:xfrm>
          <a:custGeom>
            <a:avLst/>
            <a:gdLst/>
            <a:ahLst/>
            <a:cxnLst/>
            <a:rect l="l" t="t" r="r" b="b"/>
            <a:pathLst>
              <a:path w="208280" h="256540">
                <a:moveTo>
                  <a:pt x="119162" y="0"/>
                </a:moveTo>
                <a:lnTo>
                  <a:pt x="78964" y="13495"/>
                </a:lnTo>
                <a:lnTo>
                  <a:pt x="42416" y="43794"/>
                </a:lnTo>
                <a:lnTo>
                  <a:pt x="14156" y="88249"/>
                </a:lnTo>
                <a:lnTo>
                  <a:pt x="0" y="138987"/>
                </a:lnTo>
                <a:lnTo>
                  <a:pt x="1914" y="186423"/>
                </a:lnTo>
                <a:lnTo>
                  <a:pt x="18763" y="225338"/>
                </a:lnTo>
                <a:lnTo>
                  <a:pt x="49411" y="250510"/>
                </a:lnTo>
                <a:lnTo>
                  <a:pt x="88620" y="256464"/>
                </a:lnTo>
                <a:lnTo>
                  <a:pt x="128818" y="242968"/>
                </a:lnTo>
                <a:lnTo>
                  <a:pt x="165367" y="212669"/>
                </a:lnTo>
                <a:lnTo>
                  <a:pt x="193627" y="168215"/>
                </a:lnTo>
                <a:lnTo>
                  <a:pt x="207783" y="117477"/>
                </a:lnTo>
                <a:lnTo>
                  <a:pt x="205868" y="70041"/>
                </a:lnTo>
                <a:lnTo>
                  <a:pt x="189019" y="31127"/>
                </a:lnTo>
                <a:lnTo>
                  <a:pt x="158371" y="5954"/>
                </a:lnTo>
                <a:lnTo>
                  <a:pt x="119162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6936986" y="8020070"/>
            <a:ext cx="208279" cy="256540"/>
          </a:xfrm>
          <a:custGeom>
            <a:avLst/>
            <a:gdLst/>
            <a:ahLst/>
            <a:cxnLst/>
            <a:rect l="l" t="t" r="r" b="b"/>
            <a:pathLst>
              <a:path w="208280" h="256540">
                <a:moveTo>
                  <a:pt x="49407" y="250510"/>
                </a:moveTo>
                <a:lnTo>
                  <a:pt x="18760" y="225337"/>
                </a:lnTo>
                <a:lnTo>
                  <a:pt x="1912" y="186423"/>
                </a:lnTo>
                <a:lnTo>
                  <a:pt x="0" y="138987"/>
                </a:lnTo>
                <a:lnTo>
                  <a:pt x="14155" y="88248"/>
                </a:lnTo>
                <a:lnTo>
                  <a:pt x="42414" y="43794"/>
                </a:lnTo>
                <a:lnTo>
                  <a:pt x="78964" y="13496"/>
                </a:lnTo>
                <a:lnTo>
                  <a:pt x="119163" y="0"/>
                </a:lnTo>
                <a:lnTo>
                  <a:pt x="158374" y="5954"/>
                </a:lnTo>
                <a:lnTo>
                  <a:pt x="189022" y="31126"/>
                </a:lnTo>
                <a:lnTo>
                  <a:pt x="205869" y="70041"/>
                </a:lnTo>
                <a:lnTo>
                  <a:pt x="207782" y="117477"/>
                </a:lnTo>
                <a:lnTo>
                  <a:pt x="193626" y="168215"/>
                </a:lnTo>
                <a:lnTo>
                  <a:pt x="165367" y="212669"/>
                </a:lnTo>
                <a:lnTo>
                  <a:pt x="128818" y="242968"/>
                </a:lnTo>
                <a:lnTo>
                  <a:pt x="88618" y="256464"/>
                </a:lnTo>
                <a:lnTo>
                  <a:pt x="49407" y="250510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6697729" y="8172141"/>
            <a:ext cx="367665" cy="336550"/>
          </a:xfrm>
          <a:custGeom>
            <a:avLst/>
            <a:gdLst/>
            <a:ahLst/>
            <a:cxnLst/>
            <a:rect l="l" t="t" r="r" b="b"/>
            <a:pathLst>
              <a:path w="367665" h="336550">
                <a:moveTo>
                  <a:pt x="286704" y="0"/>
                </a:moveTo>
                <a:lnTo>
                  <a:pt x="244590" y="2505"/>
                </a:lnTo>
                <a:lnTo>
                  <a:pt x="198509" y="15799"/>
                </a:lnTo>
                <a:lnTo>
                  <a:pt x="150805" y="39461"/>
                </a:lnTo>
                <a:lnTo>
                  <a:pt x="103822" y="73073"/>
                </a:lnTo>
                <a:lnTo>
                  <a:pt x="62537" y="113485"/>
                </a:lnTo>
                <a:lnTo>
                  <a:pt x="30924" y="156340"/>
                </a:lnTo>
                <a:lnTo>
                  <a:pt x="9804" y="199402"/>
                </a:lnTo>
                <a:lnTo>
                  <a:pt x="0" y="240437"/>
                </a:lnTo>
                <a:lnTo>
                  <a:pt x="2333" y="277210"/>
                </a:lnTo>
                <a:lnTo>
                  <a:pt x="17625" y="307488"/>
                </a:lnTo>
                <a:lnTo>
                  <a:pt x="44775" y="327819"/>
                </a:lnTo>
                <a:lnTo>
                  <a:pt x="80579" y="336522"/>
                </a:lnTo>
                <a:lnTo>
                  <a:pt x="122694" y="334017"/>
                </a:lnTo>
                <a:lnTo>
                  <a:pt x="168777" y="320723"/>
                </a:lnTo>
                <a:lnTo>
                  <a:pt x="216484" y="297060"/>
                </a:lnTo>
                <a:lnTo>
                  <a:pt x="263471" y="263449"/>
                </a:lnTo>
                <a:lnTo>
                  <a:pt x="304752" y="223036"/>
                </a:lnTo>
                <a:lnTo>
                  <a:pt x="336362" y="180182"/>
                </a:lnTo>
                <a:lnTo>
                  <a:pt x="357480" y="137120"/>
                </a:lnTo>
                <a:lnTo>
                  <a:pt x="367284" y="96086"/>
                </a:lnTo>
                <a:lnTo>
                  <a:pt x="364950" y="59312"/>
                </a:lnTo>
                <a:lnTo>
                  <a:pt x="349657" y="29034"/>
                </a:lnTo>
                <a:lnTo>
                  <a:pt x="322508" y="8703"/>
                </a:lnTo>
                <a:lnTo>
                  <a:pt x="286704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6697728" y="8172141"/>
            <a:ext cx="367665" cy="336550"/>
          </a:xfrm>
          <a:custGeom>
            <a:avLst/>
            <a:gdLst/>
            <a:ahLst/>
            <a:cxnLst/>
            <a:rect l="l" t="t" r="r" b="b"/>
            <a:pathLst>
              <a:path w="367665" h="336550">
                <a:moveTo>
                  <a:pt x="17622" y="307488"/>
                </a:moveTo>
                <a:lnTo>
                  <a:pt x="2332" y="277210"/>
                </a:lnTo>
                <a:lnTo>
                  <a:pt x="0" y="240436"/>
                </a:lnTo>
                <a:lnTo>
                  <a:pt x="9803" y="199401"/>
                </a:lnTo>
                <a:lnTo>
                  <a:pt x="30922" y="156340"/>
                </a:lnTo>
                <a:lnTo>
                  <a:pt x="62533" y="113486"/>
                </a:lnTo>
                <a:lnTo>
                  <a:pt x="103817" y="73073"/>
                </a:lnTo>
                <a:lnTo>
                  <a:pt x="150803" y="39462"/>
                </a:lnTo>
                <a:lnTo>
                  <a:pt x="198509" y="15799"/>
                </a:lnTo>
                <a:lnTo>
                  <a:pt x="244591" y="2505"/>
                </a:lnTo>
                <a:lnTo>
                  <a:pt x="286706" y="0"/>
                </a:lnTo>
                <a:lnTo>
                  <a:pt x="322511" y="8703"/>
                </a:lnTo>
                <a:lnTo>
                  <a:pt x="349662" y="29034"/>
                </a:lnTo>
                <a:lnTo>
                  <a:pt x="364953" y="59312"/>
                </a:lnTo>
                <a:lnTo>
                  <a:pt x="367285" y="96085"/>
                </a:lnTo>
                <a:lnTo>
                  <a:pt x="357481" y="137120"/>
                </a:lnTo>
                <a:lnTo>
                  <a:pt x="336363" y="180182"/>
                </a:lnTo>
                <a:lnTo>
                  <a:pt x="304751" y="223036"/>
                </a:lnTo>
                <a:lnTo>
                  <a:pt x="263468" y="263448"/>
                </a:lnTo>
                <a:lnTo>
                  <a:pt x="216482" y="297060"/>
                </a:lnTo>
                <a:lnTo>
                  <a:pt x="168776" y="320723"/>
                </a:lnTo>
                <a:lnTo>
                  <a:pt x="122694" y="334017"/>
                </a:lnTo>
                <a:lnTo>
                  <a:pt x="80579" y="336522"/>
                </a:lnTo>
                <a:lnTo>
                  <a:pt x="44774" y="327819"/>
                </a:lnTo>
                <a:lnTo>
                  <a:pt x="17622" y="307488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395436" y="8345649"/>
            <a:ext cx="372878" cy="23109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6376555" y="8172871"/>
            <a:ext cx="175895" cy="257175"/>
          </a:xfrm>
          <a:custGeom>
            <a:avLst/>
            <a:gdLst/>
            <a:ahLst/>
            <a:cxnLst/>
            <a:rect l="l" t="t" r="r" b="b"/>
            <a:pathLst>
              <a:path w="175894" h="257175">
                <a:moveTo>
                  <a:pt x="98749" y="0"/>
                </a:moveTo>
                <a:lnTo>
                  <a:pt x="64905" y="19097"/>
                </a:lnTo>
                <a:lnTo>
                  <a:pt x="34421" y="54217"/>
                </a:lnTo>
                <a:lnTo>
                  <a:pt x="11186" y="102081"/>
                </a:lnTo>
                <a:lnTo>
                  <a:pt x="0" y="154098"/>
                </a:lnTo>
                <a:lnTo>
                  <a:pt x="2373" y="200543"/>
                </a:lnTo>
                <a:lnTo>
                  <a:pt x="17262" y="236437"/>
                </a:lnTo>
                <a:lnTo>
                  <a:pt x="43624" y="256803"/>
                </a:lnTo>
                <a:lnTo>
                  <a:pt x="76942" y="257005"/>
                </a:lnTo>
                <a:lnTo>
                  <a:pt x="110786" y="237907"/>
                </a:lnTo>
                <a:lnTo>
                  <a:pt x="141271" y="202788"/>
                </a:lnTo>
                <a:lnTo>
                  <a:pt x="164511" y="154923"/>
                </a:lnTo>
                <a:lnTo>
                  <a:pt x="175697" y="102907"/>
                </a:lnTo>
                <a:lnTo>
                  <a:pt x="173322" y="56463"/>
                </a:lnTo>
                <a:lnTo>
                  <a:pt x="158429" y="20568"/>
                </a:lnTo>
                <a:lnTo>
                  <a:pt x="132061" y="201"/>
                </a:lnTo>
                <a:lnTo>
                  <a:pt x="9874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6376553" y="8172872"/>
            <a:ext cx="175895" cy="257175"/>
          </a:xfrm>
          <a:custGeom>
            <a:avLst/>
            <a:gdLst/>
            <a:ahLst/>
            <a:cxnLst/>
            <a:rect l="l" t="t" r="r" b="b"/>
            <a:pathLst>
              <a:path w="175894" h="257175">
                <a:moveTo>
                  <a:pt x="43630" y="256803"/>
                </a:moveTo>
                <a:lnTo>
                  <a:pt x="17265" y="236437"/>
                </a:lnTo>
                <a:lnTo>
                  <a:pt x="2373" y="200542"/>
                </a:lnTo>
                <a:lnTo>
                  <a:pt x="0" y="154098"/>
                </a:lnTo>
                <a:lnTo>
                  <a:pt x="11187" y="102081"/>
                </a:lnTo>
                <a:lnTo>
                  <a:pt x="34423" y="54217"/>
                </a:lnTo>
                <a:lnTo>
                  <a:pt x="64908" y="19097"/>
                </a:lnTo>
                <a:lnTo>
                  <a:pt x="98752" y="0"/>
                </a:lnTo>
                <a:lnTo>
                  <a:pt x="132067" y="201"/>
                </a:lnTo>
                <a:lnTo>
                  <a:pt x="158432" y="20568"/>
                </a:lnTo>
                <a:lnTo>
                  <a:pt x="173323" y="56462"/>
                </a:lnTo>
                <a:lnTo>
                  <a:pt x="175697" y="102906"/>
                </a:lnTo>
                <a:lnTo>
                  <a:pt x="164510" y="154923"/>
                </a:lnTo>
                <a:lnTo>
                  <a:pt x="141273" y="202788"/>
                </a:lnTo>
                <a:lnTo>
                  <a:pt x="110789" y="237907"/>
                </a:lnTo>
                <a:lnTo>
                  <a:pt x="76945" y="257005"/>
                </a:lnTo>
                <a:lnTo>
                  <a:pt x="43630" y="256803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446137" y="7945876"/>
            <a:ext cx="641985" cy="561975"/>
          </a:xfrm>
          <a:custGeom>
            <a:avLst/>
            <a:gdLst/>
            <a:ahLst/>
            <a:cxnLst/>
            <a:rect l="l" t="t" r="r" b="b"/>
            <a:pathLst>
              <a:path w="641984" h="561975">
                <a:moveTo>
                  <a:pt x="249331" y="555135"/>
                </a:moveTo>
                <a:lnTo>
                  <a:pt x="186287" y="555135"/>
                </a:lnTo>
                <a:lnTo>
                  <a:pt x="204025" y="561969"/>
                </a:lnTo>
                <a:lnTo>
                  <a:pt x="222684" y="559884"/>
                </a:lnTo>
                <a:lnTo>
                  <a:pt x="240641" y="558390"/>
                </a:lnTo>
                <a:lnTo>
                  <a:pt x="249331" y="555135"/>
                </a:lnTo>
                <a:close/>
              </a:path>
              <a:path w="641984" h="561975">
                <a:moveTo>
                  <a:pt x="622768" y="229521"/>
                </a:moveTo>
                <a:lnTo>
                  <a:pt x="100530" y="229521"/>
                </a:lnTo>
                <a:lnTo>
                  <a:pt x="106991" y="245813"/>
                </a:lnTo>
                <a:lnTo>
                  <a:pt x="91117" y="272697"/>
                </a:lnTo>
                <a:lnTo>
                  <a:pt x="79830" y="282155"/>
                </a:lnTo>
                <a:lnTo>
                  <a:pt x="67662" y="299144"/>
                </a:lnTo>
                <a:lnTo>
                  <a:pt x="56385" y="308604"/>
                </a:lnTo>
                <a:lnTo>
                  <a:pt x="44920" y="325002"/>
                </a:lnTo>
                <a:lnTo>
                  <a:pt x="42625" y="326926"/>
                </a:lnTo>
                <a:lnTo>
                  <a:pt x="59139" y="334790"/>
                </a:lnTo>
                <a:lnTo>
                  <a:pt x="38487" y="340146"/>
                </a:lnTo>
                <a:lnTo>
                  <a:pt x="40103" y="350753"/>
                </a:lnTo>
                <a:lnTo>
                  <a:pt x="28815" y="360212"/>
                </a:lnTo>
                <a:lnTo>
                  <a:pt x="12942" y="387096"/>
                </a:lnTo>
                <a:lnTo>
                  <a:pt x="1664" y="396555"/>
                </a:lnTo>
                <a:lnTo>
                  <a:pt x="3926" y="415006"/>
                </a:lnTo>
                <a:lnTo>
                  <a:pt x="16292" y="468406"/>
                </a:lnTo>
                <a:lnTo>
                  <a:pt x="47014" y="505047"/>
                </a:lnTo>
                <a:lnTo>
                  <a:pt x="82343" y="524264"/>
                </a:lnTo>
                <a:lnTo>
                  <a:pt x="99934" y="536648"/>
                </a:lnTo>
                <a:lnTo>
                  <a:pt x="121902" y="539933"/>
                </a:lnTo>
                <a:lnTo>
                  <a:pt x="135451" y="548925"/>
                </a:lnTo>
                <a:lnTo>
                  <a:pt x="157419" y="552211"/>
                </a:lnTo>
                <a:lnTo>
                  <a:pt x="171659" y="560612"/>
                </a:lnTo>
                <a:lnTo>
                  <a:pt x="186287" y="555135"/>
                </a:lnTo>
                <a:lnTo>
                  <a:pt x="249331" y="555135"/>
                </a:lnTo>
                <a:lnTo>
                  <a:pt x="269887" y="547437"/>
                </a:lnTo>
                <a:lnTo>
                  <a:pt x="285174" y="542757"/>
                </a:lnTo>
                <a:lnTo>
                  <a:pt x="299791" y="537281"/>
                </a:lnTo>
                <a:lnTo>
                  <a:pt x="317749" y="535787"/>
                </a:lnTo>
                <a:lnTo>
                  <a:pt x="568014" y="325913"/>
                </a:lnTo>
                <a:lnTo>
                  <a:pt x="580181" y="308924"/>
                </a:lnTo>
                <a:lnTo>
                  <a:pt x="591458" y="299465"/>
                </a:lnTo>
                <a:lnTo>
                  <a:pt x="599405" y="286023"/>
                </a:lnTo>
                <a:lnTo>
                  <a:pt x="603332" y="267802"/>
                </a:lnTo>
                <a:lnTo>
                  <a:pt x="611981" y="253769"/>
                </a:lnTo>
                <a:lnTo>
                  <a:pt x="619918" y="240327"/>
                </a:lnTo>
                <a:lnTo>
                  <a:pt x="622768" y="229521"/>
                </a:lnTo>
                <a:close/>
              </a:path>
              <a:path w="641984" h="561975">
                <a:moveTo>
                  <a:pt x="37169" y="331502"/>
                </a:moveTo>
                <a:lnTo>
                  <a:pt x="21653" y="344512"/>
                </a:lnTo>
                <a:lnTo>
                  <a:pt x="38487" y="340146"/>
                </a:lnTo>
                <a:lnTo>
                  <a:pt x="37169" y="331502"/>
                </a:lnTo>
                <a:close/>
              </a:path>
              <a:path w="641984" h="561975">
                <a:moveTo>
                  <a:pt x="27151" y="319556"/>
                </a:moveTo>
                <a:lnTo>
                  <a:pt x="37169" y="331502"/>
                </a:lnTo>
                <a:lnTo>
                  <a:pt x="42625" y="326926"/>
                </a:lnTo>
                <a:lnTo>
                  <a:pt x="27151" y="319556"/>
                </a:lnTo>
                <a:close/>
              </a:path>
              <a:path w="641984" h="561975">
                <a:moveTo>
                  <a:pt x="295551" y="23922"/>
                </a:moveTo>
                <a:lnTo>
                  <a:pt x="277558" y="25427"/>
                </a:lnTo>
                <a:lnTo>
                  <a:pt x="259447" y="33849"/>
                </a:lnTo>
                <a:lnTo>
                  <a:pt x="130435" y="142037"/>
                </a:lnTo>
                <a:lnTo>
                  <a:pt x="122498" y="155479"/>
                </a:lnTo>
                <a:lnTo>
                  <a:pt x="110509" y="165530"/>
                </a:lnTo>
                <a:lnTo>
                  <a:pt x="102572" y="178971"/>
                </a:lnTo>
                <a:lnTo>
                  <a:pt x="91295" y="188430"/>
                </a:lnTo>
                <a:lnTo>
                  <a:pt x="83348" y="201872"/>
                </a:lnTo>
                <a:lnTo>
                  <a:pt x="72071" y="211331"/>
                </a:lnTo>
                <a:lnTo>
                  <a:pt x="64804" y="225570"/>
                </a:lnTo>
                <a:lnTo>
                  <a:pt x="52626" y="242559"/>
                </a:lnTo>
                <a:lnTo>
                  <a:pt x="43433" y="277408"/>
                </a:lnTo>
                <a:lnTo>
                  <a:pt x="54124" y="290153"/>
                </a:lnTo>
                <a:lnTo>
                  <a:pt x="54710" y="267948"/>
                </a:lnTo>
                <a:lnTo>
                  <a:pt x="65987" y="258489"/>
                </a:lnTo>
                <a:lnTo>
                  <a:pt x="73934" y="245048"/>
                </a:lnTo>
                <a:lnTo>
                  <a:pt x="85913" y="234998"/>
                </a:lnTo>
                <a:lnTo>
                  <a:pt x="100530" y="229521"/>
                </a:lnTo>
                <a:lnTo>
                  <a:pt x="622768" y="229521"/>
                </a:lnTo>
                <a:lnTo>
                  <a:pt x="624515" y="222903"/>
                </a:lnTo>
                <a:lnTo>
                  <a:pt x="632451" y="209460"/>
                </a:lnTo>
                <a:lnTo>
                  <a:pt x="639907" y="188283"/>
                </a:lnTo>
                <a:lnTo>
                  <a:pt x="641875" y="166284"/>
                </a:lnTo>
                <a:lnTo>
                  <a:pt x="635383" y="151380"/>
                </a:lnTo>
                <a:lnTo>
                  <a:pt x="603981" y="113943"/>
                </a:lnTo>
                <a:lnTo>
                  <a:pt x="586212" y="108498"/>
                </a:lnTo>
                <a:lnTo>
                  <a:pt x="534779" y="47164"/>
                </a:lnTo>
                <a:lnTo>
                  <a:pt x="520560" y="37375"/>
                </a:lnTo>
                <a:lnTo>
                  <a:pt x="514512" y="30164"/>
                </a:lnTo>
                <a:lnTo>
                  <a:pt x="313990" y="30164"/>
                </a:lnTo>
                <a:lnTo>
                  <a:pt x="295551" y="23922"/>
                </a:lnTo>
                <a:close/>
              </a:path>
              <a:path w="641984" h="561975">
                <a:moveTo>
                  <a:pt x="424374" y="0"/>
                </a:moveTo>
                <a:lnTo>
                  <a:pt x="388459" y="2987"/>
                </a:lnTo>
                <a:lnTo>
                  <a:pt x="373171" y="7667"/>
                </a:lnTo>
                <a:lnTo>
                  <a:pt x="361894" y="17127"/>
                </a:lnTo>
                <a:lnTo>
                  <a:pt x="346565" y="23194"/>
                </a:lnTo>
                <a:lnTo>
                  <a:pt x="328607" y="24688"/>
                </a:lnTo>
                <a:lnTo>
                  <a:pt x="313990" y="30164"/>
                </a:lnTo>
                <a:lnTo>
                  <a:pt x="514512" y="30164"/>
                </a:lnTo>
                <a:lnTo>
                  <a:pt x="510523" y="25415"/>
                </a:lnTo>
                <a:lnTo>
                  <a:pt x="492288" y="12246"/>
                </a:lnTo>
                <a:lnTo>
                  <a:pt x="470980" y="9757"/>
                </a:lnTo>
                <a:lnTo>
                  <a:pt x="465686" y="6241"/>
                </a:lnTo>
                <a:lnTo>
                  <a:pt x="442824" y="6241"/>
                </a:lnTo>
                <a:lnTo>
                  <a:pt x="424374" y="0"/>
                </a:lnTo>
                <a:close/>
              </a:path>
              <a:path w="641984" h="561975">
                <a:moveTo>
                  <a:pt x="457441" y="765"/>
                </a:moveTo>
                <a:lnTo>
                  <a:pt x="442824" y="6241"/>
                </a:lnTo>
                <a:lnTo>
                  <a:pt x="465686" y="6241"/>
                </a:lnTo>
                <a:lnTo>
                  <a:pt x="457441" y="765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6452986" y="8124318"/>
            <a:ext cx="129200" cy="11553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602792" y="7968629"/>
            <a:ext cx="107871" cy="6458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3613679" y="9422205"/>
            <a:ext cx="368300" cy="149225"/>
          </a:xfrm>
          <a:custGeom>
            <a:avLst/>
            <a:gdLst/>
            <a:ahLst/>
            <a:cxnLst/>
            <a:rect l="l" t="t" r="r" b="b"/>
            <a:pathLst>
              <a:path w="368300" h="149225">
                <a:moveTo>
                  <a:pt x="85574" y="0"/>
                </a:moveTo>
                <a:lnTo>
                  <a:pt x="43010" y="6764"/>
                </a:lnTo>
                <a:lnTo>
                  <a:pt x="13406" y="20015"/>
                </a:lnTo>
                <a:lnTo>
                  <a:pt x="0" y="39238"/>
                </a:lnTo>
                <a:lnTo>
                  <a:pt x="5346" y="62054"/>
                </a:lnTo>
                <a:lnTo>
                  <a:pt x="64997" y="107339"/>
                </a:lnTo>
                <a:lnTo>
                  <a:pt x="113664" y="126456"/>
                </a:lnTo>
                <a:lnTo>
                  <a:pt x="171136" y="140988"/>
                </a:lnTo>
                <a:lnTo>
                  <a:pt x="229908" y="148739"/>
                </a:lnTo>
                <a:lnTo>
                  <a:pt x="282197" y="148975"/>
                </a:lnTo>
                <a:lnTo>
                  <a:pt x="324762" y="142210"/>
                </a:lnTo>
                <a:lnTo>
                  <a:pt x="354366" y="128959"/>
                </a:lnTo>
                <a:lnTo>
                  <a:pt x="367768" y="109736"/>
                </a:lnTo>
                <a:lnTo>
                  <a:pt x="362422" y="86920"/>
                </a:lnTo>
                <a:lnTo>
                  <a:pt x="302771" y="41635"/>
                </a:lnTo>
                <a:lnTo>
                  <a:pt x="254104" y="22518"/>
                </a:lnTo>
                <a:lnTo>
                  <a:pt x="196632" y="7987"/>
                </a:lnTo>
                <a:lnTo>
                  <a:pt x="137861" y="235"/>
                </a:lnTo>
                <a:lnTo>
                  <a:pt x="85574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3613685" y="9422205"/>
            <a:ext cx="368300" cy="149225"/>
          </a:xfrm>
          <a:custGeom>
            <a:avLst/>
            <a:gdLst/>
            <a:ahLst/>
            <a:cxnLst/>
            <a:rect l="l" t="t" r="r" b="b"/>
            <a:pathLst>
              <a:path w="368300" h="149225">
                <a:moveTo>
                  <a:pt x="0" y="39238"/>
                </a:moveTo>
                <a:lnTo>
                  <a:pt x="13403" y="20016"/>
                </a:lnTo>
                <a:lnTo>
                  <a:pt x="43007" y="6765"/>
                </a:lnTo>
                <a:lnTo>
                  <a:pt x="85572" y="0"/>
                </a:lnTo>
                <a:lnTo>
                  <a:pt x="137859" y="235"/>
                </a:lnTo>
                <a:lnTo>
                  <a:pt x="196630" y="7986"/>
                </a:lnTo>
                <a:lnTo>
                  <a:pt x="254101" y="22518"/>
                </a:lnTo>
                <a:lnTo>
                  <a:pt x="302769" y="41635"/>
                </a:lnTo>
                <a:lnTo>
                  <a:pt x="339815" y="63661"/>
                </a:lnTo>
                <a:lnTo>
                  <a:pt x="367765" y="109736"/>
                </a:lnTo>
                <a:lnTo>
                  <a:pt x="354361" y="128959"/>
                </a:lnTo>
                <a:lnTo>
                  <a:pt x="324757" y="142210"/>
                </a:lnTo>
                <a:lnTo>
                  <a:pt x="282193" y="148975"/>
                </a:lnTo>
                <a:lnTo>
                  <a:pt x="229905" y="148739"/>
                </a:lnTo>
                <a:lnTo>
                  <a:pt x="171134" y="140988"/>
                </a:lnTo>
                <a:lnTo>
                  <a:pt x="113663" y="126456"/>
                </a:lnTo>
                <a:lnTo>
                  <a:pt x="64995" y="107339"/>
                </a:lnTo>
                <a:lnTo>
                  <a:pt x="27949" y="85313"/>
                </a:lnTo>
                <a:lnTo>
                  <a:pt x="0" y="39238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3920838" y="9496886"/>
            <a:ext cx="312168" cy="31004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926109" y="9763964"/>
            <a:ext cx="258445" cy="168275"/>
          </a:xfrm>
          <a:custGeom>
            <a:avLst/>
            <a:gdLst/>
            <a:ahLst/>
            <a:cxnLst/>
            <a:rect l="l" t="t" r="r" b="b"/>
            <a:pathLst>
              <a:path w="258444" h="168275">
                <a:moveTo>
                  <a:pt x="160489" y="0"/>
                </a:moveTo>
                <a:lnTo>
                  <a:pt x="108572" y="7624"/>
                </a:lnTo>
                <a:lnTo>
                  <a:pt x="59895" y="27233"/>
                </a:lnTo>
                <a:lnTo>
                  <a:pt x="23246" y="54694"/>
                </a:lnTo>
                <a:lnTo>
                  <a:pt x="2117" y="86428"/>
                </a:lnTo>
                <a:lnTo>
                  <a:pt x="0" y="118858"/>
                </a:lnTo>
                <a:lnTo>
                  <a:pt x="18189" y="145790"/>
                </a:lnTo>
                <a:lnTo>
                  <a:pt x="52442" y="162531"/>
                </a:lnTo>
                <a:lnTo>
                  <a:pt x="97938" y="167753"/>
                </a:lnTo>
                <a:lnTo>
                  <a:pt x="149859" y="160129"/>
                </a:lnTo>
                <a:lnTo>
                  <a:pt x="198530" y="140520"/>
                </a:lnTo>
                <a:lnTo>
                  <a:pt x="235177" y="113059"/>
                </a:lnTo>
                <a:lnTo>
                  <a:pt x="256308" y="81324"/>
                </a:lnTo>
                <a:lnTo>
                  <a:pt x="258431" y="48894"/>
                </a:lnTo>
                <a:lnTo>
                  <a:pt x="240240" y="21962"/>
                </a:lnTo>
                <a:lnTo>
                  <a:pt x="205985" y="5221"/>
                </a:lnTo>
                <a:lnTo>
                  <a:pt x="16048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926105" y="9763964"/>
            <a:ext cx="258445" cy="168275"/>
          </a:xfrm>
          <a:custGeom>
            <a:avLst/>
            <a:gdLst/>
            <a:ahLst/>
            <a:cxnLst/>
            <a:rect l="l" t="t" r="r" b="b"/>
            <a:pathLst>
              <a:path w="258444" h="168275">
                <a:moveTo>
                  <a:pt x="0" y="118858"/>
                </a:moveTo>
                <a:lnTo>
                  <a:pt x="23249" y="54694"/>
                </a:lnTo>
                <a:lnTo>
                  <a:pt x="59897" y="27233"/>
                </a:lnTo>
                <a:lnTo>
                  <a:pt x="108571" y="7624"/>
                </a:lnTo>
                <a:lnTo>
                  <a:pt x="160490" y="0"/>
                </a:lnTo>
                <a:lnTo>
                  <a:pt x="205987" y="5222"/>
                </a:lnTo>
                <a:lnTo>
                  <a:pt x="240241" y="21962"/>
                </a:lnTo>
                <a:lnTo>
                  <a:pt x="258431" y="48894"/>
                </a:lnTo>
                <a:lnTo>
                  <a:pt x="256312" y="81324"/>
                </a:lnTo>
                <a:lnTo>
                  <a:pt x="235181" y="113059"/>
                </a:lnTo>
                <a:lnTo>
                  <a:pt x="198533" y="140520"/>
                </a:lnTo>
                <a:lnTo>
                  <a:pt x="149859" y="160129"/>
                </a:lnTo>
                <a:lnTo>
                  <a:pt x="97940" y="167753"/>
                </a:lnTo>
                <a:lnTo>
                  <a:pt x="52443" y="162531"/>
                </a:lnTo>
                <a:lnTo>
                  <a:pt x="18189" y="145790"/>
                </a:lnTo>
                <a:lnTo>
                  <a:pt x="0" y="118858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594497" y="9731446"/>
            <a:ext cx="426084" cy="211454"/>
          </a:xfrm>
          <a:custGeom>
            <a:avLst/>
            <a:gdLst/>
            <a:ahLst/>
            <a:cxnLst/>
            <a:rect l="l" t="t" r="r" b="b"/>
            <a:pathLst>
              <a:path w="426084" h="211454">
                <a:moveTo>
                  <a:pt x="174363" y="0"/>
                </a:moveTo>
                <a:lnTo>
                  <a:pt x="121634" y="145"/>
                </a:lnTo>
                <a:lnTo>
                  <a:pt x="75625" y="7230"/>
                </a:lnTo>
                <a:lnTo>
                  <a:pt x="38545" y="20708"/>
                </a:lnTo>
                <a:lnTo>
                  <a:pt x="0" y="64657"/>
                </a:lnTo>
                <a:lnTo>
                  <a:pt x="2601" y="92196"/>
                </a:lnTo>
                <a:lnTo>
                  <a:pt x="49029" y="145979"/>
                </a:lnTo>
                <a:lnTo>
                  <a:pt x="89157" y="169575"/>
                </a:lnTo>
                <a:lnTo>
                  <a:pt x="138095" y="189210"/>
                </a:lnTo>
                <a:lnTo>
                  <a:pt x="193994" y="203558"/>
                </a:lnTo>
                <a:lnTo>
                  <a:pt x="251236" y="210898"/>
                </a:lnTo>
                <a:lnTo>
                  <a:pt x="303965" y="210752"/>
                </a:lnTo>
                <a:lnTo>
                  <a:pt x="349973" y="203667"/>
                </a:lnTo>
                <a:lnTo>
                  <a:pt x="387053" y="190189"/>
                </a:lnTo>
                <a:lnTo>
                  <a:pt x="412998" y="170865"/>
                </a:lnTo>
                <a:lnTo>
                  <a:pt x="425599" y="146241"/>
                </a:lnTo>
                <a:lnTo>
                  <a:pt x="422997" y="118702"/>
                </a:lnTo>
                <a:lnTo>
                  <a:pt x="376569" y="64920"/>
                </a:lnTo>
                <a:lnTo>
                  <a:pt x="336441" y="41323"/>
                </a:lnTo>
                <a:lnTo>
                  <a:pt x="287504" y="21688"/>
                </a:lnTo>
                <a:lnTo>
                  <a:pt x="231605" y="7339"/>
                </a:lnTo>
                <a:lnTo>
                  <a:pt x="174363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3594495" y="9731447"/>
            <a:ext cx="426084" cy="211454"/>
          </a:xfrm>
          <a:custGeom>
            <a:avLst/>
            <a:gdLst/>
            <a:ahLst/>
            <a:cxnLst/>
            <a:rect l="l" t="t" r="r" b="b"/>
            <a:pathLst>
              <a:path w="426084" h="211454">
                <a:moveTo>
                  <a:pt x="0" y="64657"/>
                </a:moveTo>
                <a:lnTo>
                  <a:pt x="38545" y="20708"/>
                </a:lnTo>
                <a:lnTo>
                  <a:pt x="75625" y="7230"/>
                </a:lnTo>
                <a:lnTo>
                  <a:pt x="121633" y="145"/>
                </a:lnTo>
                <a:lnTo>
                  <a:pt x="174362" y="0"/>
                </a:lnTo>
                <a:lnTo>
                  <a:pt x="231604" y="7339"/>
                </a:lnTo>
                <a:lnTo>
                  <a:pt x="287502" y="21688"/>
                </a:lnTo>
                <a:lnTo>
                  <a:pt x="336439" y="41322"/>
                </a:lnTo>
                <a:lnTo>
                  <a:pt x="376566" y="64919"/>
                </a:lnTo>
                <a:lnTo>
                  <a:pt x="406034" y="91154"/>
                </a:lnTo>
                <a:lnTo>
                  <a:pt x="425594" y="146241"/>
                </a:lnTo>
                <a:lnTo>
                  <a:pt x="412993" y="170865"/>
                </a:lnTo>
                <a:lnTo>
                  <a:pt x="387049" y="190189"/>
                </a:lnTo>
                <a:lnTo>
                  <a:pt x="349969" y="203667"/>
                </a:lnTo>
                <a:lnTo>
                  <a:pt x="303961" y="210752"/>
                </a:lnTo>
                <a:lnTo>
                  <a:pt x="251232" y="210898"/>
                </a:lnTo>
                <a:lnTo>
                  <a:pt x="193990" y="203558"/>
                </a:lnTo>
                <a:lnTo>
                  <a:pt x="138092" y="189210"/>
                </a:lnTo>
                <a:lnTo>
                  <a:pt x="89155" y="169575"/>
                </a:lnTo>
                <a:lnTo>
                  <a:pt x="49028" y="145978"/>
                </a:lnTo>
                <a:lnTo>
                  <a:pt x="19560" y="119744"/>
                </a:lnTo>
                <a:lnTo>
                  <a:pt x="0" y="64657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371765" y="9559911"/>
            <a:ext cx="292583" cy="2809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3435831" y="9469913"/>
            <a:ext cx="255270" cy="153035"/>
          </a:xfrm>
          <a:custGeom>
            <a:avLst/>
            <a:gdLst/>
            <a:ahLst/>
            <a:cxnLst/>
            <a:rect l="l" t="t" r="r" b="b"/>
            <a:pathLst>
              <a:path w="255269" h="153034">
                <a:moveTo>
                  <a:pt x="201606" y="0"/>
                </a:moveTo>
                <a:lnTo>
                  <a:pt x="156296" y="1739"/>
                </a:lnTo>
                <a:lnTo>
                  <a:pt x="104939" y="15124"/>
                </a:lnTo>
                <a:lnTo>
                  <a:pt x="57112" y="38129"/>
                </a:lnTo>
                <a:lnTo>
                  <a:pt x="21429" y="66106"/>
                </a:lnTo>
                <a:lnTo>
                  <a:pt x="0" y="123082"/>
                </a:lnTo>
                <a:lnTo>
                  <a:pt x="18750" y="143236"/>
                </a:lnTo>
                <a:lnTo>
                  <a:pt x="53192" y="152675"/>
                </a:lnTo>
                <a:lnTo>
                  <a:pt x="98502" y="150936"/>
                </a:lnTo>
                <a:lnTo>
                  <a:pt x="149859" y="137551"/>
                </a:lnTo>
                <a:lnTo>
                  <a:pt x="197685" y="114545"/>
                </a:lnTo>
                <a:lnTo>
                  <a:pt x="233368" y="86568"/>
                </a:lnTo>
                <a:lnTo>
                  <a:pt x="254798" y="29593"/>
                </a:lnTo>
                <a:lnTo>
                  <a:pt x="236047" y="9439"/>
                </a:lnTo>
                <a:lnTo>
                  <a:pt x="201606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3435831" y="9469914"/>
            <a:ext cx="255270" cy="153035"/>
          </a:xfrm>
          <a:custGeom>
            <a:avLst/>
            <a:gdLst/>
            <a:ahLst/>
            <a:cxnLst/>
            <a:rect l="l" t="t" r="r" b="b"/>
            <a:pathLst>
              <a:path w="255269" h="153034">
                <a:moveTo>
                  <a:pt x="0" y="123082"/>
                </a:moveTo>
                <a:lnTo>
                  <a:pt x="21433" y="66106"/>
                </a:lnTo>
                <a:lnTo>
                  <a:pt x="57117" y="38129"/>
                </a:lnTo>
                <a:lnTo>
                  <a:pt x="104942" y="15124"/>
                </a:lnTo>
                <a:lnTo>
                  <a:pt x="156298" y="1739"/>
                </a:lnTo>
                <a:lnTo>
                  <a:pt x="201608" y="0"/>
                </a:lnTo>
                <a:lnTo>
                  <a:pt x="236050" y="9439"/>
                </a:lnTo>
                <a:lnTo>
                  <a:pt x="254804" y="29593"/>
                </a:lnTo>
                <a:lnTo>
                  <a:pt x="253535" y="57093"/>
                </a:lnTo>
                <a:lnTo>
                  <a:pt x="197687" y="114545"/>
                </a:lnTo>
                <a:lnTo>
                  <a:pt x="149861" y="137551"/>
                </a:lnTo>
                <a:lnTo>
                  <a:pt x="98506" y="150936"/>
                </a:lnTo>
                <a:lnTo>
                  <a:pt x="53196" y="152675"/>
                </a:lnTo>
                <a:lnTo>
                  <a:pt x="18754" y="143236"/>
                </a:lnTo>
                <a:lnTo>
                  <a:pt x="0" y="123082"/>
                </a:lnTo>
                <a:close/>
              </a:path>
            </a:pathLst>
          </a:custGeom>
          <a:ln w="14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3470343" y="9511521"/>
            <a:ext cx="662305" cy="381635"/>
          </a:xfrm>
          <a:custGeom>
            <a:avLst/>
            <a:gdLst/>
            <a:ahLst/>
            <a:cxnLst/>
            <a:rect l="l" t="t" r="r" b="b"/>
            <a:pathLst>
              <a:path w="662305" h="381634">
                <a:moveTo>
                  <a:pt x="529296" y="378393"/>
                </a:moveTo>
                <a:lnTo>
                  <a:pt x="495880" y="378393"/>
                </a:lnTo>
                <a:lnTo>
                  <a:pt x="510340" y="381165"/>
                </a:lnTo>
                <a:lnTo>
                  <a:pt x="525575" y="379832"/>
                </a:lnTo>
                <a:lnTo>
                  <a:pt x="529296" y="378393"/>
                </a:lnTo>
                <a:close/>
              </a:path>
              <a:path w="662305" h="381634">
                <a:moveTo>
                  <a:pt x="51338" y="43788"/>
                </a:moveTo>
                <a:lnTo>
                  <a:pt x="39035" y="54197"/>
                </a:lnTo>
                <a:lnTo>
                  <a:pt x="22847" y="60456"/>
                </a:lnTo>
                <a:lnTo>
                  <a:pt x="15067" y="71732"/>
                </a:lnTo>
                <a:lnTo>
                  <a:pt x="7245" y="88107"/>
                </a:lnTo>
                <a:lnTo>
                  <a:pt x="0" y="125872"/>
                </a:lnTo>
                <a:lnTo>
                  <a:pt x="2157" y="139054"/>
                </a:lnTo>
                <a:lnTo>
                  <a:pt x="8795" y="158200"/>
                </a:lnTo>
                <a:lnTo>
                  <a:pt x="11067" y="175659"/>
                </a:lnTo>
                <a:lnTo>
                  <a:pt x="23004" y="191566"/>
                </a:lnTo>
                <a:lnTo>
                  <a:pt x="25161" y="204747"/>
                </a:lnTo>
                <a:lnTo>
                  <a:pt x="37108" y="220655"/>
                </a:lnTo>
                <a:lnTo>
                  <a:pt x="40166" y="234009"/>
                </a:lnTo>
                <a:lnTo>
                  <a:pt x="53841" y="240885"/>
                </a:lnTo>
                <a:lnTo>
                  <a:pt x="60354" y="255753"/>
                </a:lnTo>
                <a:lnTo>
                  <a:pt x="74144" y="266908"/>
                </a:lnTo>
                <a:lnTo>
                  <a:pt x="87023" y="277888"/>
                </a:lnTo>
                <a:lnTo>
                  <a:pt x="114363" y="291642"/>
                </a:lnTo>
                <a:lnTo>
                  <a:pt x="127880" y="299339"/>
                </a:lnTo>
                <a:lnTo>
                  <a:pt x="141555" y="306215"/>
                </a:lnTo>
                <a:lnTo>
                  <a:pt x="154435" y="317197"/>
                </a:lnTo>
                <a:lnTo>
                  <a:pt x="475210" y="378687"/>
                </a:lnTo>
                <a:lnTo>
                  <a:pt x="495880" y="378393"/>
                </a:lnTo>
                <a:lnTo>
                  <a:pt x="529296" y="378393"/>
                </a:lnTo>
                <a:lnTo>
                  <a:pt x="541763" y="373572"/>
                </a:lnTo>
                <a:lnTo>
                  <a:pt x="557920" y="372412"/>
                </a:lnTo>
                <a:lnTo>
                  <a:pt x="573165" y="371078"/>
                </a:lnTo>
                <a:lnTo>
                  <a:pt x="589196" y="365640"/>
                </a:lnTo>
                <a:lnTo>
                  <a:pt x="604431" y="364306"/>
                </a:lnTo>
                <a:lnTo>
                  <a:pt x="625143" y="358913"/>
                </a:lnTo>
                <a:lnTo>
                  <a:pt x="642870" y="349543"/>
                </a:lnTo>
                <a:lnTo>
                  <a:pt x="649739" y="338094"/>
                </a:lnTo>
                <a:lnTo>
                  <a:pt x="657142" y="299507"/>
                </a:lnTo>
                <a:lnTo>
                  <a:pt x="649561" y="285287"/>
                </a:lnTo>
                <a:lnTo>
                  <a:pt x="661676" y="222070"/>
                </a:lnTo>
                <a:lnTo>
                  <a:pt x="659676" y="208069"/>
                </a:lnTo>
                <a:lnTo>
                  <a:pt x="662042" y="195754"/>
                </a:lnTo>
                <a:lnTo>
                  <a:pt x="659927" y="177474"/>
                </a:lnTo>
                <a:lnTo>
                  <a:pt x="647823" y="162387"/>
                </a:lnTo>
                <a:lnTo>
                  <a:pt x="645666" y="149205"/>
                </a:lnTo>
                <a:lnTo>
                  <a:pt x="632001" y="142329"/>
                </a:lnTo>
                <a:lnTo>
                  <a:pt x="624577" y="127288"/>
                </a:lnTo>
                <a:lnTo>
                  <a:pt x="598808" y="105325"/>
                </a:lnTo>
                <a:lnTo>
                  <a:pt x="585301" y="97628"/>
                </a:lnTo>
                <a:lnTo>
                  <a:pt x="570841" y="94856"/>
                </a:lnTo>
                <a:lnTo>
                  <a:pt x="556265" y="87807"/>
                </a:lnTo>
                <a:lnTo>
                  <a:pt x="543386" y="76825"/>
                </a:lnTo>
                <a:lnTo>
                  <a:pt x="529711" y="69949"/>
                </a:lnTo>
                <a:lnTo>
                  <a:pt x="522287" y="54908"/>
                </a:lnTo>
                <a:lnTo>
                  <a:pt x="518102" y="51339"/>
                </a:lnTo>
                <a:lnTo>
                  <a:pt x="135137" y="51339"/>
                </a:lnTo>
                <a:lnTo>
                  <a:pt x="127590" y="46663"/>
                </a:lnTo>
                <a:lnTo>
                  <a:pt x="110740" y="46663"/>
                </a:lnTo>
                <a:lnTo>
                  <a:pt x="110193" y="46558"/>
                </a:lnTo>
                <a:lnTo>
                  <a:pt x="65799" y="46558"/>
                </a:lnTo>
                <a:lnTo>
                  <a:pt x="51338" y="43788"/>
                </a:lnTo>
                <a:close/>
              </a:path>
              <a:path w="662305" h="381634">
                <a:moveTo>
                  <a:pt x="130192" y="36773"/>
                </a:moveTo>
                <a:lnTo>
                  <a:pt x="135137" y="51339"/>
                </a:lnTo>
                <a:lnTo>
                  <a:pt x="518102" y="51339"/>
                </a:lnTo>
                <a:lnTo>
                  <a:pt x="509408" y="43927"/>
                </a:lnTo>
                <a:lnTo>
                  <a:pt x="505160" y="42119"/>
                </a:lnTo>
                <a:lnTo>
                  <a:pt x="202485" y="42119"/>
                </a:lnTo>
                <a:lnTo>
                  <a:pt x="189561" y="39642"/>
                </a:lnTo>
                <a:lnTo>
                  <a:pt x="167356" y="39642"/>
                </a:lnTo>
                <a:lnTo>
                  <a:pt x="155341" y="37338"/>
                </a:lnTo>
                <a:lnTo>
                  <a:pt x="133137" y="37338"/>
                </a:lnTo>
                <a:lnTo>
                  <a:pt x="130192" y="36773"/>
                </a:lnTo>
                <a:close/>
              </a:path>
              <a:path w="662305" h="381634">
                <a:moveTo>
                  <a:pt x="117604" y="40475"/>
                </a:moveTo>
                <a:lnTo>
                  <a:pt x="110740" y="46663"/>
                </a:lnTo>
                <a:lnTo>
                  <a:pt x="127590" y="46663"/>
                </a:lnTo>
                <a:lnTo>
                  <a:pt x="117604" y="40475"/>
                </a:lnTo>
                <a:close/>
              </a:path>
              <a:path w="662305" h="381634">
                <a:moveTo>
                  <a:pt x="96279" y="43891"/>
                </a:moveTo>
                <a:lnTo>
                  <a:pt x="65799" y="46558"/>
                </a:lnTo>
                <a:lnTo>
                  <a:pt x="110193" y="46558"/>
                </a:lnTo>
                <a:lnTo>
                  <a:pt x="96279" y="43891"/>
                </a:lnTo>
                <a:close/>
              </a:path>
              <a:path w="662305" h="381634">
                <a:moveTo>
                  <a:pt x="393928" y="17534"/>
                </a:moveTo>
                <a:lnTo>
                  <a:pt x="211878" y="17534"/>
                </a:lnTo>
                <a:lnTo>
                  <a:pt x="227239" y="20478"/>
                </a:lnTo>
                <a:lnTo>
                  <a:pt x="240914" y="27356"/>
                </a:lnTo>
                <a:lnTo>
                  <a:pt x="232966" y="39452"/>
                </a:lnTo>
                <a:lnTo>
                  <a:pt x="202485" y="42119"/>
                </a:lnTo>
                <a:lnTo>
                  <a:pt x="505160" y="42119"/>
                </a:lnTo>
                <a:lnTo>
                  <a:pt x="491220" y="36185"/>
                </a:lnTo>
                <a:lnTo>
                  <a:pt x="393928" y="17534"/>
                </a:lnTo>
                <a:close/>
              </a:path>
              <a:path w="662305" h="381634">
                <a:moveTo>
                  <a:pt x="103316" y="31622"/>
                </a:moveTo>
                <a:lnTo>
                  <a:pt x="117604" y="40475"/>
                </a:lnTo>
                <a:lnTo>
                  <a:pt x="123199" y="35433"/>
                </a:lnTo>
                <a:lnTo>
                  <a:pt x="103316" y="31622"/>
                </a:lnTo>
                <a:close/>
              </a:path>
              <a:path w="662305" h="381634">
                <a:moveTo>
                  <a:pt x="188025" y="39348"/>
                </a:moveTo>
                <a:lnTo>
                  <a:pt x="167356" y="39642"/>
                </a:lnTo>
                <a:lnTo>
                  <a:pt x="189561" y="39642"/>
                </a:lnTo>
                <a:lnTo>
                  <a:pt x="188025" y="39348"/>
                </a:lnTo>
                <a:close/>
              </a:path>
              <a:path w="662305" h="381634">
                <a:moveTo>
                  <a:pt x="152906" y="36871"/>
                </a:moveTo>
                <a:lnTo>
                  <a:pt x="133137" y="37338"/>
                </a:lnTo>
                <a:lnTo>
                  <a:pt x="155341" y="37338"/>
                </a:lnTo>
                <a:lnTo>
                  <a:pt x="152906" y="36871"/>
                </a:lnTo>
                <a:close/>
              </a:path>
              <a:path w="662305" h="381634">
                <a:moveTo>
                  <a:pt x="125556" y="23117"/>
                </a:moveTo>
                <a:lnTo>
                  <a:pt x="123199" y="35433"/>
                </a:lnTo>
                <a:lnTo>
                  <a:pt x="130192" y="36773"/>
                </a:lnTo>
                <a:lnTo>
                  <a:pt x="125556" y="23117"/>
                </a:lnTo>
                <a:close/>
              </a:path>
              <a:path w="662305" h="381634">
                <a:moveTo>
                  <a:pt x="235846" y="0"/>
                </a:moveTo>
                <a:lnTo>
                  <a:pt x="220443" y="2153"/>
                </a:lnTo>
                <a:lnTo>
                  <a:pt x="199784" y="2448"/>
                </a:lnTo>
                <a:lnTo>
                  <a:pt x="167722" y="13325"/>
                </a:lnTo>
                <a:lnTo>
                  <a:pt x="165199" y="26460"/>
                </a:lnTo>
                <a:lnTo>
                  <a:pt x="182172" y="16096"/>
                </a:lnTo>
                <a:lnTo>
                  <a:pt x="386428" y="16096"/>
                </a:lnTo>
                <a:lnTo>
                  <a:pt x="332817" y="5819"/>
                </a:lnTo>
                <a:lnTo>
                  <a:pt x="310618" y="5819"/>
                </a:lnTo>
                <a:lnTo>
                  <a:pt x="302217" y="4209"/>
                </a:lnTo>
                <a:lnTo>
                  <a:pt x="280012" y="4209"/>
                </a:lnTo>
                <a:lnTo>
                  <a:pt x="272506" y="2770"/>
                </a:lnTo>
                <a:lnTo>
                  <a:pt x="250306" y="2770"/>
                </a:lnTo>
                <a:lnTo>
                  <a:pt x="235846" y="0"/>
                </a:lnTo>
                <a:close/>
              </a:path>
              <a:path w="662305" h="381634">
                <a:moveTo>
                  <a:pt x="386428" y="16096"/>
                </a:moveTo>
                <a:lnTo>
                  <a:pt x="182172" y="16096"/>
                </a:lnTo>
                <a:lnTo>
                  <a:pt x="196632" y="18868"/>
                </a:lnTo>
                <a:lnTo>
                  <a:pt x="211878" y="17534"/>
                </a:lnTo>
                <a:lnTo>
                  <a:pt x="393928" y="17534"/>
                </a:lnTo>
                <a:lnTo>
                  <a:pt x="386428" y="16096"/>
                </a:lnTo>
                <a:close/>
              </a:path>
              <a:path w="662305" h="381634">
                <a:moveTo>
                  <a:pt x="325864" y="4486"/>
                </a:moveTo>
                <a:lnTo>
                  <a:pt x="310618" y="5819"/>
                </a:lnTo>
                <a:lnTo>
                  <a:pt x="332817" y="5819"/>
                </a:lnTo>
                <a:lnTo>
                  <a:pt x="325864" y="4486"/>
                </a:lnTo>
                <a:close/>
              </a:path>
              <a:path w="662305" h="381634">
                <a:moveTo>
                  <a:pt x="295258" y="2875"/>
                </a:moveTo>
                <a:lnTo>
                  <a:pt x="280012" y="4209"/>
                </a:lnTo>
                <a:lnTo>
                  <a:pt x="302217" y="4209"/>
                </a:lnTo>
                <a:lnTo>
                  <a:pt x="295258" y="2875"/>
                </a:lnTo>
                <a:close/>
              </a:path>
              <a:path w="662305" h="381634">
                <a:moveTo>
                  <a:pt x="265552" y="1437"/>
                </a:moveTo>
                <a:lnTo>
                  <a:pt x="250306" y="2770"/>
                </a:lnTo>
                <a:lnTo>
                  <a:pt x="272506" y="2770"/>
                </a:lnTo>
                <a:lnTo>
                  <a:pt x="265552" y="1437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3629349" y="9468167"/>
            <a:ext cx="100881" cy="10523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3885346" y="9482382"/>
            <a:ext cx="69893" cy="8186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10737276" y="6420683"/>
            <a:ext cx="6540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0580213" y="5505017"/>
            <a:ext cx="9683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路由器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9777892" y="7389292"/>
            <a:ext cx="964565" cy="102108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22580">
              <a:lnSpc>
                <a:spcPct val="100000"/>
              </a:lnSpc>
              <a:spcBef>
                <a:spcPts val="1070"/>
              </a:spcBef>
            </a:pPr>
            <a:r>
              <a:rPr sz="24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主机</a:t>
            </a:r>
            <a:endParaRPr sz="24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2450" spc="5" dirty="0">
                <a:latin typeface="Arial"/>
                <a:cs typeface="Arial"/>
              </a:rPr>
              <a:t>H1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2025823" y="4788842"/>
            <a:ext cx="4273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latin typeface="Arial"/>
                <a:cs typeface="Arial"/>
              </a:rPr>
              <a:t>H2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2609921" y="10059931"/>
            <a:ext cx="40576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80" dirty="0">
                <a:latin typeface="Lucida Sans Unicode"/>
                <a:cs typeface="Lucida Sans Unicode"/>
              </a:rPr>
              <a:t>H3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7455198" y="4933177"/>
            <a:ext cx="4273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latin typeface="Arial"/>
                <a:cs typeface="Arial"/>
              </a:rPr>
              <a:t>H4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7949789" y="6258240"/>
            <a:ext cx="4273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latin typeface="Arial"/>
                <a:cs typeface="Arial"/>
              </a:rPr>
              <a:t>H5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7712435" y="8403783"/>
            <a:ext cx="4273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latin typeface="Arial"/>
                <a:cs typeface="Arial"/>
              </a:rPr>
              <a:t>H6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11441536" y="5801700"/>
            <a:ext cx="1143000" cy="502284"/>
          </a:xfrm>
          <a:custGeom>
            <a:avLst/>
            <a:gdLst/>
            <a:ahLst/>
            <a:cxnLst/>
            <a:rect l="l" t="t" r="r" b="b"/>
            <a:pathLst>
              <a:path w="1143000" h="502285">
                <a:moveTo>
                  <a:pt x="0" y="0"/>
                </a:moveTo>
                <a:lnTo>
                  <a:pt x="1142664" y="501965"/>
                </a:lnTo>
              </a:path>
            </a:pathLst>
          </a:custGeom>
          <a:ln w="10470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10183632" y="9702634"/>
            <a:ext cx="222440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⽹络核⼼部分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12521417" y="4818583"/>
            <a:ext cx="515005" cy="43365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2474342" y="6208569"/>
            <a:ext cx="676991" cy="43359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4418998" y="5631251"/>
            <a:ext cx="676992" cy="43359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1746736" y="8073923"/>
            <a:ext cx="676991" cy="43359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068163" y="8871144"/>
            <a:ext cx="676991" cy="43359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5866485" y="7399792"/>
            <a:ext cx="676991" cy="43359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6862739" y="5003895"/>
            <a:ext cx="515016" cy="43365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7415319" y="6287981"/>
            <a:ext cx="515005" cy="43365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7156114" y="8511502"/>
            <a:ext cx="515005" cy="43365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3118016" y="10057307"/>
            <a:ext cx="515007" cy="43365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0194735" y="8037112"/>
            <a:ext cx="515014" cy="43365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>
            <a:spLocks noGrp="1"/>
          </p:cNvSpPr>
          <p:nvPr>
            <p:ph type="title"/>
          </p:nvPr>
        </p:nvSpPr>
        <p:spPr>
          <a:xfrm>
            <a:off x="7646961" y="714607"/>
            <a:ext cx="481076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互联⽹的核⼼部分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3823" y="1856100"/>
            <a:ext cx="13124825" cy="52591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1717" y="2233052"/>
            <a:ext cx="12329160" cy="4463415"/>
          </a:xfrm>
          <a:custGeom>
            <a:avLst/>
            <a:gdLst/>
            <a:ahLst/>
            <a:cxnLst/>
            <a:rect l="l" t="t" r="r" b="b"/>
            <a:pathLst>
              <a:path w="12329160" h="4463415">
                <a:moveTo>
                  <a:pt x="12135714" y="0"/>
                </a:moveTo>
                <a:lnTo>
                  <a:pt x="193323" y="0"/>
                </a:lnTo>
                <a:lnTo>
                  <a:pt x="154852" y="148"/>
                </a:lnTo>
                <a:lnTo>
                  <a:pt x="99185" y="3996"/>
                </a:lnTo>
                <a:lnTo>
                  <a:pt x="56737" y="20894"/>
                </a:lnTo>
                <a:lnTo>
                  <a:pt x="20894" y="56737"/>
                </a:lnTo>
                <a:lnTo>
                  <a:pt x="3996" y="99185"/>
                </a:lnTo>
                <a:lnTo>
                  <a:pt x="148" y="154852"/>
                </a:lnTo>
                <a:lnTo>
                  <a:pt x="0" y="193322"/>
                </a:lnTo>
                <a:lnTo>
                  <a:pt x="0" y="4270085"/>
                </a:lnTo>
                <a:lnTo>
                  <a:pt x="148" y="4308555"/>
                </a:lnTo>
                <a:lnTo>
                  <a:pt x="3996" y="4364222"/>
                </a:lnTo>
                <a:lnTo>
                  <a:pt x="20894" y="4406670"/>
                </a:lnTo>
                <a:lnTo>
                  <a:pt x="56737" y="4442513"/>
                </a:lnTo>
                <a:lnTo>
                  <a:pt x="99185" y="4459411"/>
                </a:lnTo>
                <a:lnTo>
                  <a:pt x="154852" y="4463260"/>
                </a:lnTo>
                <a:lnTo>
                  <a:pt x="193323" y="4463408"/>
                </a:lnTo>
                <a:lnTo>
                  <a:pt x="12135714" y="4463408"/>
                </a:lnTo>
                <a:lnTo>
                  <a:pt x="12174186" y="4463260"/>
                </a:lnTo>
                <a:lnTo>
                  <a:pt x="12229854" y="4459411"/>
                </a:lnTo>
                <a:lnTo>
                  <a:pt x="12272300" y="4442513"/>
                </a:lnTo>
                <a:lnTo>
                  <a:pt x="12308142" y="4406670"/>
                </a:lnTo>
                <a:lnTo>
                  <a:pt x="12325041" y="4364222"/>
                </a:lnTo>
                <a:lnTo>
                  <a:pt x="12328890" y="4308555"/>
                </a:lnTo>
                <a:lnTo>
                  <a:pt x="12329038" y="4270085"/>
                </a:lnTo>
                <a:lnTo>
                  <a:pt x="12329038" y="193322"/>
                </a:lnTo>
                <a:lnTo>
                  <a:pt x="12328890" y="154852"/>
                </a:lnTo>
                <a:lnTo>
                  <a:pt x="12325041" y="99185"/>
                </a:lnTo>
                <a:lnTo>
                  <a:pt x="12308142" y="56737"/>
                </a:lnTo>
                <a:lnTo>
                  <a:pt x="12272300" y="20894"/>
                </a:lnTo>
                <a:lnTo>
                  <a:pt x="12229854" y="3996"/>
                </a:lnTo>
                <a:lnTo>
                  <a:pt x="12174186" y="148"/>
                </a:lnTo>
                <a:lnTo>
                  <a:pt x="121357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1717" y="2233052"/>
            <a:ext cx="12329160" cy="4463415"/>
          </a:xfrm>
          <a:custGeom>
            <a:avLst/>
            <a:gdLst/>
            <a:ahLst/>
            <a:cxnLst/>
            <a:rect l="l" t="t" r="r" b="b"/>
            <a:pathLst>
              <a:path w="12329160" h="4463415">
                <a:moveTo>
                  <a:pt x="193323" y="0"/>
                </a:moveTo>
                <a:lnTo>
                  <a:pt x="12135714" y="0"/>
                </a:lnTo>
                <a:lnTo>
                  <a:pt x="12174185" y="148"/>
                </a:lnTo>
                <a:lnTo>
                  <a:pt x="12229853" y="3996"/>
                </a:lnTo>
                <a:lnTo>
                  <a:pt x="12272300" y="20894"/>
                </a:lnTo>
                <a:lnTo>
                  <a:pt x="12308141" y="56737"/>
                </a:lnTo>
                <a:lnTo>
                  <a:pt x="12325040" y="99185"/>
                </a:lnTo>
                <a:lnTo>
                  <a:pt x="12328890" y="154852"/>
                </a:lnTo>
                <a:lnTo>
                  <a:pt x="12329038" y="193323"/>
                </a:lnTo>
                <a:lnTo>
                  <a:pt x="12329038" y="4270085"/>
                </a:lnTo>
                <a:lnTo>
                  <a:pt x="12328890" y="4308555"/>
                </a:lnTo>
                <a:lnTo>
                  <a:pt x="12325040" y="4364223"/>
                </a:lnTo>
                <a:lnTo>
                  <a:pt x="12308141" y="4406671"/>
                </a:lnTo>
                <a:lnTo>
                  <a:pt x="12272300" y="4442514"/>
                </a:lnTo>
                <a:lnTo>
                  <a:pt x="12229853" y="4459412"/>
                </a:lnTo>
                <a:lnTo>
                  <a:pt x="12174185" y="4463260"/>
                </a:lnTo>
                <a:lnTo>
                  <a:pt x="12135714" y="4463408"/>
                </a:lnTo>
                <a:lnTo>
                  <a:pt x="193323" y="4463408"/>
                </a:lnTo>
                <a:lnTo>
                  <a:pt x="154852" y="4463260"/>
                </a:lnTo>
                <a:lnTo>
                  <a:pt x="99185" y="4459412"/>
                </a:lnTo>
                <a:lnTo>
                  <a:pt x="56737" y="4442514"/>
                </a:lnTo>
                <a:lnTo>
                  <a:pt x="20894" y="4406671"/>
                </a:lnTo>
                <a:lnTo>
                  <a:pt x="3996" y="4364223"/>
                </a:lnTo>
                <a:lnTo>
                  <a:pt x="148" y="4308555"/>
                </a:lnTo>
                <a:lnTo>
                  <a:pt x="0" y="4270085"/>
                </a:lnTo>
                <a:lnTo>
                  <a:pt x="0" y="193323"/>
                </a:lnTo>
                <a:lnTo>
                  <a:pt x="148" y="154852"/>
                </a:lnTo>
                <a:lnTo>
                  <a:pt x="3996" y="99185"/>
                </a:lnTo>
                <a:lnTo>
                  <a:pt x="20894" y="56737"/>
                </a:lnTo>
                <a:lnTo>
                  <a:pt x="56737" y="20894"/>
                </a:lnTo>
                <a:lnTo>
                  <a:pt x="99185" y="3996"/>
                </a:lnTo>
                <a:lnTo>
                  <a:pt x="154852" y="148"/>
                </a:lnTo>
                <a:lnTo>
                  <a:pt x="193323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80278" y="2839677"/>
            <a:ext cx="173355" cy="1053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spc="-295" dirty="0">
                <a:latin typeface="Lucida Sans"/>
                <a:cs typeface="Lucida Sans"/>
              </a:rPr>
              <a:t>•</a:t>
            </a:r>
            <a:endParaRPr sz="23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2540"/>
              </a:spcBef>
            </a:pPr>
            <a:r>
              <a:rPr sz="2300" spc="-295" dirty="0">
                <a:latin typeface="Lucida Sans"/>
                <a:cs typeface="Lucida Sans"/>
              </a:rPr>
              <a:t>•</a:t>
            </a:r>
            <a:endParaRPr sz="23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2105" y="2583091"/>
            <a:ext cx="10665460" cy="1382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3600"/>
              </a:lnSpc>
              <a:spcBef>
                <a:spcPts val="95"/>
              </a:spcBef>
            </a:pPr>
            <a:r>
              <a:rPr sz="3100" spc="50" dirty="0">
                <a:latin typeface="Microsoft JhengHei UI"/>
                <a:cs typeface="Microsoft JhengHei UI"/>
              </a:rPr>
              <a:t>在路由器中的</a:t>
            </a:r>
            <a:r>
              <a:rPr sz="31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输⼊和输出端</a:t>
            </a:r>
            <a:r>
              <a:rPr sz="3100" spc="50" dirty="0">
                <a:latin typeface="Microsoft JhengHei UI"/>
                <a:cs typeface="Microsoft JhengHei UI"/>
              </a:rPr>
              <a:t>⼝之间</a:t>
            </a:r>
            <a:r>
              <a:rPr sz="31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没有直接连线</a:t>
            </a:r>
            <a:r>
              <a:rPr sz="3100" spc="75" dirty="0">
                <a:latin typeface="Microsoft JhengHei UI"/>
                <a:cs typeface="Microsoft JhengHei UI"/>
              </a:rPr>
              <a:t>（</a:t>
            </a:r>
            <a:r>
              <a:rPr sz="3100" spc="75" dirty="0">
                <a:latin typeface="Lucida Sans"/>
                <a:cs typeface="Lucida Sans"/>
              </a:rPr>
              <a:t>Why?</a:t>
            </a:r>
            <a:r>
              <a:rPr sz="3100" spc="75" dirty="0">
                <a:latin typeface="Microsoft JhengHei UI"/>
                <a:cs typeface="Microsoft JhengHei UI"/>
              </a:rPr>
              <a:t>）</a:t>
            </a:r>
            <a:r>
              <a:rPr sz="3100" spc="50" dirty="0">
                <a:latin typeface="Microsoft JhengHei UI"/>
                <a:cs typeface="Microsoft JhengHei UI"/>
              </a:rPr>
              <a:t>。 路由器处理分组的</a:t>
            </a:r>
            <a:r>
              <a:rPr sz="31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过程是</a:t>
            </a:r>
            <a:r>
              <a:rPr sz="3100" dirty="0">
                <a:latin typeface="Microsoft JhengHei UI"/>
                <a:cs typeface="Microsoft JhengHei UI"/>
              </a:rPr>
              <a:t>：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4405" y="4178737"/>
            <a:ext cx="173355" cy="171703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spc="-295" dirty="0">
                <a:latin typeface="Lucida Sans"/>
                <a:cs typeface="Lucida Sans"/>
              </a:rPr>
              <a:t>•</a:t>
            </a:r>
            <a:endParaRPr sz="23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2480"/>
              </a:spcBef>
            </a:pPr>
            <a:r>
              <a:rPr sz="2300" spc="-295" dirty="0">
                <a:latin typeface="Lucida Sans"/>
                <a:cs typeface="Lucida Sans"/>
              </a:rPr>
              <a:t>•</a:t>
            </a:r>
            <a:endParaRPr sz="23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2525"/>
              </a:spcBef>
            </a:pPr>
            <a:r>
              <a:rPr sz="2300" spc="-295" dirty="0">
                <a:latin typeface="Lucida Sans"/>
                <a:cs typeface="Lucida Sans"/>
              </a:rPr>
              <a:t>•</a:t>
            </a:r>
            <a:endParaRPr sz="2300"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6232" y="3939551"/>
            <a:ext cx="9663430" cy="202374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3100" spc="50" dirty="0">
                <a:latin typeface="Microsoft JhengHei UI"/>
                <a:cs typeface="Microsoft JhengHei UI"/>
              </a:rPr>
              <a:t>把收到的分组先</a:t>
            </a:r>
            <a:r>
              <a:rPr sz="31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放⼊缓存</a:t>
            </a:r>
            <a:r>
              <a:rPr sz="3100" spc="50" dirty="0">
                <a:latin typeface="Microsoft JhengHei UI"/>
                <a:cs typeface="Microsoft JhengHei UI"/>
              </a:rPr>
              <a:t>（暂时存储）；</a:t>
            </a:r>
            <a:endParaRPr sz="3100">
              <a:latin typeface="Microsoft JhengHei UI"/>
              <a:cs typeface="Microsoft JhengHei UI"/>
            </a:endParaRPr>
          </a:p>
          <a:p>
            <a:pPr marL="12700" marR="5080">
              <a:lnSpc>
                <a:spcPts val="5240"/>
              </a:lnSpc>
              <a:spcBef>
                <a:spcPts val="434"/>
              </a:spcBef>
            </a:pPr>
            <a:r>
              <a:rPr sz="31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查找转发表</a:t>
            </a:r>
            <a:r>
              <a:rPr sz="3100" spc="50" dirty="0">
                <a:latin typeface="Microsoft JhengHei UI"/>
                <a:cs typeface="Microsoft JhengHei UI"/>
              </a:rPr>
              <a:t>，找出到某个⽬的地址应从哪个端⼝转发；  把分组送到适当的端⼝</a:t>
            </a:r>
            <a:r>
              <a:rPr sz="31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转发出去</a:t>
            </a:r>
            <a:r>
              <a:rPr sz="3100" dirty="0">
                <a:latin typeface="Microsoft JhengHei UI"/>
                <a:cs typeface="Microsoft JhengHei UI"/>
              </a:rPr>
              <a:t>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492114" y="8071880"/>
            <a:ext cx="3079050" cy="1935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579472" y="8838826"/>
            <a:ext cx="2773045" cy="956944"/>
          </a:xfrm>
          <a:custGeom>
            <a:avLst/>
            <a:gdLst/>
            <a:ahLst/>
            <a:cxnLst/>
            <a:rect l="l" t="t" r="r" b="b"/>
            <a:pathLst>
              <a:path w="2773044" h="956945">
                <a:moveTo>
                  <a:pt x="1383486" y="0"/>
                </a:moveTo>
                <a:lnTo>
                  <a:pt x="1313109" y="606"/>
                </a:lnTo>
                <a:lnTo>
                  <a:pt x="1243739" y="2403"/>
                </a:lnTo>
                <a:lnTo>
                  <a:pt x="1175450" y="5361"/>
                </a:lnTo>
                <a:lnTo>
                  <a:pt x="1108315" y="9447"/>
                </a:lnTo>
                <a:lnTo>
                  <a:pt x="1042408" y="14630"/>
                </a:lnTo>
                <a:lnTo>
                  <a:pt x="977803" y="20880"/>
                </a:lnTo>
                <a:lnTo>
                  <a:pt x="914573" y="28165"/>
                </a:lnTo>
                <a:lnTo>
                  <a:pt x="852792" y="36453"/>
                </a:lnTo>
                <a:lnTo>
                  <a:pt x="792532" y="45713"/>
                </a:lnTo>
                <a:lnTo>
                  <a:pt x="733868" y="55914"/>
                </a:lnTo>
                <a:lnTo>
                  <a:pt x="676873" y="67025"/>
                </a:lnTo>
                <a:lnTo>
                  <a:pt x="621621" y="79014"/>
                </a:lnTo>
                <a:lnTo>
                  <a:pt x="568185" y="91850"/>
                </a:lnTo>
                <a:lnTo>
                  <a:pt x="516639" y="105501"/>
                </a:lnTo>
                <a:lnTo>
                  <a:pt x="467056" y="119937"/>
                </a:lnTo>
                <a:lnTo>
                  <a:pt x="419510" y="135126"/>
                </a:lnTo>
                <a:lnTo>
                  <a:pt x="374075" y="151037"/>
                </a:lnTo>
                <a:lnTo>
                  <a:pt x="330823" y="167638"/>
                </a:lnTo>
                <a:lnTo>
                  <a:pt x="289829" y="184899"/>
                </a:lnTo>
                <a:lnTo>
                  <a:pt x="251166" y="202787"/>
                </a:lnTo>
                <a:lnTo>
                  <a:pt x="214907" y="221272"/>
                </a:lnTo>
                <a:lnTo>
                  <a:pt x="181127" y="240322"/>
                </a:lnTo>
                <a:lnTo>
                  <a:pt x="121294" y="279992"/>
                </a:lnTo>
                <a:lnTo>
                  <a:pt x="72256" y="321548"/>
                </a:lnTo>
                <a:lnTo>
                  <a:pt x="34602" y="364738"/>
                </a:lnTo>
                <a:lnTo>
                  <a:pt x="8919" y="409313"/>
                </a:lnTo>
                <a:lnTo>
                  <a:pt x="0" y="435523"/>
                </a:lnTo>
                <a:lnTo>
                  <a:pt x="0" y="520212"/>
                </a:lnTo>
                <a:lnTo>
                  <a:pt x="20893" y="569590"/>
                </a:lnTo>
                <a:lnTo>
                  <a:pt x="53365" y="613522"/>
                </a:lnTo>
                <a:lnTo>
                  <a:pt x="97687" y="655951"/>
                </a:lnTo>
                <a:lnTo>
                  <a:pt x="153201" y="696625"/>
                </a:lnTo>
                <a:lnTo>
                  <a:pt x="219250" y="735292"/>
                </a:lnTo>
                <a:lnTo>
                  <a:pt x="256020" y="753794"/>
                </a:lnTo>
                <a:lnTo>
                  <a:pt x="295177" y="771701"/>
                </a:lnTo>
                <a:lnTo>
                  <a:pt x="336639" y="788980"/>
                </a:lnTo>
                <a:lnTo>
                  <a:pt x="380324" y="805601"/>
                </a:lnTo>
                <a:lnTo>
                  <a:pt x="426151" y="821531"/>
                </a:lnTo>
                <a:lnTo>
                  <a:pt x="474035" y="836739"/>
                </a:lnTo>
                <a:lnTo>
                  <a:pt x="523897" y="851194"/>
                </a:lnTo>
                <a:lnTo>
                  <a:pt x="575653" y="864864"/>
                </a:lnTo>
                <a:lnTo>
                  <a:pt x="629221" y="877718"/>
                </a:lnTo>
                <a:lnTo>
                  <a:pt x="684519" y="889725"/>
                </a:lnTo>
                <a:lnTo>
                  <a:pt x="741465" y="900852"/>
                </a:lnTo>
                <a:lnTo>
                  <a:pt x="799977" y="911069"/>
                </a:lnTo>
                <a:lnTo>
                  <a:pt x="859972" y="920344"/>
                </a:lnTo>
                <a:lnTo>
                  <a:pt x="921369" y="928646"/>
                </a:lnTo>
                <a:lnTo>
                  <a:pt x="984085" y="935943"/>
                </a:lnTo>
                <a:lnTo>
                  <a:pt x="1048038" y="942204"/>
                </a:lnTo>
                <a:lnTo>
                  <a:pt x="1113147" y="947396"/>
                </a:lnTo>
                <a:lnTo>
                  <a:pt x="1179328" y="951490"/>
                </a:lnTo>
                <a:lnTo>
                  <a:pt x="1246500" y="954453"/>
                </a:lnTo>
                <a:lnTo>
                  <a:pt x="1314580" y="956254"/>
                </a:lnTo>
                <a:lnTo>
                  <a:pt x="1383487" y="956861"/>
                </a:lnTo>
                <a:lnTo>
                  <a:pt x="1452427" y="956300"/>
                </a:lnTo>
                <a:lnTo>
                  <a:pt x="1520536" y="954631"/>
                </a:lnTo>
                <a:lnTo>
                  <a:pt x="1587734" y="951878"/>
                </a:lnTo>
                <a:lnTo>
                  <a:pt x="1653936" y="948063"/>
                </a:lnTo>
                <a:lnTo>
                  <a:pt x="1719063" y="943209"/>
                </a:lnTo>
                <a:lnTo>
                  <a:pt x="1783031" y="937339"/>
                </a:lnTo>
                <a:lnTo>
                  <a:pt x="1845759" y="930476"/>
                </a:lnTo>
                <a:lnTo>
                  <a:pt x="1907165" y="922642"/>
                </a:lnTo>
                <a:lnTo>
                  <a:pt x="1967167" y="913861"/>
                </a:lnTo>
                <a:lnTo>
                  <a:pt x="2025679" y="904156"/>
                </a:lnTo>
                <a:lnTo>
                  <a:pt x="2082626" y="893548"/>
                </a:lnTo>
                <a:lnTo>
                  <a:pt x="2137924" y="882061"/>
                </a:lnTo>
                <a:lnTo>
                  <a:pt x="2191489" y="869718"/>
                </a:lnTo>
                <a:lnTo>
                  <a:pt x="2243240" y="856542"/>
                </a:lnTo>
                <a:lnTo>
                  <a:pt x="2293095" y="842555"/>
                </a:lnTo>
                <a:lnTo>
                  <a:pt x="2340972" y="827780"/>
                </a:lnTo>
                <a:lnTo>
                  <a:pt x="2386790" y="812241"/>
                </a:lnTo>
                <a:lnTo>
                  <a:pt x="2430465" y="795960"/>
                </a:lnTo>
                <a:lnTo>
                  <a:pt x="2471917" y="778959"/>
                </a:lnTo>
                <a:lnTo>
                  <a:pt x="2511063" y="761262"/>
                </a:lnTo>
                <a:lnTo>
                  <a:pt x="2547822" y="742892"/>
                </a:lnTo>
                <a:lnTo>
                  <a:pt x="2582110" y="723870"/>
                </a:lnTo>
                <a:lnTo>
                  <a:pt x="2642951" y="683967"/>
                </a:lnTo>
                <a:lnTo>
                  <a:pt x="2692929" y="641736"/>
                </a:lnTo>
                <a:lnTo>
                  <a:pt x="2731390" y="597358"/>
                </a:lnTo>
                <a:lnTo>
                  <a:pt x="2757677" y="551017"/>
                </a:lnTo>
                <a:lnTo>
                  <a:pt x="2771134" y="502895"/>
                </a:lnTo>
                <a:lnTo>
                  <a:pt x="2772847" y="478224"/>
                </a:lnTo>
                <a:lnTo>
                  <a:pt x="2771179" y="453588"/>
                </a:lnTo>
                <a:lnTo>
                  <a:pt x="2758057" y="405532"/>
                </a:lnTo>
                <a:lnTo>
                  <a:pt x="2732377" y="359248"/>
                </a:lnTo>
                <a:lnTo>
                  <a:pt x="2694727" y="314920"/>
                </a:lnTo>
                <a:lnTo>
                  <a:pt x="2645693" y="272731"/>
                </a:lnTo>
                <a:lnTo>
                  <a:pt x="2585866" y="232864"/>
                </a:lnTo>
                <a:lnTo>
                  <a:pt x="2552088" y="213859"/>
                </a:lnTo>
                <a:lnTo>
                  <a:pt x="2515832" y="195503"/>
                </a:lnTo>
                <a:lnTo>
                  <a:pt x="2477171" y="177820"/>
                </a:lnTo>
                <a:lnTo>
                  <a:pt x="2436179" y="160831"/>
                </a:lnTo>
                <a:lnTo>
                  <a:pt x="2392930" y="144560"/>
                </a:lnTo>
                <a:lnTo>
                  <a:pt x="2347496" y="129030"/>
                </a:lnTo>
                <a:lnTo>
                  <a:pt x="2299951" y="114264"/>
                </a:lnTo>
                <a:lnTo>
                  <a:pt x="2250370" y="100285"/>
                </a:lnTo>
                <a:lnTo>
                  <a:pt x="2198825" y="87115"/>
                </a:lnTo>
                <a:lnTo>
                  <a:pt x="2145390" y="74778"/>
                </a:lnTo>
                <a:lnTo>
                  <a:pt x="2090138" y="63296"/>
                </a:lnTo>
                <a:lnTo>
                  <a:pt x="2033142" y="52692"/>
                </a:lnTo>
                <a:lnTo>
                  <a:pt x="1974478" y="42990"/>
                </a:lnTo>
                <a:lnTo>
                  <a:pt x="1914217" y="34211"/>
                </a:lnTo>
                <a:lnTo>
                  <a:pt x="1852433" y="26380"/>
                </a:lnTo>
                <a:lnTo>
                  <a:pt x="1789200" y="19519"/>
                </a:lnTo>
                <a:lnTo>
                  <a:pt x="1724592" y="13650"/>
                </a:lnTo>
                <a:lnTo>
                  <a:pt x="1658681" y="8797"/>
                </a:lnTo>
                <a:lnTo>
                  <a:pt x="1591542" y="4982"/>
                </a:lnTo>
                <a:lnTo>
                  <a:pt x="1523247" y="2229"/>
                </a:lnTo>
                <a:lnTo>
                  <a:pt x="1453871" y="561"/>
                </a:lnTo>
                <a:lnTo>
                  <a:pt x="1383486" y="0"/>
                </a:lnTo>
                <a:close/>
              </a:path>
            </a:pathLst>
          </a:custGeom>
          <a:solidFill>
            <a:srgbClr val="0078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579472" y="8838826"/>
            <a:ext cx="2773045" cy="956944"/>
          </a:xfrm>
          <a:custGeom>
            <a:avLst/>
            <a:gdLst/>
            <a:ahLst/>
            <a:cxnLst/>
            <a:rect l="l" t="t" r="r" b="b"/>
            <a:pathLst>
              <a:path w="2773044" h="956945">
                <a:moveTo>
                  <a:pt x="0" y="435523"/>
                </a:moveTo>
                <a:lnTo>
                  <a:pt x="0" y="520212"/>
                </a:lnTo>
                <a:lnTo>
                  <a:pt x="928" y="524407"/>
                </a:lnTo>
                <a:lnTo>
                  <a:pt x="9306" y="547139"/>
                </a:lnTo>
                <a:lnTo>
                  <a:pt x="35607" y="591728"/>
                </a:lnTo>
                <a:lnTo>
                  <a:pt x="74086" y="634940"/>
                </a:lnTo>
                <a:lnTo>
                  <a:pt x="124086" y="676523"/>
                </a:lnTo>
                <a:lnTo>
                  <a:pt x="184950" y="716225"/>
                </a:lnTo>
                <a:lnTo>
                  <a:pt x="219250" y="735292"/>
                </a:lnTo>
                <a:lnTo>
                  <a:pt x="256020" y="753794"/>
                </a:lnTo>
                <a:lnTo>
                  <a:pt x="295177" y="771701"/>
                </a:lnTo>
                <a:lnTo>
                  <a:pt x="336639" y="788980"/>
                </a:lnTo>
                <a:lnTo>
                  <a:pt x="380324" y="805601"/>
                </a:lnTo>
                <a:lnTo>
                  <a:pt x="426151" y="821531"/>
                </a:lnTo>
                <a:lnTo>
                  <a:pt x="474035" y="836739"/>
                </a:lnTo>
                <a:lnTo>
                  <a:pt x="523897" y="851194"/>
                </a:lnTo>
                <a:lnTo>
                  <a:pt x="575653" y="864864"/>
                </a:lnTo>
                <a:lnTo>
                  <a:pt x="629221" y="877718"/>
                </a:lnTo>
                <a:lnTo>
                  <a:pt x="684519" y="889725"/>
                </a:lnTo>
                <a:lnTo>
                  <a:pt x="741465" y="900852"/>
                </a:lnTo>
                <a:lnTo>
                  <a:pt x="799977" y="911069"/>
                </a:lnTo>
                <a:lnTo>
                  <a:pt x="859972" y="920344"/>
                </a:lnTo>
                <a:lnTo>
                  <a:pt x="921369" y="928646"/>
                </a:lnTo>
                <a:lnTo>
                  <a:pt x="984085" y="935943"/>
                </a:lnTo>
                <a:lnTo>
                  <a:pt x="1048038" y="942204"/>
                </a:lnTo>
                <a:lnTo>
                  <a:pt x="1113147" y="947396"/>
                </a:lnTo>
                <a:lnTo>
                  <a:pt x="1179328" y="951490"/>
                </a:lnTo>
                <a:lnTo>
                  <a:pt x="1246500" y="954453"/>
                </a:lnTo>
                <a:lnTo>
                  <a:pt x="1314580" y="956254"/>
                </a:lnTo>
                <a:lnTo>
                  <a:pt x="1383487" y="956861"/>
                </a:lnTo>
                <a:lnTo>
                  <a:pt x="1452427" y="956300"/>
                </a:lnTo>
                <a:lnTo>
                  <a:pt x="1520536" y="954631"/>
                </a:lnTo>
                <a:lnTo>
                  <a:pt x="1587733" y="951878"/>
                </a:lnTo>
                <a:lnTo>
                  <a:pt x="1653936" y="948063"/>
                </a:lnTo>
                <a:lnTo>
                  <a:pt x="1719063" y="943209"/>
                </a:lnTo>
                <a:lnTo>
                  <a:pt x="1783031" y="937339"/>
                </a:lnTo>
                <a:lnTo>
                  <a:pt x="1845759" y="930476"/>
                </a:lnTo>
                <a:lnTo>
                  <a:pt x="1907165" y="922642"/>
                </a:lnTo>
                <a:lnTo>
                  <a:pt x="1967166" y="913861"/>
                </a:lnTo>
                <a:lnTo>
                  <a:pt x="2025679" y="904156"/>
                </a:lnTo>
                <a:lnTo>
                  <a:pt x="2082626" y="893548"/>
                </a:lnTo>
                <a:lnTo>
                  <a:pt x="2137924" y="882061"/>
                </a:lnTo>
                <a:lnTo>
                  <a:pt x="2191489" y="869718"/>
                </a:lnTo>
                <a:lnTo>
                  <a:pt x="2243240" y="856542"/>
                </a:lnTo>
                <a:lnTo>
                  <a:pt x="2293095" y="842555"/>
                </a:lnTo>
                <a:lnTo>
                  <a:pt x="2340972" y="827780"/>
                </a:lnTo>
                <a:lnTo>
                  <a:pt x="2386790" y="812241"/>
                </a:lnTo>
                <a:lnTo>
                  <a:pt x="2430465" y="795960"/>
                </a:lnTo>
                <a:lnTo>
                  <a:pt x="2471917" y="778959"/>
                </a:lnTo>
                <a:lnTo>
                  <a:pt x="2511063" y="761262"/>
                </a:lnTo>
                <a:lnTo>
                  <a:pt x="2547821" y="742891"/>
                </a:lnTo>
                <a:lnTo>
                  <a:pt x="2582110" y="723870"/>
                </a:lnTo>
                <a:lnTo>
                  <a:pt x="2642951" y="683967"/>
                </a:lnTo>
                <a:lnTo>
                  <a:pt x="2692929" y="641736"/>
                </a:lnTo>
                <a:lnTo>
                  <a:pt x="2731390" y="597358"/>
                </a:lnTo>
                <a:lnTo>
                  <a:pt x="2757676" y="551017"/>
                </a:lnTo>
                <a:lnTo>
                  <a:pt x="2771134" y="502895"/>
                </a:lnTo>
                <a:lnTo>
                  <a:pt x="2772847" y="478224"/>
                </a:lnTo>
                <a:lnTo>
                  <a:pt x="2771179" y="453588"/>
                </a:lnTo>
                <a:lnTo>
                  <a:pt x="2758057" y="405532"/>
                </a:lnTo>
                <a:lnTo>
                  <a:pt x="2732377" y="359248"/>
                </a:lnTo>
                <a:lnTo>
                  <a:pt x="2694726" y="314920"/>
                </a:lnTo>
                <a:lnTo>
                  <a:pt x="2645693" y="272731"/>
                </a:lnTo>
                <a:lnTo>
                  <a:pt x="2585866" y="232864"/>
                </a:lnTo>
                <a:lnTo>
                  <a:pt x="2552088" y="213859"/>
                </a:lnTo>
                <a:lnTo>
                  <a:pt x="2515832" y="195503"/>
                </a:lnTo>
                <a:lnTo>
                  <a:pt x="2477171" y="177820"/>
                </a:lnTo>
                <a:lnTo>
                  <a:pt x="2436179" y="160831"/>
                </a:lnTo>
                <a:lnTo>
                  <a:pt x="2392929" y="144560"/>
                </a:lnTo>
                <a:lnTo>
                  <a:pt x="2347496" y="129030"/>
                </a:lnTo>
                <a:lnTo>
                  <a:pt x="2299951" y="114264"/>
                </a:lnTo>
                <a:lnTo>
                  <a:pt x="2250370" y="100285"/>
                </a:lnTo>
                <a:lnTo>
                  <a:pt x="2198825" y="87115"/>
                </a:lnTo>
                <a:lnTo>
                  <a:pt x="2145390" y="74778"/>
                </a:lnTo>
                <a:lnTo>
                  <a:pt x="2090138" y="63296"/>
                </a:lnTo>
                <a:lnTo>
                  <a:pt x="2033142" y="52692"/>
                </a:lnTo>
                <a:lnTo>
                  <a:pt x="1974478" y="42990"/>
                </a:lnTo>
                <a:lnTo>
                  <a:pt x="1914217" y="34211"/>
                </a:lnTo>
                <a:lnTo>
                  <a:pt x="1852433" y="26380"/>
                </a:lnTo>
                <a:lnTo>
                  <a:pt x="1789200" y="19519"/>
                </a:lnTo>
                <a:lnTo>
                  <a:pt x="1724592" y="13650"/>
                </a:lnTo>
                <a:lnTo>
                  <a:pt x="1658681" y="8797"/>
                </a:lnTo>
                <a:lnTo>
                  <a:pt x="1591542" y="4982"/>
                </a:lnTo>
                <a:lnTo>
                  <a:pt x="1523247" y="2229"/>
                </a:lnTo>
                <a:lnTo>
                  <a:pt x="1453871" y="561"/>
                </a:lnTo>
                <a:lnTo>
                  <a:pt x="1383486" y="0"/>
                </a:lnTo>
                <a:lnTo>
                  <a:pt x="1313109" y="606"/>
                </a:lnTo>
                <a:lnTo>
                  <a:pt x="1243739" y="2403"/>
                </a:lnTo>
                <a:lnTo>
                  <a:pt x="1175450" y="5361"/>
                </a:lnTo>
                <a:lnTo>
                  <a:pt x="1108315" y="9447"/>
                </a:lnTo>
                <a:lnTo>
                  <a:pt x="1042408" y="14630"/>
                </a:lnTo>
                <a:lnTo>
                  <a:pt x="977803" y="20880"/>
                </a:lnTo>
                <a:lnTo>
                  <a:pt x="914573" y="28165"/>
                </a:lnTo>
                <a:lnTo>
                  <a:pt x="852792" y="36453"/>
                </a:lnTo>
                <a:lnTo>
                  <a:pt x="792532" y="45713"/>
                </a:lnTo>
                <a:lnTo>
                  <a:pt x="733868" y="55914"/>
                </a:lnTo>
                <a:lnTo>
                  <a:pt x="676873" y="67025"/>
                </a:lnTo>
                <a:lnTo>
                  <a:pt x="621621" y="79014"/>
                </a:lnTo>
                <a:lnTo>
                  <a:pt x="568185" y="91850"/>
                </a:lnTo>
                <a:lnTo>
                  <a:pt x="516639" y="105501"/>
                </a:lnTo>
                <a:lnTo>
                  <a:pt x="467056" y="119937"/>
                </a:lnTo>
                <a:lnTo>
                  <a:pt x="419510" y="135126"/>
                </a:lnTo>
                <a:lnTo>
                  <a:pt x="374075" y="151037"/>
                </a:lnTo>
                <a:lnTo>
                  <a:pt x="330823" y="167638"/>
                </a:lnTo>
                <a:lnTo>
                  <a:pt x="289829" y="184899"/>
                </a:lnTo>
                <a:lnTo>
                  <a:pt x="251166" y="202787"/>
                </a:lnTo>
                <a:lnTo>
                  <a:pt x="214907" y="221272"/>
                </a:lnTo>
                <a:lnTo>
                  <a:pt x="181127" y="240322"/>
                </a:lnTo>
                <a:lnTo>
                  <a:pt x="121294" y="279992"/>
                </a:lnTo>
                <a:lnTo>
                  <a:pt x="72256" y="321548"/>
                </a:lnTo>
                <a:lnTo>
                  <a:pt x="34602" y="364738"/>
                </a:lnTo>
                <a:lnTo>
                  <a:pt x="8919" y="409313"/>
                </a:lnTo>
                <a:lnTo>
                  <a:pt x="750" y="432042"/>
                </a:lnTo>
                <a:lnTo>
                  <a:pt x="0" y="435523"/>
                </a:lnTo>
              </a:path>
            </a:pathLst>
          </a:custGeom>
          <a:ln w="33560">
            <a:solidFill>
              <a:srgbClr val="AA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579473" y="8650899"/>
            <a:ext cx="2773045" cy="683895"/>
          </a:xfrm>
          <a:custGeom>
            <a:avLst/>
            <a:gdLst/>
            <a:ahLst/>
            <a:cxnLst/>
            <a:rect l="l" t="t" r="r" b="b"/>
            <a:pathLst>
              <a:path w="2773044" h="683895">
                <a:moveTo>
                  <a:pt x="0" y="683353"/>
                </a:moveTo>
                <a:lnTo>
                  <a:pt x="2772894" y="683353"/>
                </a:lnTo>
                <a:lnTo>
                  <a:pt x="2772894" y="0"/>
                </a:lnTo>
                <a:lnTo>
                  <a:pt x="0" y="0"/>
                </a:lnTo>
                <a:lnTo>
                  <a:pt x="0" y="683353"/>
                </a:lnTo>
                <a:close/>
              </a:path>
            </a:pathLst>
          </a:custGeom>
          <a:solidFill>
            <a:srgbClr val="0078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579472" y="8159240"/>
            <a:ext cx="2773045" cy="953135"/>
          </a:xfrm>
          <a:custGeom>
            <a:avLst/>
            <a:gdLst/>
            <a:ahLst/>
            <a:cxnLst/>
            <a:rect l="l" t="t" r="r" b="b"/>
            <a:pathLst>
              <a:path w="2773044" h="953134">
                <a:moveTo>
                  <a:pt x="1571877" y="0"/>
                </a:moveTo>
                <a:lnTo>
                  <a:pt x="1202659" y="0"/>
                </a:lnTo>
                <a:lnTo>
                  <a:pt x="1175450" y="1180"/>
                </a:lnTo>
                <a:lnTo>
                  <a:pt x="1108316" y="5273"/>
                </a:lnTo>
                <a:lnTo>
                  <a:pt x="1042409" y="10466"/>
                </a:lnTo>
                <a:lnTo>
                  <a:pt x="977804" y="16727"/>
                </a:lnTo>
                <a:lnTo>
                  <a:pt x="914573" y="24023"/>
                </a:lnTo>
                <a:lnTo>
                  <a:pt x="852792" y="32325"/>
                </a:lnTo>
                <a:lnTo>
                  <a:pt x="792532" y="41600"/>
                </a:lnTo>
                <a:lnTo>
                  <a:pt x="733868" y="51817"/>
                </a:lnTo>
                <a:lnTo>
                  <a:pt x="676873" y="62944"/>
                </a:lnTo>
                <a:lnTo>
                  <a:pt x="621621" y="74950"/>
                </a:lnTo>
                <a:lnTo>
                  <a:pt x="568185" y="87804"/>
                </a:lnTo>
                <a:lnTo>
                  <a:pt x="516639" y="101475"/>
                </a:lnTo>
                <a:lnTo>
                  <a:pt x="467056" y="115929"/>
                </a:lnTo>
                <a:lnTo>
                  <a:pt x="419510" y="131138"/>
                </a:lnTo>
                <a:lnTo>
                  <a:pt x="374075" y="147068"/>
                </a:lnTo>
                <a:lnTo>
                  <a:pt x="330823" y="163688"/>
                </a:lnTo>
                <a:lnTo>
                  <a:pt x="289829" y="180967"/>
                </a:lnTo>
                <a:lnTo>
                  <a:pt x="251166" y="198874"/>
                </a:lnTo>
                <a:lnTo>
                  <a:pt x="214907" y="217377"/>
                </a:lnTo>
                <a:lnTo>
                  <a:pt x="181127" y="236445"/>
                </a:lnTo>
                <a:lnTo>
                  <a:pt x="121294" y="276147"/>
                </a:lnTo>
                <a:lnTo>
                  <a:pt x="72256" y="317731"/>
                </a:lnTo>
                <a:lnTo>
                  <a:pt x="34602" y="360945"/>
                </a:lnTo>
                <a:lnTo>
                  <a:pt x="8919" y="405536"/>
                </a:lnTo>
                <a:lnTo>
                  <a:pt x="0" y="431751"/>
                </a:lnTo>
                <a:lnTo>
                  <a:pt x="0" y="516444"/>
                </a:lnTo>
                <a:lnTo>
                  <a:pt x="20893" y="565822"/>
                </a:lnTo>
                <a:lnTo>
                  <a:pt x="53365" y="609754"/>
                </a:lnTo>
                <a:lnTo>
                  <a:pt x="97687" y="652182"/>
                </a:lnTo>
                <a:lnTo>
                  <a:pt x="153201" y="692855"/>
                </a:lnTo>
                <a:lnTo>
                  <a:pt x="219250" y="731522"/>
                </a:lnTo>
                <a:lnTo>
                  <a:pt x="256020" y="750024"/>
                </a:lnTo>
                <a:lnTo>
                  <a:pt x="295177" y="767930"/>
                </a:lnTo>
                <a:lnTo>
                  <a:pt x="336639" y="785209"/>
                </a:lnTo>
                <a:lnTo>
                  <a:pt x="380324" y="801829"/>
                </a:lnTo>
                <a:lnTo>
                  <a:pt x="426151" y="817759"/>
                </a:lnTo>
                <a:lnTo>
                  <a:pt x="474035" y="832966"/>
                </a:lnTo>
                <a:lnTo>
                  <a:pt x="523897" y="847421"/>
                </a:lnTo>
                <a:lnTo>
                  <a:pt x="575653" y="861091"/>
                </a:lnTo>
                <a:lnTo>
                  <a:pt x="629221" y="873945"/>
                </a:lnTo>
                <a:lnTo>
                  <a:pt x="684519" y="885951"/>
                </a:lnTo>
                <a:lnTo>
                  <a:pt x="741465" y="897078"/>
                </a:lnTo>
                <a:lnTo>
                  <a:pt x="799977" y="907295"/>
                </a:lnTo>
                <a:lnTo>
                  <a:pt x="859972" y="916570"/>
                </a:lnTo>
                <a:lnTo>
                  <a:pt x="921369" y="924871"/>
                </a:lnTo>
                <a:lnTo>
                  <a:pt x="984085" y="932168"/>
                </a:lnTo>
                <a:lnTo>
                  <a:pt x="1048038" y="938428"/>
                </a:lnTo>
                <a:lnTo>
                  <a:pt x="1113147" y="943621"/>
                </a:lnTo>
                <a:lnTo>
                  <a:pt x="1179328" y="947714"/>
                </a:lnTo>
                <a:lnTo>
                  <a:pt x="1246500" y="950677"/>
                </a:lnTo>
                <a:lnTo>
                  <a:pt x="1314580" y="952478"/>
                </a:lnTo>
                <a:lnTo>
                  <a:pt x="1383487" y="953085"/>
                </a:lnTo>
                <a:lnTo>
                  <a:pt x="1452427" y="952524"/>
                </a:lnTo>
                <a:lnTo>
                  <a:pt x="1520536" y="950855"/>
                </a:lnTo>
                <a:lnTo>
                  <a:pt x="1587734" y="948102"/>
                </a:lnTo>
                <a:lnTo>
                  <a:pt x="1653936" y="944287"/>
                </a:lnTo>
                <a:lnTo>
                  <a:pt x="1719063" y="939434"/>
                </a:lnTo>
                <a:lnTo>
                  <a:pt x="1783031" y="933564"/>
                </a:lnTo>
                <a:lnTo>
                  <a:pt x="1845759" y="926701"/>
                </a:lnTo>
                <a:lnTo>
                  <a:pt x="1907165" y="918868"/>
                </a:lnTo>
                <a:lnTo>
                  <a:pt x="1967167" y="910087"/>
                </a:lnTo>
                <a:lnTo>
                  <a:pt x="2025679" y="900382"/>
                </a:lnTo>
                <a:lnTo>
                  <a:pt x="2082626" y="889774"/>
                </a:lnTo>
                <a:lnTo>
                  <a:pt x="2137924" y="878288"/>
                </a:lnTo>
                <a:lnTo>
                  <a:pt x="2191489" y="865945"/>
                </a:lnTo>
                <a:lnTo>
                  <a:pt x="2243240" y="852769"/>
                </a:lnTo>
                <a:lnTo>
                  <a:pt x="2293095" y="838783"/>
                </a:lnTo>
                <a:lnTo>
                  <a:pt x="2340972" y="824009"/>
                </a:lnTo>
                <a:lnTo>
                  <a:pt x="2386790" y="808470"/>
                </a:lnTo>
                <a:lnTo>
                  <a:pt x="2430465" y="792189"/>
                </a:lnTo>
                <a:lnTo>
                  <a:pt x="2471917" y="775188"/>
                </a:lnTo>
                <a:lnTo>
                  <a:pt x="2511063" y="757492"/>
                </a:lnTo>
                <a:lnTo>
                  <a:pt x="2547822" y="739122"/>
                </a:lnTo>
                <a:lnTo>
                  <a:pt x="2582110" y="720101"/>
                </a:lnTo>
                <a:lnTo>
                  <a:pt x="2642951" y="680198"/>
                </a:lnTo>
                <a:lnTo>
                  <a:pt x="2692929" y="637967"/>
                </a:lnTo>
                <a:lnTo>
                  <a:pt x="2731390" y="593590"/>
                </a:lnTo>
                <a:lnTo>
                  <a:pt x="2757677" y="547249"/>
                </a:lnTo>
                <a:lnTo>
                  <a:pt x="2771134" y="499128"/>
                </a:lnTo>
                <a:lnTo>
                  <a:pt x="2772847" y="474456"/>
                </a:lnTo>
                <a:lnTo>
                  <a:pt x="2771179" y="449783"/>
                </a:lnTo>
                <a:lnTo>
                  <a:pt x="2758057" y="401659"/>
                </a:lnTo>
                <a:lnTo>
                  <a:pt x="2732377" y="355316"/>
                </a:lnTo>
                <a:lnTo>
                  <a:pt x="2694727" y="310936"/>
                </a:lnTo>
                <a:lnTo>
                  <a:pt x="2645693" y="268703"/>
                </a:lnTo>
                <a:lnTo>
                  <a:pt x="2585866" y="228799"/>
                </a:lnTo>
                <a:lnTo>
                  <a:pt x="2552088" y="209778"/>
                </a:lnTo>
                <a:lnTo>
                  <a:pt x="2515832" y="191407"/>
                </a:lnTo>
                <a:lnTo>
                  <a:pt x="2477171" y="173710"/>
                </a:lnTo>
                <a:lnTo>
                  <a:pt x="2436179" y="156709"/>
                </a:lnTo>
                <a:lnTo>
                  <a:pt x="2392930" y="140428"/>
                </a:lnTo>
                <a:lnTo>
                  <a:pt x="2347496" y="124888"/>
                </a:lnTo>
                <a:lnTo>
                  <a:pt x="2299951" y="110114"/>
                </a:lnTo>
                <a:lnTo>
                  <a:pt x="2250370" y="96127"/>
                </a:lnTo>
                <a:lnTo>
                  <a:pt x="2198825" y="82951"/>
                </a:lnTo>
                <a:lnTo>
                  <a:pt x="2145390" y="70608"/>
                </a:lnTo>
                <a:lnTo>
                  <a:pt x="2090138" y="59121"/>
                </a:lnTo>
                <a:lnTo>
                  <a:pt x="2033142" y="48514"/>
                </a:lnTo>
                <a:lnTo>
                  <a:pt x="1974478" y="38808"/>
                </a:lnTo>
                <a:lnTo>
                  <a:pt x="1914217" y="30027"/>
                </a:lnTo>
                <a:lnTo>
                  <a:pt x="1852433" y="22194"/>
                </a:lnTo>
                <a:lnTo>
                  <a:pt x="1789200" y="15331"/>
                </a:lnTo>
                <a:lnTo>
                  <a:pt x="1724592" y="9461"/>
                </a:lnTo>
                <a:lnTo>
                  <a:pt x="1658682" y="4607"/>
                </a:lnTo>
                <a:lnTo>
                  <a:pt x="1591542" y="792"/>
                </a:lnTo>
                <a:lnTo>
                  <a:pt x="1571877" y="0"/>
                </a:lnTo>
                <a:close/>
              </a:path>
            </a:pathLst>
          </a:custGeom>
          <a:solidFill>
            <a:srgbClr val="00B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579472" y="8159240"/>
            <a:ext cx="2773045" cy="953135"/>
          </a:xfrm>
          <a:custGeom>
            <a:avLst/>
            <a:gdLst/>
            <a:ahLst/>
            <a:cxnLst/>
            <a:rect l="l" t="t" r="r" b="b"/>
            <a:pathLst>
              <a:path w="2773044" h="953134">
                <a:moveTo>
                  <a:pt x="0" y="431751"/>
                </a:moveTo>
                <a:lnTo>
                  <a:pt x="0" y="516444"/>
                </a:lnTo>
                <a:lnTo>
                  <a:pt x="928" y="520639"/>
                </a:lnTo>
                <a:lnTo>
                  <a:pt x="9306" y="543371"/>
                </a:lnTo>
                <a:lnTo>
                  <a:pt x="35607" y="587960"/>
                </a:lnTo>
                <a:lnTo>
                  <a:pt x="74086" y="631171"/>
                </a:lnTo>
                <a:lnTo>
                  <a:pt x="124086" y="672753"/>
                </a:lnTo>
                <a:lnTo>
                  <a:pt x="184950" y="712455"/>
                </a:lnTo>
                <a:lnTo>
                  <a:pt x="219250" y="731522"/>
                </a:lnTo>
                <a:lnTo>
                  <a:pt x="256020" y="750024"/>
                </a:lnTo>
                <a:lnTo>
                  <a:pt x="295177" y="767930"/>
                </a:lnTo>
                <a:lnTo>
                  <a:pt x="336639" y="785209"/>
                </a:lnTo>
                <a:lnTo>
                  <a:pt x="380324" y="801829"/>
                </a:lnTo>
                <a:lnTo>
                  <a:pt x="426151" y="817759"/>
                </a:lnTo>
                <a:lnTo>
                  <a:pt x="474035" y="832966"/>
                </a:lnTo>
                <a:lnTo>
                  <a:pt x="523897" y="847421"/>
                </a:lnTo>
                <a:lnTo>
                  <a:pt x="575653" y="861091"/>
                </a:lnTo>
                <a:lnTo>
                  <a:pt x="629221" y="873945"/>
                </a:lnTo>
                <a:lnTo>
                  <a:pt x="684519" y="885951"/>
                </a:lnTo>
                <a:lnTo>
                  <a:pt x="741465" y="897078"/>
                </a:lnTo>
                <a:lnTo>
                  <a:pt x="799977" y="907295"/>
                </a:lnTo>
                <a:lnTo>
                  <a:pt x="859972" y="916570"/>
                </a:lnTo>
                <a:lnTo>
                  <a:pt x="921369" y="924871"/>
                </a:lnTo>
                <a:lnTo>
                  <a:pt x="984085" y="932168"/>
                </a:lnTo>
                <a:lnTo>
                  <a:pt x="1048038" y="938428"/>
                </a:lnTo>
                <a:lnTo>
                  <a:pt x="1113147" y="943621"/>
                </a:lnTo>
                <a:lnTo>
                  <a:pt x="1179328" y="947714"/>
                </a:lnTo>
                <a:lnTo>
                  <a:pt x="1246500" y="950677"/>
                </a:lnTo>
                <a:lnTo>
                  <a:pt x="1314580" y="952478"/>
                </a:lnTo>
                <a:lnTo>
                  <a:pt x="1383487" y="953085"/>
                </a:lnTo>
                <a:lnTo>
                  <a:pt x="1452427" y="952524"/>
                </a:lnTo>
                <a:lnTo>
                  <a:pt x="1520536" y="950855"/>
                </a:lnTo>
                <a:lnTo>
                  <a:pt x="1587733" y="948102"/>
                </a:lnTo>
                <a:lnTo>
                  <a:pt x="1653936" y="944287"/>
                </a:lnTo>
                <a:lnTo>
                  <a:pt x="1719063" y="939434"/>
                </a:lnTo>
                <a:lnTo>
                  <a:pt x="1783031" y="933564"/>
                </a:lnTo>
                <a:lnTo>
                  <a:pt x="1845759" y="926701"/>
                </a:lnTo>
                <a:lnTo>
                  <a:pt x="1907165" y="918868"/>
                </a:lnTo>
                <a:lnTo>
                  <a:pt x="1967167" y="910087"/>
                </a:lnTo>
                <a:lnTo>
                  <a:pt x="1970385" y="909553"/>
                </a:lnTo>
                <a:lnTo>
                  <a:pt x="2025679" y="900382"/>
                </a:lnTo>
                <a:lnTo>
                  <a:pt x="2082626" y="889774"/>
                </a:lnTo>
                <a:lnTo>
                  <a:pt x="2137924" y="878288"/>
                </a:lnTo>
                <a:lnTo>
                  <a:pt x="2191489" y="865945"/>
                </a:lnTo>
                <a:lnTo>
                  <a:pt x="2243240" y="852769"/>
                </a:lnTo>
                <a:lnTo>
                  <a:pt x="2293095" y="838783"/>
                </a:lnTo>
                <a:lnTo>
                  <a:pt x="2340972" y="824009"/>
                </a:lnTo>
                <a:lnTo>
                  <a:pt x="2386790" y="808470"/>
                </a:lnTo>
                <a:lnTo>
                  <a:pt x="2430465" y="792189"/>
                </a:lnTo>
                <a:lnTo>
                  <a:pt x="2471917" y="775188"/>
                </a:lnTo>
                <a:lnTo>
                  <a:pt x="2511063" y="757492"/>
                </a:lnTo>
                <a:lnTo>
                  <a:pt x="2547821" y="739122"/>
                </a:lnTo>
                <a:lnTo>
                  <a:pt x="2582110" y="720101"/>
                </a:lnTo>
                <a:lnTo>
                  <a:pt x="2642951" y="680198"/>
                </a:lnTo>
                <a:lnTo>
                  <a:pt x="2692929" y="637967"/>
                </a:lnTo>
                <a:lnTo>
                  <a:pt x="2731390" y="593590"/>
                </a:lnTo>
                <a:lnTo>
                  <a:pt x="2757676" y="547249"/>
                </a:lnTo>
                <a:lnTo>
                  <a:pt x="2771134" y="499128"/>
                </a:lnTo>
                <a:lnTo>
                  <a:pt x="2772847" y="474456"/>
                </a:lnTo>
                <a:lnTo>
                  <a:pt x="2771179" y="449783"/>
                </a:lnTo>
                <a:lnTo>
                  <a:pt x="2758057" y="401659"/>
                </a:lnTo>
                <a:lnTo>
                  <a:pt x="2732377" y="355316"/>
                </a:lnTo>
                <a:lnTo>
                  <a:pt x="2694726" y="310936"/>
                </a:lnTo>
                <a:lnTo>
                  <a:pt x="2645693" y="268703"/>
                </a:lnTo>
                <a:lnTo>
                  <a:pt x="2585866" y="228799"/>
                </a:lnTo>
                <a:lnTo>
                  <a:pt x="2552088" y="209778"/>
                </a:lnTo>
                <a:lnTo>
                  <a:pt x="2515832" y="191407"/>
                </a:lnTo>
                <a:lnTo>
                  <a:pt x="2477171" y="173710"/>
                </a:lnTo>
                <a:lnTo>
                  <a:pt x="2436179" y="156709"/>
                </a:lnTo>
                <a:lnTo>
                  <a:pt x="2392929" y="140428"/>
                </a:lnTo>
                <a:lnTo>
                  <a:pt x="2347496" y="124888"/>
                </a:lnTo>
                <a:lnTo>
                  <a:pt x="2299951" y="110114"/>
                </a:lnTo>
                <a:lnTo>
                  <a:pt x="2250370" y="96127"/>
                </a:lnTo>
                <a:lnTo>
                  <a:pt x="2198825" y="82951"/>
                </a:lnTo>
                <a:lnTo>
                  <a:pt x="2145390" y="70608"/>
                </a:lnTo>
                <a:lnTo>
                  <a:pt x="2090138" y="59121"/>
                </a:lnTo>
                <a:lnTo>
                  <a:pt x="2033142" y="48514"/>
                </a:lnTo>
                <a:lnTo>
                  <a:pt x="1974478" y="38808"/>
                </a:lnTo>
                <a:lnTo>
                  <a:pt x="1914217" y="30027"/>
                </a:lnTo>
                <a:lnTo>
                  <a:pt x="1852433" y="22194"/>
                </a:lnTo>
                <a:lnTo>
                  <a:pt x="1789200" y="15331"/>
                </a:lnTo>
                <a:lnTo>
                  <a:pt x="1724592" y="9461"/>
                </a:lnTo>
                <a:lnTo>
                  <a:pt x="1683501" y="6435"/>
                </a:lnTo>
                <a:lnTo>
                  <a:pt x="1658682" y="4607"/>
                </a:lnTo>
                <a:lnTo>
                  <a:pt x="1591542" y="792"/>
                </a:lnTo>
                <a:lnTo>
                  <a:pt x="1571877" y="0"/>
                </a:lnTo>
                <a:lnTo>
                  <a:pt x="1202659" y="0"/>
                </a:lnTo>
                <a:lnTo>
                  <a:pt x="1175450" y="1180"/>
                </a:lnTo>
                <a:lnTo>
                  <a:pt x="1108316" y="5273"/>
                </a:lnTo>
                <a:lnTo>
                  <a:pt x="1042409" y="10466"/>
                </a:lnTo>
                <a:lnTo>
                  <a:pt x="977804" y="16727"/>
                </a:lnTo>
                <a:lnTo>
                  <a:pt x="914573" y="24023"/>
                </a:lnTo>
                <a:lnTo>
                  <a:pt x="852792" y="32325"/>
                </a:lnTo>
                <a:lnTo>
                  <a:pt x="792532" y="41600"/>
                </a:lnTo>
                <a:lnTo>
                  <a:pt x="733868" y="51817"/>
                </a:lnTo>
                <a:lnTo>
                  <a:pt x="676873" y="62944"/>
                </a:lnTo>
                <a:lnTo>
                  <a:pt x="621621" y="74950"/>
                </a:lnTo>
                <a:lnTo>
                  <a:pt x="568185" y="87804"/>
                </a:lnTo>
                <a:lnTo>
                  <a:pt x="516639" y="101475"/>
                </a:lnTo>
                <a:lnTo>
                  <a:pt x="467056" y="115929"/>
                </a:lnTo>
                <a:lnTo>
                  <a:pt x="419510" y="131138"/>
                </a:lnTo>
                <a:lnTo>
                  <a:pt x="374075" y="147068"/>
                </a:lnTo>
                <a:lnTo>
                  <a:pt x="330823" y="163688"/>
                </a:lnTo>
                <a:lnTo>
                  <a:pt x="289829" y="180967"/>
                </a:lnTo>
                <a:lnTo>
                  <a:pt x="251166" y="198874"/>
                </a:lnTo>
                <a:lnTo>
                  <a:pt x="214907" y="217377"/>
                </a:lnTo>
                <a:lnTo>
                  <a:pt x="181127" y="236445"/>
                </a:lnTo>
                <a:lnTo>
                  <a:pt x="121294" y="276147"/>
                </a:lnTo>
                <a:lnTo>
                  <a:pt x="72256" y="317731"/>
                </a:lnTo>
                <a:lnTo>
                  <a:pt x="34602" y="360945"/>
                </a:lnTo>
                <a:lnTo>
                  <a:pt x="8919" y="405536"/>
                </a:lnTo>
                <a:lnTo>
                  <a:pt x="750" y="428269"/>
                </a:lnTo>
                <a:lnTo>
                  <a:pt x="0" y="431751"/>
                </a:lnTo>
              </a:path>
            </a:pathLst>
          </a:custGeom>
          <a:ln w="33560">
            <a:solidFill>
              <a:srgbClr val="AA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996937" y="8291809"/>
            <a:ext cx="915035" cy="307975"/>
          </a:xfrm>
          <a:custGeom>
            <a:avLst/>
            <a:gdLst/>
            <a:ahLst/>
            <a:cxnLst/>
            <a:rect l="l" t="t" r="r" b="b"/>
            <a:pathLst>
              <a:path w="915034" h="307975">
                <a:moveTo>
                  <a:pt x="796216" y="0"/>
                </a:moveTo>
                <a:lnTo>
                  <a:pt x="220234" y="0"/>
                </a:lnTo>
                <a:lnTo>
                  <a:pt x="457745" y="51168"/>
                </a:lnTo>
                <a:lnTo>
                  <a:pt x="0" y="239112"/>
                </a:lnTo>
                <a:lnTo>
                  <a:pt x="203459" y="307482"/>
                </a:lnTo>
                <a:lnTo>
                  <a:pt x="694659" y="102775"/>
                </a:lnTo>
                <a:lnTo>
                  <a:pt x="867452" y="102775"/>
                </a:lnTo>
                <a:lnTo>
                  <a:pt x="796216" y="0"/>
                </a:lnTo>
                <a:close/>
              </a:path>
              <a:path w="915034" h="307975">
                <a:moveTo>
                  <a:pt x="867452" y="102775"/>
                </a:moveTo>
                <a:lnTo>
                  <a:pt x="694659" y="102775"/>
                </a:lnTo>
                <a:lnTo>
                  <a:pt x="914841" y="171146"/>
                </a:lnTo>
                <a:lnTo>
                  <a:pt x="867452" y="102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996937" y="8291809"/>
            <a:ext cx="915035" cy="307975"/>
          </a:xfrm>
          <a:custGeom>
            <a:avLst/>
            <a:gdLst/>
            <a:ahLst/>
            <a:cxnLst/>
            <a:rect l="l" t="t" r="r" b="b"/>
            <a:pathLst>
              <a:path w="915034" h="307975">
                <a:moveTo>
                  <a:pt x="796216" y="0"/>
                </a:moveTo>
                <a:lnTo>
                  <a:pt x="220234" y="0"/>
                </a:lnTo>
                <a:lnTo>
                  <a:pt x="457745" y="51168"/>
                </a:lnTo>
                <a:lnTo>
                  <a:pt x="0" y="239112"/>
                </a:lnTo>
                <a:lnTo>
                  <a:pt x="203459" y="307482"/>
                </a:lnTo>
                <a:lnTo>
                  <a:pt x="694659" y="102775"/>
                </a:lnTo>
                <a:lnTo>
                  <a:pt x="867452" y="102775"/>
                </a:lnTo>
                <a:lnTo>
                  <a:pt x="796216" y="0"/>
                </a:lnTo>
                <a:close/>
              </a:path>
              <a:path w="915034" h="307975">
                <a:moveTo>
                  <a:pt x="867452" y="102775"/>
                </a:moveTo>
                <a:lnTo>
                  <a:pt x="694659" y="102775"/>
                </a:lnTo>
                <a:lnTo>
                  <a:pt x="914841" y="171146"/>
                </a:lnTo>
                <a:lnTo>
                  <a:pt x="867452" y="102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997282" y="8650882"/>
            <a:ext cx="915035" cy="325120"/>
          </a:xfrm>
          <a:custGeom>
            <a:avLst/>
            <a:gdLst/>
            <a:ahLst/>
            <a:cxnLst/>
            <a:rect l="l" t="t" r="r" b="b"/>
            <a:pathLst>
              <a:path w="915034" h="325120">
                <a:moveTo>
                  <a:pt x="0" y="136759"/>
                </a:moveTo>
                <a:lnTo>
                  <a:pt x="118729" y="324702"/>
                </a:lnTo>
                <a:lnTo>
                  <a:pt x="711475" y="324702"/>
                </a:lnTo>
                <a:lnTo>
                  <a:pt x="457253" y="256314"/>
                </a:lnTo>
                <a:lnTo>
                  <a:pt x="582891" y="204724"/>
                </a:lnTo>
                <a:lnTo>
                  <a:pt x="237018" y="204724"/>
                </a:lnTo>
                <a:lnTo>
                  <a:pt x="0" y="136759"/>
                </a:lnTo>
                <a:close/>
              </a:path>
              <a:path w="915034" h="325120">
                <a:moveTo>
                  <a:pt x="711475" y="0"/>
                </a:moveTo>
                <a:lnTo>
                  <a:pt x="237018" y="204724"/>
                </a:lnTo>
                <a:lnTo>
                  <a:pt x="582891" y="204724"/>
                </a:lnTo>
                <a:lnTo>
                  <a:pt x="914914" y="68388"/>
                </a:lnTo>
                <a:lnTo>
                  <a:pt x="711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997282" y="8650882"/>
            <a:ext cx="915035" cy="325120"/>
          </a:xfrm>
          <a:custGeom>
            <a:avLst/>
            <a:gdLst/>
            <a:ahLst/>
            <a:cxnLst/>
            <a:rect l="l" t="t" r="r" b="b"/>
            <a:pathLst>
              <a:path w="915034" h="325120">
                <a:moveTo>
                  <a:pt x="0" y="136759"/>
                </a:moveTo>
                <a:lnTo>
                  <a:pt x="118729" y="324702"/>
                </a:lnTo>
                <a:lnTo>
                  <a:pt x="711475" y="324702"/>
                </a:lnTo>
                <a:lnTo>
                  <a:pt x="457253" y="256314"/>
                </a:lnTo>
                <a:lnTo>
                  <a:pt x="582891" y="204724"/>
                </a:lnTo>
                <a:lnTo>
                  <a:pt x="237018" y="204724"/>
                </a:lnTo>
                <a:lnTo>
                  <a:pt x="0" y="136759"/>
                </a:lnTo>
                <a:close/>
              </a:path>
              <a:path w="915034" h="325120">
                <a:moveTo>
                  <a:pt x="711475" y="0"/>
                </a:moveTo>
                <a:lnTo>
                  <a:pt x="237018" y="204724"/>
                </a:lnTo>
                <a:lnTo>
                  <a:pt x="582891" y="204724"/>
                </a:lnTo>
                <a:lnTo>
                  <a:pt x="914914" y="68388"/>
                </a:lnTo>
                <a:lnTo>
                  <a:pt x="711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48045" y="8274606"/>
            <a:ext cx="915035" cy="307975"/>
          </a:xfrm>
          <a:custGeom>
            <a:avLst/>
            <a:gdLst/>
            <a:ahLst/>
            <a:cxnLst/>
            <a:rect l="l" t="t" r="r" b="b"/>
            <a:pathLst>
              <a:path w="915034" h="307975">
                <a:moveTo>
                  <a:pt x="203459" y="0"/>
                </a:moveTo>
                <a:lnTo>
                  <a:pt x="0" y="68370"/>
                </a:lnTo>
                <a:lnTo>
                  <a:pt x="457661" y="256314"/>
                </a:lnTo>
                <a:lnTo>
                  <a:pt x="220234" y="307904"/>
                </a:lnTo>
                <a:lnTo>
                  <a:pt x="796206" y="307904"/>
                </a:lnTo>
                <a:lnTo>
                  <a:pt x="879130" y="188349"/>
                </a:lnTo>
                <a:lnTo>
                  <a:pt x="694680" y="188349"/>
                </a:lnTo>
                <a:lnTo>
                  <a:pt x="203459" y="0"/>
                </a:lnTo>
                <a:close/>
              </a:path>
              <a:path w="915034" h="307975">
                <a:moveTo>
                  <a:pt x="914914" y="136758"/>
                </a:moveTo>
                <a:lnTo>
                  <a:pt x="694680" y="188349"/>
                </a:lnTo>
                <a:lnTo>
                  <a:pt x="879130" y="188349"/>
                </a:lnTo>
                <a:lnTo>
                  <a:pt x="914914" y="136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048045" y="8274606"/>
            <a:ext cx="915035" cy="307975"/>
          </a:xfrm>
          <a:custGeom>
            <a:avLst/>
            <a:gdLst/>
            <a:ahLst/>
            <a:cxnLst/>
            <a:rect l="l" t="t" r="r" b="b"/>
            <a:pathLst>
              <a:path w="915034" h="307975">
                <a:moveTo>
                  <a:pt x="203459" y="0"/>
                </a:moveTo>
                <a:lnTo>
                  <a:pt x="0" y="68370"/>
                </a:lnTo>
                <a:lnTo>
                  <a:pt x="457661" y="256314"/>
                </a:lnTo>
                <a:lnTo>
                  <a:pt x="220234" y="307904"/>
                </a:lnTo>
                <a:lnTo>
                  <a:pt x="796206" y="307904"/>
                </a:lnTo>
                <a:lnTo>
                  <a:pt x="879130" y="188349"/>
                </a:lnTo>
                <a:lnTo>
                  <a:pt x="694680" y="188349"/>
                </a:lnTo>
                <a:lnTo>
                  <a:pt x="203459" y="0"/>
                </a:lnTo>
                <a:close/>
              </a:path>
              <a:path w="915034" h="307975">
                <a:moveTo>
                  <a:pt x="914914" y="136758"/>
                </a:moveTo>
                <a:lnTo>
                  <a:pt x="694680" y="188349"/>
                </a:lnTo>
                <a:lnTo>
                  <a:pt x="879130" y="188349"/>
                </a:lnTo>
                <a:lnTo>
                  <a:pt x="914914" y="136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962959" y="8684865"/>
            <a:ext cx="915035" cy="307975"/>
          </a:xfrm>
          <a:custGeom>
            <a:avLst/>
            <a:gdLst/>
            <a:ahLst/>
            <a:cxnLst/>
            <a:rect l="l" t="t" r="r" b="b"/>
            <a:pathLst>
              <a:path w="915034" h="307975">
                <a:moveTo>
                  <a:pt x="583122" y="102775"/>
                </a:moveTo>
                <a:lnTo>
                  <a:pt x="237437" y="102775"/>
                </a:lnTo>
                <a:lnTo>
                  <a:pt x="711905" y="307499"/>
                </a:lnTo>
                <a:lnTo>
                  <a:pt x="914862" y="239112"/>
                </a:lnTo>
                <a:lnTo>
                  <a:pt x="583122" y="102775"/>
                </a:lnTo>
                <a:close/>
              </a:path>
              <a:path w="915034" h="307975">
                <a:moveTo>
                  <a:pt x="711905" y="0"/>
                </a:moveTo>
                <a:lnTo>
                  <a:pt x="118708" y="0"/>
                </a:lnTo>
                <a:lnTo>
                  <a:pt x="0" y="170741"/>
                </a:lnTo>
                <a:lnTo>
                  <a:pt x="237437" y="102775"/>
                </a:lnTo>
                <a:lnTo>
                  <a:pt x="583122" y="102775"/>
                </a:lnTo>
                <a:lnTo>
                  <a:pt x="457588" y="51184"/>
                </a:lnTo>
                <a:lnTo>
                  <a:pt x="7119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962959" y="8684865"/>
            <a:ext cx="915035" cy="307975"/>
          </a:xfrm>
          <a:custGeom>
            <a:avLst/>
            <a:gdLst/>
            <a:ahLst/>
            <a:cxnLst/>
            <a:rect l="l" t="t" r="r" b="b"/>
            <a:pathLst>
              <a:path w="915034" h="307975">
                <a:moveTo>
                  <a:pt x="583122" y="102775"/>
                </a:moveTo>
                <a:lnTo>
                  <a:pt x="237437" y="102775"/>
                </a:lnTo>
                <a:lnTo>
                  <a:pt x="711905" y="307499"/>
                </a:lnTo>
                <a:lnTo>
                  <a:pt x="914862" y="239112"/>
                </a:lnTo>
                <a:lnTo>
                  <a:pt x="583122" y="102775"/>
                </a:lnTo>
                <a:close/>
              </a:path>
              <a:path w="915034" h="307975">
                <a:moveTo>
                  <a:pt x="711905" y="0"/>
                </a:moveTo>
                <a:lnTo>
                  <a:pt x="118708" y="0"/>
                </a:lnTo>
                <a:lnTo>
                  <a:pt x="0" y="170741"/>
                </a:lnTo>
                <a:lnTo>
                  <a:pt x="237437" y="102775"/>
                </a:lnTo>
                <a:lnTo>
                  <a:pt x="583122" y="102775"/>
                </a:lnTo>
                <a:lnTo>
                  <a:pt x="457588" y="51184"/>
                </a:lnTo>
                <a:lnTo>
                  <a:pt x="7119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013722" y="8308994"/>
            <a:ext cx="915669" cy="307975"/>
          </a:xfrm>
          <a:custGeom>
            <a:avLst/>
            <a:gdLst/>
            <a:ahLst/>
            <a:cxnLst/>
            <a:rect l="l" t="t" r="r" b="b"/>
            <a:pathLst>
              <a:path w="915669" h="307975">
                <a:moveTo>
                  <a:pt x="796666" y="0"/>
                </a:moveTo>
                <a:lnTo>
                  <a:pt x="220652" y="0"/>
                </a:lnTo>
                <a:lnTo>
                  <a:pt x="457692" y="51185"/>
                </a:lnTo>
                <a:lnTo>
                  <a:pt x="0" y="239112"/>
                </a:lnTo>
                <a:lnTo>
                  <a:pt x="203449" y="307500"/>
                </a:lnTo>
                <a:lnTo>
                  <a:pt x="695109" y="102370"/>
                </a:lnTo>
                <a:lnTo>
                  <a:pt x="867796" y="102370"/>
                </a:lnTo>
                <a:lnTo>
                  <a:pt x="796666" y="0"/>
                </a:lnTo>
                <a:close/>
              </a:path>
              <a:path w="915669" h="307975">
                <a:moveTo>
                  <a:pt x="867796" y="102370"/>
                </a:moveTo>
                <a:lnTo>
                  <a:pt x="695109" y="102370"/>
                </a:lnTo>
                <a:lnTo>
                  <a:pt x="915301" y="170741"/>
                </a:lnTo>
                <a:lnTo>
                  <a:pt x="867796" y="1023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013722" y="8308994"/>
            <a:ext cx="915669" cy="307975"/>
          </a:xfrm>
          <a:custGeom>
            <a:avLst/>
            <a:gdLst/>
            <a:ahLst/>
            <a:cxnLst/>
            <a:rect l="l" t="t" r="r" b="b"/>
            <a:pathLst>
              <a:path w="915669" h="307975">
                <a:moveTo>
                  <a:pt x="796666" y="0"/>
                </a:moveTo>
                <a:lnTo>
                  <a:pt x="220652" y="0"/>
                </a:lnTo>
                <a:lnTo>
                  <a:pt x="457692" y="51185"/>
                </a:lnTo>
                <a:lnTo>
                  <a:pt x="0" y="239112"/>
                </a:lnTo>
                <a:lnTo>
                  <a:pt x="203449" y="307500"/>
                </a:lnTo>
                <a:lnTo>
                  <a:pt x="695109" y="102370"/>
                </a:lnTo>
                <a:lnTo>
                  <a:pt x="867796" y="102370"/>
                </a:lnTo>
                <a:lnTo>
                  <a:pt x="796666" y="0"/>
                </a:lnTo>
                <a:close/>
              </a:path>
              <a:path w="915669" h="307975">
                <a:moveTo>
                  <a:pt x="867796" y="102370"/>
                </a:moveTo>
                <a:lnTo>
                  <a:pt x="695109" y="102370"/>
                </a:lnTo>
                <a:lnTo>
                  <a:pt x="915301" y="170741"/>
                </a:lnTo>
                <a:lnTo>
                  <a:pt x="867796" y="1023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014067" y="8667663"/>
            <a:ext cx="915035" cy="325120"/>
          </a:xfrm>
          <a:custGeom>
            <a:avLst/>
            <a:gdLst/>
            <a:ahLst/>
            <a:cxnLst/>
            <a:rect l="l" t="t" r="r" b="b"/>
            <a:pathLst>
              <a:path w="915034" h="325120">
                <a:moveTo>
                  <a:pt x="0" y="136758"/>
                </a:moveTo>
                <a:lnTo>
                  <a:pt x="118708" y="324702"/>
                </a:lnTo>
                <a:lnTo>
                  <a:pt x="711873" y="324702"/>
                </a:lnTo>
                <a:lnTo>
                  <a:pt x="457671" y="256314"/>
                </a:lnTo>
                <a:lnTo>
                  <a:pt x="582167" y="205145"/>
                </a:lnTo>
                <a:lnTo>
                  <a:pt x="237437" y="205145"/>
                </a:lnTo>
                <a:lnTo>
                  <a:pt x="0" y="136758"/>
                </a:lnTo>
                <a:close/>
              </a:path>
              <a:path w="915034" h="325120">
                <a:moveTo>
                  <a:pt x="711873" y="0"/>
                </a:moveTo>
                <a:lnTo>
                  <a:pt x="237437" y="205145"/>
                </a:lnTo>
                <a:lnTo>
                  <a:pt x="582167" y="205145"/>
                </a:lnTo>
                <a:lnTo>
                  <a:pt x="914904" y="68387"/>
                </a:lnTo>
                <a:lnTo>
                  <a:pt x="711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014067" y="8667663"/>
            <a:ext cx="915035" cy="325120"/>
          </a:xfrm>
          <a:custGeom>
            <a:avLst/>
            <a:gdLst/>
            <a:ahLst/>
            <a:cxnLst/>
            <a:rect l="l" t="t" r="r" b="b"/>
            <a:pathLst>
              <a:path w="915034" h="325120">
                <a:moveTo>
                  <a:pt x="0" y="136758"/>
                </a:moveTo>
                <a:lnTo>
                  <a:pt x="118708" y="324702"/>
                </a:lnTo>
                <a:lnTo>
                  <a:pt x="711873" y="324702"/>
                </a:lnTo>
                <a:lnTo>
                  <a:pt x="457671" y="256314"/>
                </a:lnTo>
                <a:lnTo>
                  <a:pt x="582167" y="205145"/>
                </a:lnTo>
                <a:lnTo>
                  <a:pt x="237437" y="205145"/>
                </a:lnTo>
                <a:lnTo>
                  <a:pt x="0" y="136758"/>
                </a:lnTo>
                <a:close/>
              </a:path>
              <a:path w="915034" h="325120">
                <a:moveTo>
                  <a:pt x="711873" y="0"/>
                </a:moveTo>
                <a:lnTo>
                  <a:pt x="237437" y="205145"/>
                </a:lnTo>
                <a:lnTo>
                  <a:pt x="582167" y="205145"/>
                </a:lnTo>
                <a:lnTo>
                  <a:pt x="914904" y="68387"/>
                </a:lnTo>
                <a:lnTo>
                  <a:pt x="711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064830" y="8291809"/>
            <a:ext cx="915669" cy="307975"/>
          </a:xfrm>
          <a:custGeom>
            <a:avLst/>
            <a:gdLst/>
            <a:ahLst/>
            <a:cxnLst/>
            <a:rect l="l" t="t" r="r" b="b"/>
            <a:pathLst>
              <a:path w="915669" h="307975">
                <a:moveTo>
                  <a:pt x="203449" y="0"/>
                </a:moveTo>
                <a:lnTo>
                  <a:pt x="0" y="68370"/>
                </a:lnTo>
                <a:lnTo>
                  <a:pt x="457650" y="256296"/>
                </a:lnTo>
                <a:lnTo>
                  <a:pt x="220234" y="307482"/>
                </a:lnTo>
                <a:lnTo>
                  <a:pt x="796614" y="307482"/>
                </a:lnTo>
                <a:lnTo>
                  <a:pt x="879743" y="187926"/>
                </a:lnTo>
                <a:lnTo>
                  <a:pt x="694669" y="187926"/>
                </a:lnTo>
                <a:lnTo>
                  <a:pt x="203449" y="0"/>
                </a:lnTo>
                <a:close/>
              </a:path>
              <a:path w="915669" h="307975">
                <a:moveTo>
                  <a:pt x="915333" y="136741"/>
                </a:moveTo>
                <a:lnTo>
                  <a:pt x="694669" y="187926"/>
                </a:lnTo>
                <a:lnTo>
                  <a:pt x="879743" y="187926"/>
                </a:lnTo>
                <a:lnTo>
                  <a:pt x="915333" y="1367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064830" y="8291809"/>
            <a:ext cx="915669" cy="307975"/>
          </a:xfrm>
          <a:custGeom>
            <a:avLst/>
            <a:gdLst/>
            <a:ahLst/>
            <a:cxnLst/>
            <a:rect l="l" t="t" r="r" b="b"/>
            <a:pathLst>
              <a:path w="915669" h="307975">
                <a:moveTo>
                  <a:pt x="203449" y="0"/>
                </a:moveTo>
                <a:lnTo>
                  <a:pt x="0" y="68370"/>
                </a:lnTo>
                <a:lnTo>
                  <a:pt x="457650" y="256296"/>
                </a:lnTo>
                <a:lnTo>
                  <a:pt x="220234" y="307482"/>
                </a:lnTo>
                <a:lnTo>
                  <a:pt x="796614" y="307482"/>
                </a:lnTo>
                <a:lnTo>
                  <a:pt x="879743" y="187926"/>
                </a:lnTo>
                <a:lnTo>
                  <a:pt x="694669" y="187926"/>
                </a:lnTo>
                <a:lnTo>
                  <a:pt x="203449" y="0"/>
                </a:lnTo>
                <a:close/>
              </a:path>
              <a:path w="915669" h="307975">
                <a:moveTo>
                  <a:pt x="915333" y="136741"/>
                </a:moveTo>
                <a:lnTo>
                  <a:pt x="694669" y="187926"/>
                </a:lnTo>
                <a:lnTo>
                  <a:pt x="879743" y="187926"/>
                </a:lnTo>
                <a:lnTo>
                  <a:pt x="915333" y="1367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980163" y="8702068"/>
            <a:ext cx="915035" cy="307975"/>
          </a:xfrm>
          <a:custGeom>
            <a:avLst/>
            <a:gdLst/>
            <a:ahLst/>
            <a:cxnLst/>
            <a:rect l="l" t="t" r="r" b="b"/>
            <a:pathLst>
              <a:path w="915034" h="307975">
                <a:moveTo>
                  <a:pt x="581880" y="102352"/>
                </a:moveTo>
                <a:lnTo>
                  <a:pt x="237008" y="102352"/>
                </a:lnTo>
                <a:lnTo>
                  <a:pt x="711433" y="307482"/>
                </a:lnTo>
                <a:lnTo>
                  <a:pt x="914893" y="239112"/>
                </a:lnTo>
                <a:lnTo>
                  <a:pt x="581880" y="102352"/>
                </a:lnTo>
                <a:close/>
              </a:path>
              <a:path w="915034" h="307975">
                <a:moveTo>
                  <a:pt x="711433" y="0"/>
                </a:moveTo>
                <a:lnTo>
                  <a:pt x="118289" y="0"/>
                </a:lnTo>
                <a:lnTo>
                  <a:pt x="0" y="170740"/>
                </a:lnTo>
                <a:lnTo>
                  <a:pt x="237008" y="102352"/>
                </a:lnTo>
                <a:lnTo>
                  <a:pt x="581880" y="102352"/>
                </a:lnTo>
                <a:lnTo>
                  <a:pt x="457284" y="51184"/>
                </a:lnTo>
                <a:lnTo>
                  <a:pt x="7114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980163" y="8702068"/>
            <a:ext cx="915035" cy="307975"/>
          </a:xfrm>
          <a:custGeom>
            <a:avLst/>
            <a:gdLst/>
            <a:ahLst/>
            <a:cxnLst/>
            <a:rect l="l" t="t" r="r" b="b"/>
            <a:pathLst>
              <a:path w="915034" h="307975">
                <a:moveTo>
                  <a:pt x="581880" y="102352"/>
                </a:moveTo>
                <a:lnTo>
                  <a:pt x="237008" y="102352"/>
                </a:lnTo>
                <a:lnTo>
                  <a:pt x="711433" y="307482"/>
                </a:lnTo>
                <a:lnTo>
                  <a:pt x="914893" y="239112"/>
                </a:lnTo>
                <a:lnTo>
                  <a:pt x="581880" y="102352"/>
                </a:lnTo>
                <a:close/>
              </a:path>
              <a:path w="915034" h="307975">
                <a:moveTo>
                  <a:pt x="711433" y="0"/>
                </a:moveTo>
                <a:lnTo>
                  <a:pt x="118289" y="0"/>
                </a:lnTo>
                <a:lnTo>
                  <a:pt x="0" y="170740"/>
                </a:lnTo>
                <a:lnTo>
                  <a:pt x="237008" y="102352"/>
                </a:lnTo>
                <a:lnTo>
                  <a:pt x="581880" y="102352"/>
                </a:lnTo>
                <a:lnTo>
                  <a:pt x="457284" y="51184"/>
                </a:lnTo>
                <a:lnTo>
                  <a:pt x="7114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352327" y="8633697"/>
            <a:ext cx="0" cy="683895"/>
          </a:xfrm>
          <a:custGeom>
            <a:avLst/>
            <a:gdLst/>
            <a:ahLst/>
            <a:cxnLst/>
            <a:rect l="l" t="t" r="r" b="b"/>
            <a:pathLst>
              <a:path h="683895">
                <a:moveTo>
                  <a:pt x="0" y="0"/>
                </a:moveTo>
                <a:lnTo>
                  <a:pt x="0" y="683353"/>
                </a:lnTo>
              </a:path>
            </a:pathLst>
          </a:custGeom>
          <a:ln w="16779">
            <a:solidFill>
              <a:srgbClr val="AA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675199" y="9163511"/>
            <a:ext cx="542290" cy="546735"/>
          </a:xfrm>
          <a:custGeom>
            <a:avLst/>
            <a:gdLst/>
            <a:ahLst/>
            <a:cxnLst/>
            <a:rect l="l" t="t" r="r" b="b"/>
            <a:pathLst>
              <a:path w="542290" h="546734">
                <a:moveTo>
                  <a:pt x="270976" y="0"/>
                </a:moveTo>
                <a:lnTo>
                  <a:pt x="217048" y="4310"/>
                </a:lnTo>
                <a:lnTo>
                  <a:pt x="168432" y="16772"/>
                </a:lnTo>
                <a:lnTo>
                  <a:pt x="125402" y="36682"/>
                </a:lnTo>
                <a:lnTo>
                  <a:pt x="88235" y="63335"/>
                </a:lnTo>
                <a:lnTo>
                  <a:pt x="57206" y="96026"/>
                </a:lnTo>
                <a:lnTo>
                  <a:pt x="32592" y="134052"/>
                </a:lnTo>
                <a:lnTo>
                  <a:pt x="14669" y="176708"/>
                </a:lnTo>
                <a:lnTo>
                  <a:pt x="3713" y="223290"/>
                </a:lnTo>
                <a:lnTo>
                  <a:pt x="0" y="273094"/>
                </a:lnTo>
                <a:lnTo>
                  <a:pt x="4266" y="323018"/>
                </a:lnTo>
                <a:lnTo>
                  <a:pt x="16603" y="369695"/>
                </a:lnTo>
                <a:lnTo>
                  <a:pt x="36322" y="412422"/>
                </a:lnTo>
                <a:lnTo>
                  <a:pt x="62732" y="450500"/>
                </a:lnTo>
                <a:lnTo>
                  <a:pt x="95142" y="483226"/>
                </a:lnTo>
                <a:lnTo>
                  <a:pt x="132862" y="509900"/>
                </a:lnTo>
                <a:lnTo>
                  <a:pt x="175201" y="529822"/>
                </a:lnTo>
                <a:lnTo>
                  <a:pt x="221469" y="542288"/>
                </a:lnTo>
                <a:lnTo>
                  <a:pt x="270976" y="546600"/>
                </a:lnTo>
                <a:lnTo>
                  <a:pt x="320375" y="542855"/>
                </a:lnTo>
                <a:lnTo>
                  <a:pt x="366588" y="531804"/>
                </a:lnTo>
                <a:lnTo>
                  <a:pt x="408913" y="513723"/>
                </a:lnTo>
                <a:lnTo>
                  <a:pt x="446650" y="488890"/>
                </a:lnTo>
                <a:lnTo>
                  <a:pt x="479097" y="457579"/>
                </a:lnTo>
                <a:lnTo>
                  <a:pt x="505554" y="420068"/>
                </a:lnTo>
                <a:lnTo>
                  <a:pt x="525319" y="376632"/>
                </a:lnTo>
                <a:lnTo>
                  <a:pt x="537692" y="327549"/>
                </a:lnTo>
                <a:lnTo>
                  <a:pt x="541973" y="273094"/>
                </a:lnTo>
                <a:lnTo>
                  <a:pt x="538960" y="223957"/>
                </a:lnTo>
                <a:lnTo>
                  <a:pt x="530058" y="179128"/>
                </a:lnTo>
                <a:lnTo>
                  <a:pt x="515467" y="138809"/>
                </a:lnTo>
                <a:lnTo>
                  <a:pt x="495389" y="103205"/>
                </a:lnTo>
                <a:lnTo>
                  <a:pt x="470026" y="72519"/>
                </a:lnTo>
                <a:lnTo>
                  <a:pt x="439578" y="46955"/>
                </a:lnTo>
                <a:lnTo>
                  <a:pt x="404248" y="26718"/>
                </a:lnTo>
                <a:lnTo>
                  <a:pt x="364236" y="12010"/>
                </a:lnTo>
                <a:lnTo>
                  <a:pt x="319745" y="3036"/>
                </a:lnTo>
                <a:lnTo>
                  <a:pt x="270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708758" y="9197493"/>
            <a:ext cx="542925" cy="547370"/>
          </a:xfrm>
          <a:custGeom>
            <a:avLst/>
            <a:gdLst/>
            <a:ahLst/>
            <a:cxnLst/>
            <a:rect l="l" t="t" r="r" b="b"/>
            <a:pathLst>
              <a:path w="542925" h="547370">
                <a:moveTo>
                  <a:pt x="271405" y="0"/>
                </a:moveTo>
                <a:lnTo>
                  <a:pt x="217460" y="4311"/>
                </a:lnTo>
                <a:lnTo>
                  <a:pt x="168803" y="16777"/>
                </a:lnTo>
                <a:lnTo>
                  <a:pt x="125715" y="36697"/>
                </a:lnTo>
                <a:lnTo>
                  <a:pt x="88481" y="63371"/>
                </a:lnTo>
                <a:lnTo>
                  <a:pt x="57382" y="96096"/>
                </a:lnTo>
                <a:lnTo>
                  <a:pt x="32701" y="134173"/>
                </a:lnTo>
                <a:lnTo>
                  <a:pt x="14722" y="176900"/>
                </a:lnTo>
                <a:lnTo>
                  <a:pt x="3727" y="223576"/>
                </a:lnTo>
                <a:lnTo>
                  <a:pt x="0" y="273500"/>
                </a:lnTo>
                <a:lnTo>
                  <a:pt x="4280" y="323429"/>
                </a:lnTo>
                <a:lnTo>
                  <a:pt x="16656" y="370109"/>
                </a:lnTo>
                <a:lnTo>
                  <a:pt x="36431" y="412838"/>
                </a:lnTo>
                <a:lnTo>
                  <a:pt x="62908" y="450917"/>
                </a:lnTo>
                <a:lnTo>
                  <a:pt x="95388" y="483643"/>
                </a:lnTo>
                <a:lnTo>
                  <a:pt x="133175" y="510317"/>
                </a:lnTo>
                <a:lnTo>
                  <a:pt x="175572" y="530238"/>
                </a:lnTo>
                <a:lnTo>
                  <a:pt x="221881" y="542704"/>
                </a:lnTo>
                <a:lnTo>
                  <a:pt x="271405" y="547015"/>
                </a:lnTo>
                <a:lnTo>
                  <a:pt x="320802" y="543257"/>
                </a:lnTo>
                <a:lnTo>
                  <a:pt x="367013" y="532171"/>
                </a:lnTo>
                <a:lnTo>
                  <a:pt x="409338" y="514046"/>
                </a:lnTo>
                <a:lnTo>
                  <a:pt x="447075" y="489167"/>
                </a:lnTo>
                <a:lnTo>
                  <a:pt x="479523" y="457822"/>
                </a:lnTo>
                <a:lnTo>
                  <a:pt x="505981" y="420296"/>
                </a:lnTo>
                <a:lnTo>
                  <a:pt x="525747" y="376876"/>
                </a:lnTo>
                <a:lnTo>
                  <a:pt x="538121" y="327848"/>
                </a:lnTo>
                <a:lnTo>
                  <a:pt x="542402" y="273500"/>
                </a:lnTo>
                <a:lnTo>
                  <a:pt x="539390" y="224356"/>
                </a:lnTo>
                <a:lnTo>
                  <a:pt x="530487" y="179498"/>
                </a:lnTo>
                <a:lnTo>
                  <a:pt x="515897" y="139134"/>
                </a:lnTo>
                <a:lnTo>
                  <a:pt x="495819" y="103475"/>
                </a:lnTo>
                <a:lnTo>
                  <a:pt x="470455" y="72728"/>
                </a:lnTo>
                <a:lnTo>
                  <a:pt x="440007" y="47103"/>
                </a:lnTo>
                <a:lnTo>
                  <a:pt x="404677" y="26809"/>
                </a:lnTo>
                <a:lnTo>
                  <a:pt x="364666" y="12054"/>
                </a:lnTo>
                <a:lnTo>
                  <a:pt x="320174" y="3048"/>
                </a:lnTo>
                <a:lnTo>
                  <a:pt x="2714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691973" y="9180291"/>
            <a:ext cx="542925" cy="547370"/>
          </a:xfrm>
          <a:custGeom>
            <a:avLst/>
            <a:gdLst/>
            <a:ahLst/>
            <a:cxnLst/>
            <a:rect l="l" t="t" r="r" b="b"/>
            <a:pathLst>
              <a:path w="542925" h="547370">
                <a:moveTo>
                  <a:pt x="270986" y="0"/>
                </a:moveTo>
                <a:lnTo>
                  <a:pt x="217059" y="4325"/>
                </a:lnTo>
                <a:lnTo>
                  <a:pt x="168441" y="16826"/>
                </a:lnTo>
                <a:lnTo>
                  <a:pt x="125410" y="36792"/>
                </a:lnTo>
                <a:lnTo>
                  <a:pt x="88241" y="63511"/>
                </a:lnTo>
                <a:lnTo>
                  <a:pt x="57210" y="96273"/>
                </a:lnTo>
                <a:lnTo>
                  <a:pt x="32595" y="134365"/>
                </a:lnTo>
                <a:lnTo>
                  <a:pt x="14671" y="177078"/>
                </a:lnTo>
                <a:lnTo>
                  <a:pt x="3713" y="223699"/>
                </a:lnTo>
                <a:lnTo>
                  <a:pt x="0" y="273517"/>
                </a:lnTo>
                <a:lnTo>
                  <a:pt x="4279" y="323441"/>
                </a:lnTo>
                <a:lnTo>
                  <a:pt x="16652" y="370117"/>
                </a:lnTo>
                <a:lnTo>
                  <a:pt x="36416" y="412844"/>
                </a:lnTo>
                <a:lnTo>
                  <a:pt x="62871" y="450921"/>
                </a:lnTo>
                <a:lnTo>
                  <a:pt x="95316" y="483647"/>
                </a:lnTo>
                <a:lnTo>
                  <a:pt x="133051" y="510320"/>
                </a:lnTo>
                <a:lnTo>
                  <a:pt x="175375" y="530241"/>
                </a:lnTo>
                <a:lnTo>
                  <a:pt x="221587" y="542707"/>
                </a:lnTo>
                <a:lnTo>
                  <a:pt x="270986" y="547018"/>
                </a:lnTo>
                <a:lnTo>
                  <a:pt x="320508" y="543274"/>
                </a:lnTo>
                <a:lnTo>
                  <a:pt x="366816" y="532223"/>
                </a:lnTo>
                <a:lnTo>
                  <a:pt x="409214" y="514143"/>
                </a:lnTo>
                <a:lnTo>
                  <a:pt x="447003" y="489310"/>
                </a:lnTo>
                <a:lnTo>
                  <a:pt x="479486" y="458000"/>
                </a:lnTo>
                <a:lnTo>
                  <a:pt x="505965" y="420490"/>
                </a:lnTo>
                <a:lnTo>
                  <a:pt x="525743" y="377055"/>
                </a:lnTo>
                <a:lnTo>
                  <a:pt x="538121" y="327972"/>
                </a:lnTo>
                <a:lnTo>
                  <a:pt x="542402" y="273517"/>
                </a:lnTo>
                <a:lnTo>
                  <a:pt x="539378" y="224368"/>
                </a:lnTo>
                <a:lnTo>
                  <a:pt x="530444" y="179506"/>
                </a:lnTo>
                <a:lnTo>
                  <a:pt x="515806" y="139140"/>
                </a:lnTo>
                <a:lnTo>
                  <a:pt x="495671" y="103478"/>
                </a:lnTo>
                <a:lnTo>
                  <a:pt x="470246" y="72730"/>
                </a:lnTo>
                <a:lnTo>
                  <a:pt x="439736" y="47104"/>
                </a:lnTo>
                <a:lnTo>
                  <a:pt x="404349" y="26809"/>
                </a:lnTo>
                <a:lnTo>
                  <a:pt x="364290" y="12054"/>
                </a:lnTo>
                <a:lnTo>
                  <a:pt x="319767" y="3048"/>
                </a:lnTo>
                <a:lnTo>
                  <a:pt x="270986" y="0"/>
                </a:lnTo>
                <a:close/>
              </a:path>
            </a:pathLst>
          </a:custGeom>
          <a:solidFill>
            <a:srgbClr val="E540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6764006" y="9167591"/>
            <a:ext cx="40830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endParaRPr sz="32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6583525" y="9160996"/>
            <a:ext cx="777875" cy="588010"/>
          </a:xfrm>
          <a:custGeom>
            <a:avLst/>
            <a:gdLst/>
            <a:ahLst/>
            <a:cxnLst/>
            <a:rect l="l" t="t" r="r" b="b"/>
            <a:pathLst>
              <a:path w="777875" h="588009">
                <a:moveTo>
                  <a:pt x="599416" y="0"/>
                </a:moveTo>
                <a:lnTo>
                  <a:pt x="178340" y="0"/>
                </a:lnTo>
                <a:lnTo>
                  <a:pt x="142851" y="136"/>
                </a:lnTo>
                <a:lnTo>
                  <a:pt x="91498" y="3687"/>
                </a:lnTo>
                <a:lnTo>
                  <a:pt x="52339" y="19276"/>
                </a:lnTo>
                <a:lnTo>
                  <a:pt x="19269" y="52341"/>
                </a:lnTo>
                <a:lnTo>
                  <a:pt x="3684" y="91499"/>
                </a:lnTo>
                <a:lnTo>
                  <a:pt x="136" y="142852"/>
                </a:lnTo>
                <a:lnTo>
                  <a:pt x="0" y="178341"/>
                </a:lnTo>
                <a:lnTo>
                  <a:pt x="0" y="409234"/>
                </a:lnTo>
                <a:lnTo>
                  <a:pt x="1091" y="473344"/>
                </a:lnTo>
                <a:lnTo>
                  <a:pt x="8732" y="513902"/>
                </a:lnTo>
                <a:lnTo>
                  <a:pt x="34005" y="553567"/>
                </a:lnTo>
                <a:lnTo>
                  <a:pt x="73673" y="578836"/>
                </a:lnTo>
                <a:lnTo>
                  <a:pt x="114230" y="586483"/>
                </a:lnTo>
                <a:lnTo>
                  <a:pt x="178340" y="587575"/>
                </a:lnTo>
                <a:lnTo>
                  <a:pt x="599416" y="587575"/>
                </a:lnTo>
                <a:lnTo>
                  <a:pt x="663525" y="586483"/>
                </a:lnTo>
                <a:lnTo>
                  <a:pt x="704083" y="578836"/>
                </a:lnTo>
                <a:lnTo>
                  <a:pt x="743750" y="553567"/>
                </a:lnTo>
                <a:lnTo>
                  <a:pt x="769023" y="513902"/>
                </a:lnTo>
                <a:lnTo>
                  <a:pt x="776664" y="473344"/>
                </a:lnTo>
                <a:lnTo>
                  <a:pt x="777756" y="409234"/>
                </a:lnTo>
                <a:lnTo>
                  <a:pt x="777756" y="178341"/>
                </a:lnTo>
                <a:lnTo>
                  <a:pt x="776664" y="114232"/>
                </a:lnTo>
                <a:lnTo>
                  <a:pt x="769023" y="73673"/>
                </a:lnTo>
                <a:lnTo>
                  <a:pt x="743750" y="34009"/>
                </a:lnTo>
                <a:lnTo>
                  <a:pt x="704083" y="8740"/>
                </a:lnTo>
                <a:lnTo>
                  <a:pt x="663525" y="1092"/>
                </a:lnTo>
                <a:lnTo>
                  <a:pt x="599416" y="0"/>
                </a:lnTo>
                <a:close/>
              </a:path>
            </a:pathLst>
          </a:custGeom>
          <a:solidFill>
            <a:srgbClr val="0078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38762" y="8271051"/>
            <a:ext cx="2671877" cy="1418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086533" y="2115452"/>
            <a:ext cx="5282888" cy="40332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336191" y="2365111"/>
            <a:ext cx="4665106" cy="34155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336191" y="2365111"/>
            <a:ext cx="4665345" cy="3415665"/>
          </a:xfrm>
          <a:custGeom>
            <a:avLst/>
            <a:gdLst/>
            <a:ahLst/>
            <a:cxnLst/>
            <a:rect l="l" t="t" r="r" b="b"/>
            <a:pathLst>
              <a:path w="4665344" h="3415665">
                <a:moveTo>
                  <a:pt x="0" y="0"/>
                </a:moveTo>
                <a:lnTo>
                  <a:pt x="0" y="3415471"/>
                </a:lnTo>
                <a:lnTo>
                  <a:pt x="4665106" y="3415471"/>
                </a:lnTo>
                <a:lnTo>
                  <a:pt x="4665106" y="0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3B6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38464" y="7681277"/>
            <a:ext cx="10565123" cy="26596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42853" y="7985666"/>
            <a:ext cx="9894986" cy="19894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7048865" y="714607"/>
            <a:ext cx="600646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分组交换：路由器简介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1473" y="2234625"/>
            <a:ext cx="10720448" cy="8277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49367" y="2611578"/>
            <a:ext cx="9925050" cy="7482205"/>
          </a:xfrm>
          <a:custGeom>
            <a:avLst/>
            <a:gdLst/>
            <a:ahLst/>
            <a:cxnLst/>
            <a:rect l="l" t="t" r="r" b="b"/>
            <a:pathLst>
              <a:path w="9925050" h="7482205">
                <a:moveTo>
                  <a:pt x="9684304" y="0"/>
                </a:moveTo>
                <a:lnTo>
                  <a:pt x="240357" y="0"/>
                </a:lnTo>
                <a:lnTo>
                  <a:pt x="192527" y="184"/>
                </a:lnTo>
                <a:lnTo>
                  <a:pt x="153954" y="1472"/>
                </a:lnTo>
                <a:lnTo>
                  <a:pt x="123317" y="4969"/>
                </a:lnTo>
                <a:lnTo>
                  <a:pt x="99292" y="11778"/>
                </a:lnTo>
                <a:lnTo>
                  <a:pt x="45834" y="45834"/>
                </a:lnTo>
                <a:lnTo>
                  <a:pt x="11778" y="99292"/>
                </a:lnTo>
                <a:lnTo>
                  <a:pt x="1472" y="153954"/>
                </a:lnTo>
                <a:lnTo>
                  <a:pt x="184" y="192527"/>
                </a:lnTo>
                <a:lnTo>
                  <a:pt x="0" y="240357"/>
                </a:lnTo>
                <a:lnTo>
                  <a:pt x="0" y="7241769"/>
                </a:lnTo>
                <a:lnTo>
                  <a:pt x="184" y="7289599"/>
                </a:lnTo>
                <a:lnTo>
                  <a:pt x="1472" y="7328171"/>
                </a:lnTo>
                <a:lnTo>
                  <a:pt x="11778" y="7382833"/>
                </a:lnTo>
                <a:lnTo>
                  <a:pt x="45834" y="7436291"/>
                </a:lnTo>
                <a:lnTo>
                  <a:pt x="99292" y="7470347"/>
                </a:lnTo>
                <a:lnTo>
                  <a:pt x="153954" y="7480653"/>
                </a:lnTo>
                <a:lnTo>
                  <a:pt x="192527" y="7481942"/>
                </a:lnTo>
                <a:lnTo>
                  <a:pt x="240357" y="7482126"/>
                </a:lnTo>
                <a:lnTo>
                  <a:pt x="9684304" y="7482126"/>
                </a:lnTo>
                <a:lnTo>
                  <a:pt x="9732132" y="7481942"/>
                </a:lnTo>
                <a:lnTo>
                  <a:pt x="9770703" y="7480653"/>
                </a:lnTo>
                <a:lnTo>
                  <a:pt x="9825367" y="7470347"/>
                </a:lnTo>
                <a:lnTo>
                  <a:pt x="9878824" y="7436291"/>
                </a:lnTo>
                <a:lnTo>
                  <a:pt x="9912883" y="7382833"/>
                </a:lnTo>
                <a:lnTo>
                  <a:pt x="9923181" y="7328171"/>
                </a:lnTo>
                <a:lnTo>
                  <a:pt x="9924468" y="7289599"/>
                </a:lnTo>
                <a:lnTo>
                  <a:pt x="9924652" y="7241769"/>
                </a:lnTo>
                <a:lnTo>
                  <a:pt x="9924652" y="240357"/>
                </a:lnTo>
                <a:lnTo>
                  <a:pt x="9924468" y="192527"/>
                </a:lnTo>
                <a:lnTo>
                  <a:pt x="9923181" y="153954"/>
                </a:lnTo>
                <a:lnTo>
                  <a:pt x="9912883" y="99292"/>
                </a:lnTo>
                <a:lnTo>
                  <a:pt x="9878824" y="45834"/>
                </a:lnTo>
                <a:lnTo>
                  <a:pt x="9825367" y="11778"/>
                </a:lnTo>
                <a:lnTo>
                  <a:pt x="9770703" y="1472"/>
                </a:lnTo>
                <a:lnTo>
                  <a:pt x="9732132" y="184"/>
                </a:lnTo>
                <a:lnTo>
                  <a:pt x="9684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49368" y="2611577"/>
            <a:ext cx="9925050" cy="7482205"/>
          </a:xfrm>
          <a:custGeom>
            <a:avLst/>
            <a:gdLst/>
            <a:ahLst/>
            <a:cxnLst/>
            <a:rect l="l" t="t" r="r" b="b"/>
            <a:pathLst>
              <a:path w="9925050" h="7482205">
                <a:moveTo>
                  <a:pt x="240356" y="0"/>
                </a:moveTo>
                <a:lnTo>
                  <a:pt x="9684299" y="0"/>
                </a:lnTo>
                <a:lnTo>
                  <a:pt x="9732129" y="184"/>
                </a:lnTo>
                <a:lnTo>
                  <a:pt x="9770702" y="1472"/>
                </a:lnTo>
                <a:lnTo>
                  <a:pt x="9825364" y="11778"/>
                </a:lnTo>
                <a:lnTo>
                  <a:pt x="9878822" y="45834"/>
                </a:lnTo>
                <a:lnTo>
                  <a:pt x="9912878" y="99291"/>
                </a:lnTo>
                <a:lnTo>
                  <a:pt x="9923184" y="153954"/>
                </a:lnTo>
                <a:lnTo>
                  <a:pt x="9924472" y="192526"/>
                </a:lnTo>
                <a:lnTo>
                  <a:pt x="9924656" y="240356"/>
                </a:lnTo>
                <a:lnTo>
                  <a:pt x="9924656" y="7241769"/>
                </a:lnTo>
                <a:lnTo>
                  <a:pt x="9924472" y="7289599"/>
                </a:lnTo>
                <a:lnTo>
                  <a:pt x="9923184" y="7328171"/>
                </a:lnTo>
                <a:lnTo>
                  <a:pt x="9912878" y="7382833"/>
                </a:lnTo>
                <a:lnTo>
                  <a:pt x="9878822" y="7436291"/>
                </a:lnTo>
                <a:lnTo>
                  <a:pt x="9825364" y="7470347"/>
                </a:lnTo>
                <a:lnTo>
                  <a:pt x="9770702" y="7480653"/>
                </a:lnTo>
                <a:lnTo>
                  <a:pt x="9732129" y="7481942"/>
                </a:lnTo>
                <a:lnTo>
                  <a:pt x="9684299" y="7482126"/>
                </a:lnTo>
                <a:lnTo>
                  <a:pt x="240356" y="7482126"/>
                </a:lnTo>
                <a:lnTo>
                  <a:pt x="192526" y="7481942"/>
                </a:lnTo>
                <a:lnTo>
                  <a:pt x="153954" y="7480653"/>
                </a:lnTo>
                <a:lnTo>
                  <a:pt x="99291" y="7470347"/>
                </a:lnTo>
                <a:lnTo>
                  <a:pt x="45834" y="7436291"/>
                </a:lnTo>
                <a:lnTo>
                  <a:pt x="11778" y="7382833"/>
                </a:lnTo>
                <a:lnTo>
                  <a:pt x="1472" y="7328171"/>
                </a:lnTo>
                <a:lnTo>
                  <a:pt x="184" y="7289599"/>
                </a:lnTo>
                <a:lnTo>
                  <a:pt x="0" y="7241769"/>
                </a:lnTo>
                <a:lnTo>
                  <a:pt x="0" y="240356"/>
                </a:lnTo>
                <a:lnTo>
                  <a:pt x="184" y="192526"/>
                </a:lnTo>
                <a:lnTo>
                  <a:pt x="1472" y="153954"/>
                </a:lnTo>
                <a:lnTo>
                  <a:pt x="11778" y="99291"/>
                </a:lnTo>
                <a:lnTo>
                  <a:pt x="45834" y="45834"/>
                </a:lnTo>
                <a:lnTo>
                  <a:pt x="99291" y="11778"/>
                </a:lnTo>
                <a:lnTo>
                  <a:pt x="153954" y="1472"/>
                </a:lnTo>
                <a:lnTo>
                  <a:pt x="192526" y="184"/>
                </a:lnTo>
                <a:lnTo>
                  <a:pt x="240356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9540" y="6310779"/>
            <a:ext cx="8585498" cy="4214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433" y="6687731"/>
            <a:ext cx="7790180" cy="3418840"/>
          </a:xfrm>
          <a:custGeom>
            <a:avLst/>
            <a:gdLst/>
            <a:ahLst/>
            <a:cxnLst/>
            <a:rect l="l" t="t" r="r" b="b"/>
            <a:pathLst>
              <a:path w="7790180" h="3418840">
                <a:moveTo>
                  <a:pt x="7596387" y="0"/>
                </a:moveTo>
                <a:lnTo>
                  <a:pt x="193323" y="0"/>
                </a:lnTo>
                <a:lnTo>
                  <a:pt x="154852" y="148"/>
                </a:lnTo>
                <a:lnTo>
                  <a:pt x="99185" y="3996"/>
                </a:lnTo>
                <a:lnTo>
                  <a:pt x="56737" y="20894"/>
                </a:lnTo>
                <a:lnTo>
                  <a:pt x="20894" y="56737"/>
                </a:lnTo>
                <a:lnTo>
                  <a:pt x="3996" y="99186"/>
                </a:lnTo>
                <a:lnTo>
                  <a:pt x="148" y="154852"/>
                </a:lnTo>
                <a:lnTo>
                  <a:pt x="0" y="193322"/>
                </a:lnTo>
                <a:lnTo>
                  <a:pt x="0" y="3224900"/>
                </a:lnTo>
                <a:lnTo>
                  <a:pt x="148" y="3263371"/>
                </a:lnTo>
                <a:lnTo>
                  <a:pt x="3996" y="3319038"/>
                </a:lnTo>
                <a:lnTo>
                  <a:pt x="20894" y="3361486"/>
                </a:lnTo>
                <a:lnTo>
                  <a:pt x="56737" y="3397329"/>
                </a:lnTo>
                <a:lnTo>
                  <a:pt x="99185" y="3414227"/>
                </a:lnTo>
                <a:lnTo>
                  <a:pt x="154852" y="3418075"/>
                </a:lnTo>
                <a:lnTo>
                  <a:pt x="193323" y="3418223"/>
                </a:lnTo>
                <a:lnTo>
                  <a:pt x="7596387" y="3418223"/>
                </a:lnTo>
                <a:lnTo>
                  <a:pt x="7634858" y="3418075"/>
                </a:lnTo>
                <a:lnTo>
                  <a:pt x="7690525" y="3414227"/>
                </a:lnTo>
                <a:lnTo>
                  <a:pt x="7732973" y="3397329"/>
                </a:lnTo>
                <a:lnTo>
                  <a:pt x="7768816" y="3361486"/>
                </a:lnTo>
                <a:lnTo>
                  <a:pt x="7785714" y="3319038"/>
                </a:lnTo>
                <a:lnTo>
                  <a:pt x="7789562" y="3263371"/>
                </a:lnTo>
                <a:lnTo>
                  <a:pt x="7789710" y="3224900"/>
                </a:lnTo>
                <a:lnTo>
                  <a:pt x="7789710" y="193322"/>
                </a:lnTo>
                <a:lnTo>
                  <a:pt x="7789562" y="154852"/>
                </a:lnTo>
                <a:lnTo>
                  <a:pt x="7785714" y="99186"/>
                </a:lnTo>
                <a:lnTo>
                  <a:pt x="7768816" y="56737"/>
                </a:lnTo>
                <a:lnTo>
                  <a:pt x="7732973" y="20894"/>
                </a:lnTo>
                <a:lnTo>
                  <a:pt x="7690525" y="3996"/>
                </a:lnTo>
                <a:lnTo>
                  <a:pt x="7634858" y="148"/>
                </a:lnTo>
                <a:lnTo>
                  <a:pt x="75963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7433" y="6687731"/>
            <a:ext cx="7790180" cy="3418840"/>
          </a:xfrm>
          <a:custGeom>
            <a:avLst/>
            <a:gdLst/>
            <a:ahLst/>
            <a:cxnLst/>
            <a:rect l="l" t="t" r="r" b="b"/>
            <a:pathLst>
              <a:path w="7790180" h="3418840">
                <a:moveTo>
                  <a:pt x="193323" y="0"/>
                </a:moveTo>
                <a:lnTo>
                  <a:pt x="7596387" y="0"/>
                </a:lnTo>
                <a:lnTo>
                  <a:pt x="7634858" y="148"/>
                </a:lnTo>
                <a:lnTo>
                  <a:pt x="7690525" y="3996"/>
                </a:lnTo>
                <a:lnTo>
                  <a:pt x="7732973" y="20894"/>
                </a:lnTo>
                <a:lnTo>
                  <a:pt x="7768816" y="56737"/>
                </a:lnTo>
                <a:lnTo>
                  <a:pt x="7785714" y="99185"/>
                </a:lnTo>
                <a:lnTo>
                  <a:pt x="7789563" y="154852"/>
                </a:lnTo>
                <a:lnTo>
                  <a:pt x="7789711" y="193323"/>
                </a:lnTo>
                <a:lnTo>
                  <a:pt x="7789711" y="3224900"/>
                </a:lnTo>
                <a:lnTo>
                  <a:pt x="7789563" y="3263371"/>
                </a:lnTo>
                <a:lnTo>
                  <a:pt x="7785714" y="3319038"/>
                </a:lnTo>
                <a:lnTo>
                  <a:pt x="7768816" y="3361486"/>
                </a:lnTo>
                <a:lnTo>
                  <a:pt x="7732973" y="3397329"/>
                </a:lnTo>
                <a:lnTo>
                  <a:pt x="7690525" y="3414227"/>
                </a:lnTo>
                <a:lnTo>
                  <a:pt x="7634858" y="3418075"/>
                </a:lnTo>
                <a:lnTo>
                  <a:pt x="7596387" y="3418223"/>
                </a:lnTo>
                <a:lnTo>
                  <a:pt x="193323" y="3418223"/>
                </a:lnTo>
                <a:lnTo>
                  <a:pt x="154852" y="3418075"/>
                </a:lnTo>
                <a:lnTo>
                  <a:pt x="99185" y="3414227"/>
                </a:lnTo>
                <a:lnTo>
                  <a:pt x="56737" y="3397329"/>
                </a:lnTo>
                <a:lnTo>
                  <a:pt x="20894" y="3361486"/>
                </a:lnTo>
                <a:lnTo>
                  <a:pt x="3996" y="3319038"/>
                </a:lnTo>
                <a:lnTo>
                  <a:pt x="148" y="3263371"/>
                </a:lnTo>
                <a:lnTo>
                  <a:pt x="0" y="3224900"/>
                </a:lnTo>
                <a:lnTo>
                  <a:pt x="0" y="193323"/>
                </a:lnTo>
                <a:lnTo>
                  <a:pt x="148" y="154852"/>
                </a:lnTo>
                <a:lnTo>
                  <a:pt x="3996" y="99185"/>
                </a:lnTo>
                <a:lnTo>
                  <a:pt x="20894" y="56737"/>
                </a:lnTo>
                <a:lnTo>
                  <a:pt x="56737" y="20894"/>
                </a:lnTo>
                <a:lnTo>
                  <a:pt x="99185" y="3996"/>
                </a:lnTo>
                <a:lnTo>
                  <a:pt x="154852" y="148"/>
                </a:lnTo>
                <a:lnTo>
                  <a:pt x="193323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8212" y="2277866"/>
            <a:ext cx="8585498" cy="40749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6106" y="2654818"/>
            <a:ext cx="7790180" cy="3279140"/>
          </a:xfrm>
          <a:custGeom>
            <a:avLst/>
            <a:gdLst/>
            <a:ahLst/>
            <a:cxnLst/>
            <a:rect l="l" t="t" r="r" b="b"/>
            <a:pathLst>
              <a:path w="7790180" h="3279140">
                <a:moveTo>
                  <a:pt x="7596387" y="0"/>
                </a:moveTo>
                <a:lnTo>
                  <a:pt x="193323" y="0"/>
                </a:lnTo>
                <a:lnTo>
                  <a:pt x="154852" y="148"/>
                </a:lnTo>
                <a:lnTo>
                  <a:pt x="99186" y="3996"/>
                </a:lnTo>
                <a:lnTo>
                  <a:pt x="56737" y="20894"/>
                </a:lnTo>
                <a:lnTo>
                  <a:pt x="20894" y="56737"/>
                </a:lnTo>
                <a:lnTo>
                  <a:pt x="3996" y="99186"/>
                </a:lnTo>
                <a:lnTo>
                  <a:pt x="148" y="154853"/>
                </a:lnTo>
                <a:lnTo>
                  <a:pt x="0" y="193323"/>
                </a:lnTo>
                <a:lnTo>
                  <a:pt x="0" y="3085790"/>
                </a:lnTo>
                <a:lnTo>
                  <a:pt x="148" y="3124261"/>
                </a:lnTo>
                <a:lnTo>
                  <a:pt x="3996" y="3179927"/>
                </a:lnTo>
                <a:lnTo>
                  <a:pt x="20894" y="3222375"/>
                </a:lnTo>
                <a:lnTo>
                  <a:pt x="56737" y="3258218"/>
                </a:lnTo>
                <a:lnTo>
                  <a:pt x="99186" y="3275116"/>
                </a:lnTo>
                <a:lnTo>
                  <a:pt x="154852" y="3278965"/>
                </a:lnTo>
                <a:lnTo>
                  <a:pt x="193323" y="3279113"/>
                </a:lnTo>
                <a:lnTo>
                  <a:pt x="7596387" y="3279113"/>
                </a:lnTo>
                <a:lnTo>
                  <a:pt x="7634858" y="3278965"/>
                </a:lnTo>
                <a:lnTo>
                  <a:pt x="7690525" y="3275116"/>
                </a:lnTo>
                <a:lnTo>
                  <a:pt x="7732973" y="3258218"/>
                </a:lnTo>
                <a:lnTo>
                  <a:pt x="7768816" y="3222375"/>
                </a:lnTo>
                <a:lnTo>
                  <a:pt x="7785714" y="3179927"/>
                </a:lnTo>
                <a:lnTo>
                  <a:pt x="7789562" y="3124261"/>
                </a:lnTo>
                <a:lnTo>
                  <a:pt x="7789710" y="3085790"/>
                </a:lnTo>
                <a:lnTo>
                  <a:pt x="7789710" y="193323"/>
                </a:lnTo>
                <a:lnTo>
                  <a:pt x="7789562" y="154853"/>
                </a:lnTo>
                <a:lnTo>
                  <a:pt x="7785714" y="99186"/>
                </a:lnTo>
                <a:lnTo>
                  <a:pt x="7768816" y="56737"/>
                </a:lnTo>
                <a:lnTo>
                  <a:pt x="7732973" y="20894"/>
                </a:lnTo>
                <a:lnTo>
                  <a:pt x="7690525" y="3996"/>
                </a:lnTo>
                <a:lnTo>
                  <a:pt x="7634858" y="148"/>
                </a:lnTo>
                <a:lnTo>
                  <a:pt x="75963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6106" y="2654818"/>
            <a:ext cx="7790180" cy="3279140"/>
          </a:xfrm>
          <a:custGeom>
            <a:avLst/>
            <a:gdLst/>
            <a:ahLst/>
            <a:cxnLst/>
            <a:rect l="l" t="t" r="r" b="b"/>
            <a:pathLst>
              <a:path w="7790180" h="3279140">
                <a:moveTo>
                  <a:pt x="193323" y="0"/>
                </a:moveTo>
                <a:lnTo>
                  <a:pt x="7596387" y="0"/>
                </a:lnTo>
                <a:lnTo>
                  <a:pt x="7634858" y="148"/>
                </a:lnTo>
                <a:lnTo>
                  <a:pt x="7690525" y="3996"/>
                </a:lnTo>
                <a:lnTo>
                  <a:pt x="7732973" y="20894"/>
                </a:lnTo>
                <a:lnTo>
                  <a:pt x="7768816" y="56737"/>
                </a:lnTo>
                <a:lnTo>
                  <a:pt x="7785714" y="99185"/>
                </a:lnTo>
                <a:lnTo>
                  <a:pt x="7789563" y="154852"/>
                </a:lnTo>
                <a:lnTo>
                  <a:pt x="7789711" y="193323"/>
                </a:lnTo>
                <a:lnTo>
                  <a:pt x="7789711" y="3085789"/>
                </a:lnTo>
                <a:lnTo>
                  <a:pt x="7789563" y="3124260"/>
                </a:lnTo>
                <a:lnTo>
                  <a:pt x="7785714" y="3179927"/>
                </a:lnTo>
                <a:lnTo>
                  <a:pt x="7768816" y="3222375"/>
                </a:lnTo>
                <a:lnTo>
                  <a:pt x="7732973" y="3258218"/>
                </a:lnTo>
                <a:lnTo>
                  <a:pt x="7690525" y="3275116"/>
                </a:lnTo>
                <a:lnTo>
                  <a:pt x="7634858" y="3278965"/>
                </a:lnTo>
                <a:lnTo>
                  <a:pt x="7596387" y="3279113"/>
                </a:lnTo>
                <a:lnTo>
                  <a:pt x="193323" y="3279113"/>
                </a:lnTo>
                <a:lnTo>
                  <a:pt x="154852" y="3278965"/>
                </a:lnTo>
                <a:lnTo>
                  <a:pt x="99185" y="3275116"/>
                </a:lnTo>
                <a:lnTo>
                  <a:pt x="56737" y="3258218"/>
                </a:lnTo>
                <a:lnTo>
                  <a:pt x="20894" y="3222375"/>
                </a:lnTo>
                <a:lnTo>
                  <a:pt x="3996" y="3179927"/>
                </a:lnTo>
                <a:lnTo>
                  <a:pt x="148" y="3124260"/>
                </a:lnTo>
                <a:lnTo>
                  <a:pt x="0" y="3085789"/>
                </a:lnTo>
                <a:lnTo>
                  <a:pt x="0" y="193323"/>
                </a:lnTo>
                <a:lnTo>
                  <a:pt x="148" y="154852"/>
                </a:lnTo>
                <a:lnTo>
                  <a:pt x="3996" y="99185"/>
                </a:lnTo>
                <a:lnTo>
                  <a:pt x="20894" y="56737"/>
                </a:lnTo>
                <a:lnTo>
                  <a:pt x="56737" y="20894"/>
                </a:lnTo>
                <a:lnTo>
                  <a:pt x="99185" y="3996"/>
                </a:lnTo>
                <a:lnTo>
                  <a:pt x="154852" y="148"/>
                </a:lnTo>
                <a:lnTo>
                  <a:pt x="193323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58169" y="3197024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8169" y="3824701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8169" y="4440389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50827" y="2949880"/>
            <a:ext cx="5633085" cy="25126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67005">
              <a:lnSpc>
                <a:spcPct val="144500"/>
              </a:lnSpc>
              <a:spcBef>
                <a:spcPts val="9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主机</a:t>
            </a:r>
            <a:r>
              <a:rPr sz="2850" spc="65" dirty="0">
                <a:latin typeface="Arial"/>
                <a:cs typeface="Arial"/>
              </a:rPr>
              <a:t>H1</a:t>
            </a:r>
            <a:r>
              <a:rPr sz="2850" spc="80" dirty="0">
                <a:latin typeface="Microsoft JhengHei UI"/>
                <a:cs typeface="Microsoft JhengHei UI"/>
              </a:rPr>
              <a:t>发送分组给⽬标主机</a:t>
            </a:r>
            <a:r>
              <a:rPr sz="2850" spc="65" dirty="0">
                <a:latin typeface="Arial"/>
                <a:cs typeface="Arial"/>
              </a:rPr>
              <a:t>H6</a:t>
            </a:r>
            <a:r>
              <a:rPr sz="2850" spc="30" dirty="0">
                <a:latin typeface="Microsoft JhengHei UI"/>
                <a:cs typeface="Microsoft JhengHei UI"/>
              </a:rPr>
              <a:t>。 </a:t>
            </a:r>
            <a:r>
              <a:rPr sz="2850" spc="80" dirty="0">
                <a:latin typeface="Microsoft JhengHei UI"/>
                <a:cs typeface="Microsoft JhengHei UI"/>
              </a:rPr>
              <a:t>分组所经过的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路径不同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ts val="4850"/>
              </a:lnSpc>
              <a:spcBef>
                <a:spcPts val="40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分组转发的路径由路由器协同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计算 得到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30458" y="7562586"/>
            <a:ext cx="762635" cy="762635"/>
          </a:xfrm>
          <a:custGeom>
            <a:avLst/>
            <a:gdLst/>
            <a:ahLst/>
            <a:cxnLst/>
            <a:rect l="l" t="t" r="r" b="b"/>
            <a:pathLst>
              <a:path w="762634" h="762634">
                <a:moveTo>
                  <a:pt x="0" y="762613"/>
                </a:moveTo>
                <a:lnTo>
                  <a:pt x="762613" y="0"/>
                </a:lnTo>
              </a:path>
            </a:pathLst>
          </a:custGeom>
          <a:ln w="10470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63800" y="4077205"/>
            <a:ext cx="5895789" cy="44701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381004" y="4105833"/>
            <a:ext cx="5813563" cy="43986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381004" y="4105833"/>
            <a:ext cx="5814060" cy="4399280"/>
          </a:xfrm>
          <a:custGeom>
            <a:avLst/>
            <a:gdLst/>
            <a:ahLst/>
            <a:cxnLst/>
            <a:rect l="l" t="t" r="r" b="b"/>
            <a:pathLst>
              <a:path w="5814059" h="4399280">
                <a:moveTo>
                  <a:pt x="279650" y="2614050"/>
                </a:moveTo>
                <a:lnTo>
                  <a:pt x="245072" y="2588452"/>
                </a:lnTo>
                <a:lnTo>
                  <a:pt x="194580" y="2543633"/>
                </a:lnTo>
                <a:lnTo>
                  <a:pt x="165053" y="2513144"/>
                </a:lnTo>
                <a:lnTo>
                  <a:pt x="134429" y="2477379"/>
                </a:lnTo>
                <a:lnTo>
                  <a:pt x="104026" y="2436420"/>
                </a:lnTo>
                <a:lnTo>
                  <a:pt x="75160" y="2390350"/>
                </a:lnTo>
                <a:lnTo>
                  <a:pt x="49149" y="2339251"/>
                </a:lnTo>
                <a:lnTo>
                  <a:pt x="27310" y="2283206"/>
                </a:lnTo>
                <a:lnTo>
                  <a:pt x="10961" y="2222297"/>
                </a:lnTo>
                <a:lnTo>
                  <a:pt x="1418" y="2156606"/>
                </a:lnTo>
                <a:lnTo>
                  <a:pt x="0" y="2086216"/>
                </a:lnTo>
                <a:lnTo>
                  <a:pt x="99737" y="1751633"/>
                </a:lnTo>
                <a:lnTo>
                  <a:pt x="295814" y="1566432"/>
                </a:lnTo>
                <a:lnTo>
                  <a:pt x="487403" y="1487169"/>
                </a:lnTo>
                <a:lnTo>
                  <a:pt x="573673" y="1470402"/>
                </a:lnTo>
                <a:lnTo>
                  <a:pt x="555298" y="1389696"/>
                </a:lnTo>
                <a:lnTo>
                  <a:pt x="551309" y="1182921"/>
                </a:lnTo>
                <a:lnTo>
                  <a:pt x="638409" y="903097"/>
                </a:lnTo>
                <a:lnTo>
                  <a:pt x="893299" y="603243"/>
                </a:lnTo>
                <a:lnTo>
                  <a:pt x="1271053" y="424886"/>
                </a:lnTo>
                <a:lnTo>
                  <a:pt x="1593787" y="440163"/>
                </a:lnTo>
                <a:lnTo>
                  <a:pt x="1818766" y="533837"/>
                </a:lnTo>
                <a:lnTo>
                  <a:pt x="1903256" y="590670"/>
                </a:lnTo>
                <a:lnTo>
                  <a:pt x="1922886" y="537604"/>
                </a:lnTo>
                <a:lnTo>
                  <a:pt x="1996085" y="414599"/>
                </a:lnTo>
                <a:lnTo>
                  <a:pt x="2144321" y="275947"/>
                </a:lnTo>
                <a:lnTo>
                  <a:pt x="2389057" y="175939"/>
                </a:lnTo>
                <a:lnTo>
                  <a:pt x="2664915" y="168282"/>
                </a:lnTo>
                <a:lnTo>
                  <a:pt x="2860475" y="237209"/>
                </a:lnTo>
                <a:lnTo>
                  <a:pt x="2976935" y="322630"/>
                </a:lnTo>
                <a:lnTo>
                  <a:pt x="3015490" y="364456"/>
                </a:lnTo>
                <a:lnTo>
                  <a:pt x="3036663" y="318114"/>
                </a:lnTo>
                <a:lnTo>
                  <a:pt x="3108174" y="210505"/>
                </a:lnTo>
                <a:lnTo>
                  <a:pt x="3242007" y="88757"/>
                </a:lnTo>
                <a:lnTo>
                  <a:pt x="3450149" y="0"/>
                </a:lnTo>
                <a:lnTo>
                  <a:pt x="3676269" y="9425"/>
                </a:lnTo>
                <a:lnTo>
                  <a:pt x="3849653" y="103680"/>
                </a:lnTo>
                <a:lnTo>
                  <a:pt x="3960714" y="212073"/>
                </a:lnTo>
                <a:lnTo>
                  <a:pt x="3999865" y="263914"/>
                </a:lnTo>
                <a:lnTo>
                  <a:pt x="4041102" y="218504"/>
                </a:lnTo>
                <a:lnTo>
                  <a:pt x="4159904" y="123970"/>
                </a:lnTo>
                <a:lnTo>
                  <a:pt x="4348903" y="42853"/>
                </a:lnTo>
                <a:lnTo>
                  <a:pt x="4600732" y="37698"/>
                </a:lnTo>
                <a:lnTo>
                  <a:pt x="4880784" y="161214"/>
                </a:lnTo>
                <a:lnTo>
                  <a:pt x="5048175" y="347174"/>
                </a:lnTo>
                <a:lnTo>
                  <a:pt x="5129272" y="516640"/>
                </a:lnTo>
                <a:lnTo>
                  <a:pt x="5150445" y="590670"/>
                </a:lnTo>
                <a:lnTo>
                  <a:pt x="5207048" y="606528"/>
                </a:lnTo>
                <a:lnTo>
                  <a:pt x="5341871" y="673803"/>
                </a:lnTo>
                <a:lnTo>
                  <a:pt x="5502432" y="822045"/>
                </a:lnTo>
                <a:lnTo>
                  <a:pt x="5636252" y="1080806"/>
                </a:lnTo>
                <a:lnTo>
                  <a:pt x="5660421" y="1169091"/>
                </a:lnTo>
                <a:lnTo>
                  <a:pt x="5674832" y="1248538"/>
                </a:lnTo>
                <a:lnTo>
                  <a:pt x="5680845" y="1319456"/>
                </a:lnTo>
                <a:lnTo>
                  <a:pt x="5679824" y="1382154"/>
                </a:lnTo>
                <a:lnTo>
                  <a:pt x="5673130" y="1436941"/>
                </a:lnTo>
                <a:lnTo>
                  <a:pt x="5662123" y="1484125"/>
                </a:lnTo>
                <a:lnTo>
                  <a:pt x="5648166" y="1524016"/>
                </a:lnTo>
                <a:lnTo>
                  <a:pt x="5616849" y="1583152"/>
                </a:lnTo>
                <a:lnTo>
                  <a:pt x="5590070" y="1616822"/>
                </a:lnTo>
                <a:lnTo>
                  <a:pt x="5578723" y="1627494"/>
                </a:lnTo>
                <a:lnTo>
                  <a:pt x="5581343" y="1630062"/>
                </a:lnTo>
                <a:lnTo>
                  <a:pt x="5615186" y="1667360"/>
                </a:lnTo>
                <a:lnTo>
                  <a:pt x="5652596" y="1715382"/>
                </a:lnTo>
                <a:lnTo>
                  <a:pt x="5695528" y="1780519"/>
                </a:lnTo>
                <a:lnTo>
                  <a:pt x="5717363" y="1819130"/>
                </a:lnTo>
                <a:lnTo>
                  <a:pt x="5738537" y="1861568"/>
                </a:lnTo>
                <a:lnTo>
                  <a:pt x="5758368" y="1907681"/>
                </a:lnTo>
                <a:lnTo>
                  <a:pt x="5776175" y="1957320"/>
                </a:lnTo>
                <a:lnTo>
                  <a:pt x="5791279" y="2010333"/>
                </a:lnTo>
                <a:lnTo>
                  <a:pt x="5802998" y="2066570"/>
                </a:lnTo>
                <a:lnTo>
                  <a:pt x="5810650" y="2125879"/>
                </a:lnTo>
                <a:lnTo>
                  <a:pt x="5813557" y="2188111"/>
                </a:lnTo>
                <a:lnTo>
                  <a:pt x="5811036" y="2253113"/>
                </a:lnTo>
                <a:lnTo>
                  <a:pt x="5802406" y="2320736"/>
                </a:lnTo>
                <a:lnTo>
                  <a:pt x="5786988" y="2390829"/>
                </a:lnTo>
                <a:lnTo>
                  <a:pt x="5764100" y="2463240"/>
                </a:lnTo>
                <a:lnTo>
                  <a:pt x="5581722" y="2774445"/>
                </a:lnTo>
                <a:lnTo>
                  <a:pt x="5361925" y="2962246"/>
                </a:lnTo>
                <a:lnTo>
                  <a:pt x="5177019" y="3054497"/>
                </a:lnTo>
                <a:lnTo>
                  <a:pt x="5099315" y="3079058"/>
                </a:lnTo>
                <a:lnTo>
                  <a:pt x="5090526" y="3139145"/>
                </a:lnTo>
                <a:lnTo>
                  <a:pt x="5038590" y="3295845"/>
                </a:lnTo>
                <a:lnTo>
                  <a:pt x="4905155" y="3513812"/>
                </a:lnTo>
                <a:lnTo>
                  <a:pt x="4651866" y="3757699"/>
                </a:lnTo>
                <a:lnTo>
                  <a:pt x="4350638" y="3891623"/>
                </a:lnTo>
                <a:lnTo>
                  <a:pt x="4111729" y="3867666"/>
                </a:lnTo>
                <a:lnTo>
                  <a:pt x="3954318" y="3782443"/>
                </a:lnTo>
                <a:lnTo>
                  <a:pt x="3897586" y="3732566"/>
                </a:lnTo>
                <a:lnTo>
                  <a:pt x="3842868" y="3833400"/>
                </a:lnTo>
                <a:lnTo>
                  <a:pt x="3680292" y="4056965"/>
                </a:lnTo>
                <a:lnTo>
                  <a:pt x="3412229" y="4284850"/>
                </a:lnTo>
                <a:lnTo>
                  <a:pt x="3041047" y="4398648"/>
                </a:lnTo>
                <a:lnTo>
                  <a:pt x="2644339" y="4344443"/>
                </a:lnTo>
                <a:lnTo>
                  <a:pt x="2369876" y="4200701"/>
                </a:lnTo>
                <a:lnTo>
                  <a:pt x="2210471" y="4052251"/>
                </a:lnTo>
                <a:lnTo>
                  <a:pt x="2158934" y="3983917"/>
                </a:lnTo>
                <a:lnTo>
                  <a:pt x="2105599" y="4023190"/>
                </a:lnTo>
                <a:lnTo>
                  <a:pt x="1952788" y="4100167"/>
                </a:lnTo>
                <a:lnTo>
                  <a:pt x="1711287" y="4153579"/>
                </a:lnTo>
                <a:lnTo>
                  <a:pt x="1391884" y="4122162"/>
                </a:lnTo>
                <a:lnTo>
                  <a:pt x="1116265" y="3995702"/>
                </a:lnTo>
                <a:lnTo>
                  <a:pt x="943759" y="3832760"/>
                </a:lnTo>
                <a:lnTo>
                  <a:pt x="854687" y="3691985"/>
                </a:lnTo>
                <a:lnTo>
                  <a:pt x="829369" y="3632027"/>
                </a:lnTo>
                <a:lnTo>
                  <a:pt x="749268" y="3622209"/>
                </a:lnTo>
                <a:lnTo>
                  <a:pt x="562497" y="3572333"/>
                </a:lnTo>
                <a:lnTo>
                  <a:pt x="349360" y="3451764"/>
                </a:lnTo>
                <a:lnTo>
                  <a:pt x="190157" y="3229868"/>
                </a:lnTo>
                <a:lnTo>
                  <a:pt x="167096" y="3154525"/>
                </a:lnTo>
                <a:lnTo>
                  <a:pt x="153088" y="3084169"/>
                </a:lnTo>
                <a:lnTo>
                  <a:pt x="146999" y="3018779"/>
                </a:lnTo>
                <a:lnTo>
                  <a:pt x="147699" y="2958335"/>
                </a:lnTo>
                <a:lnTo>
                  <a:pt x="154055" y="2902815"/>
                </a:lnTo>
                <a:lnTo>
                  <a:pt x="164935" y="2852201"/>
                </a:lnTo>
                <a:lnTo>
                  <a:pt x="179207" y="2806471"/>
                </a:lnTo>
                <a:lnTo>
                  <a:pt x="195739" y="2765606"/>
                </a:lnTo>
                <a:lnTo>
                  <a:pt x="213399" y="2729585"/>
                </a:lnTo>
                <a:lnTo>
                  <a:pt x="247574" y="2671994"/>
                </a:lnTo>
                <a:lnTo>
                  <a:pt x="261826" y="2650384"/>
                </a:lnTo>
                <a:lnTo>
                  <a:pt x="272677" y="2633537"/>
                </a:lnTo>
                <a:lnTo>
                  <a:pt x="278996" y="2621432"/>
                </a:lnTo>
                <a:lnTo>
                  <a:pt x="279650" y="2614050"/>
                </a:lnTo>
                <a:close/>
              </a:path>
            </a:pathLst>
          </a:custGeom>
          <a:ln w="24163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220760" y="4654828"/>
            <a:ext cx="1472565" cy="340360"/>
          </a:xfrm>
          <a:custGeom>
            <a:avLst/>
            <a:gdLst/>
            <a:ahLst/>
            <a:cxnLst/>
            <a:rect l="l" t="t" r="r" b="b"/>
            <a:pathLst>
              <a:path w="1472565" h="340360">
                <a:moveTo>
                  <a:pt x="0" y="339764"/>
                </a:moveTo>
                <a:lnTo>
                  <a:pt x="1472468" y="0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41794" y="5192349"/>
            <a:ext cx="659765" cy="1777364"/>
          </a:xfrm>
          <a:custGeom>
            <a:avLst/>
            <a:gdLst/>
            <a:ahLst/>
            <a:cxnLst/>
            <a:rect l="l" t="t" r="r" b="b"/>
            <a:pathLst>
              <a:path w="659765" h="1777365">
                <a:moveTo>
                  <a:pt x="0" y="1776821"/>
                </a:moveTo>
                <a:lnTo>
                  <a:pt x="659202" y="0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155714" y="5227697"/>
            <a:ext cx="1277620" cy="2356485"/>
          </a:xfrm>
          <a:custGeom>
            <a:avLst/>
            <a:gdLst/>
            <a:ahLst/>
            <a:cxnLst/>
            <a:rect l="l" t="t" r="r" b="b"/>
            <a:pathLst>
              <a:path w="1277619" h="2356484">
                <a:moveTo>
                  <a:pt x="0" y="0"/>
                </a:moveTo>
                <a:lnTo>
                  <a:pt x="1277289" y="2356124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211534" y="5134418"/>
            <a:ext cx="3004820" cy="1157605"/>
          </a:xfrm>
          <a:custGeom>
            <a:avLst/>
            <a:gdLst/>
            <a:ahLst/>
            <a:cxnLst/>
            <a:rect l="l" t="t" r="r" b="b"/>
            <a:pathLst>
              <a:path w="3004819" h="1157604">
                <a:moveTo>
                  <a:pt x="0" y="0"/>
                </a:moveTo>
                <a:lnTo>
                  <a:pt x="3004815" y="1157340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114702" y="4635768"/>
            <a:ext cx="1257935" cy="1732280"/>
          </a:xfrm>
          <a:custGeom>
            <a:avLst/>
            <a:gdLst/>
            <a:ahLst/>
            <a:cxnLst/>
            <a:rect l="l" t="t" r="r" b="b"/>
            <a:pathLst>
              <a:path w="1257934" h="1732279">
                <a:moveTo>
                  <a:pt x="0" y="0"/>
                </a:moveTo>
                <a:lnTo>
                  <a:pt x="1257745" y="1732187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564582" y="6358675"/>
            <a:ext cx="1779905" cy="1464310"/>
          </a:xfrm>
          <a:custGeom>
            <a:avLst/>
            <a:gdLst/>
            <a:ahLst/>
            <a:cxnLst/>
            <a:rect l="l" t="t" r="r" b="b"/>
            <a:pathLst>
              <a:path w="1779905" h="1464309">
                <a:moveTo>
                  <a:pt x="0" y="1463707"/>
                </a:moveTo>
                <a:lnTo>
                  <a:pt x="1779486" y="0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312410" y="7111469"/>
            <a:ext cx="2120900" cy="625475"/>
          </a:xfrm>
          <a:custGeom>
            <a:avLst/>
            <a:gdLst/>
            <a:ahLst/>
            <a:cxnLst/>
            <a:rect l="l" t="t" r="r" b="b"/>
            <a:pathLst>
              <a:path w="2120900" h="625475">
                <a:moveTo>
                  <a:pt x="0" y="0"/>
                </a:moveTo>
                <a:lnTo>
                  <a:pt x="2120414" y="625449"/>
                </a:lnTo>
              </a:path>
            </a:pathLst>
          </a:custGeom>
          <a:ln w="41883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516371" y="6949804"/>
            <a:ext cx="1399540" cy="0"/>
          </a:xfrm>
          <a:custGeom>
            <a:avLst/>
            <a:gdLst/>
            <a:ahLst/>
            <a:cxnLst/>
            <a:rect l="l" t="t" r="r" b="b"/>
            <a:pathLst>
              <a:path w="1399540">
                <a:moveTo>
                  <a:pt x="0" y="0"/>
                </a:moveTo>
                <a:lnTo>
                  <a:pt x="1399265" y="0"/>
                </a:lnTo>
              </a:path>
            </a:pathLst>
          </a:custGeom>
          <a:ln w="20941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412649" y="7782241"/>
            <a:ext cx="1089025" cy="1089025"/>
          </a:xfrm>
          <a:custGeom>
            <a:avLst/>
            <a:gdLst/>
            <a:ahLst/>
            <a:cxnLst/>
            <a:rect l="l" t="t" r="r" b="b"/>
            <a:pathLst>
              <a:path w="1089025" h="1089025">
                <a:moveTo>
                  <a:pt x="0" y="1088697"/>
                </a:moveTo>
                <a:lnTo>
                  <a:pt x="1088697" y="0"/>
                </a:lnTo>
              </a:path>
            </a:pathLst>
          </a:custGeom>
          <a:ln w="20941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930758" y="3818063"/>
            <a:ext cx="0" cy="1165860"/>
          </a:xfrm>
          <a:custGeom>
            <a:avLst/>
            <a:gdLst/>
            <a:ahLst/>
            <a:cxnLst/>
            <a:rect l="l" t="t" r="r" b="b"/>
            <a:pathLst>
              <a:path h="1165860">
                <a:moveTo>
                  <a:pt x="0" y="0"/>
                </a:moveTo>
                <a:lnTo>
                  <a:pt x="0" y="1165551"/>
                </a:lnTo>
              </a:path>
            </a:pathLst>
          </a:custGeom>
          <a:ln w="20941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043940" y="4033206"/>
            <a:ext cx="2003425" cy="522605"/>
          </a:xfrm>
          <a:custGeom>
            <a:avLst/>
            <a:gdLst/>
            <a:ahLst/>
            <a:cxnLst/>
            <a:rect l="l" t="t" r="r" b="b"/>
            <a:pathLst>
              <a:path w="2003425" h="522604">
                <a:moveTo>
                  <a:pt x="0" y="522338"/>
                </a:moveTo>
                <a:lnTo>
                  <a:pt x="2002992" y="0"/>
                </a:lnTo>
              </a:path>
            </a:pathLst>
          </a:custGeom>
          <a:ln w="20941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464207" y="5362231"/>
            <a:ext cx="1356360" cy="857885"/>
          </a:xfrm>
          <a:custGeom>
            <a:avLst/>
            <a:gdLst/>
            <a:ahLst/>
            <a:cxnLst/>
            <a:rect l="l" t="t" r="r" b="b"/>
            <a:pathLst>
              <a:path w="1356359" h="857885">
                <a:moveTo>
                  <a:pt x="1356360" y="0"/>
                </a:moveTo>
                <a:lnTo>
                  <a:pt x="0" y="857846"/>
                </a:lnTo>
              </a:path>
            </a:pathLst>
          </a:custGeom>
          <a:ln w="20941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469571" y="6405759"/>
            <a:ext cx="1000125" cy="1000125"/>
          </a:xfrm>
          <a:custGeom>
            <a:avLst/>
            <a:gdLst/>
            <a:ahLst/>
            <a:cxnLst/>
            <a:rect l="l" t="t" r="r" b="b"/>
            <a:pathLst>
              <a:path w="1000125" h="1000125">
                <a:moveTo>
                  <a:pt x="0" y="0"/>
                </a:moveTo>
                <a:lnTo>
                  <a:pt x="999868" y="999868"/>
                </a:lnTo>
              </a:path>
            </a:pathLst>
          </a:custGeom>
          <a:ln w="20941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950927" y="6202488"/>
            <a:ext cx="6540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主机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072476" y="7177586"/>
            <a:ext cx="4273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latin typeface="Arial"/>
                <a:cs typeface="Arial"/>
              </a:rPr>
              <a:t>H1</a:t>
            </a:r>
            <a:endParaRPr sz="24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184667" y="3447780"/>
            <a:ext cx="4273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latin typeface="Arial"/>
                <a:cs typeface="Arial"/>
              </a:rPr>
              <a:t>H2</a:t>
            </a:r>
            <a:endParaRPr sz="24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782585" y="8665464"/>
            <a:ext cx="4273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latin typeface="Arial"/>
                <a:cs typeface="Arial"/>
              </a:rPr>
              <a:t>H3</a:t>
            </a:r>
            <a:endParaRPr sz="24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465323" y="3750061"/>
            <a:ext cx="4273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latin typeface="Arial"/>
                <a:cs typeface="Arial"/>
              </a:rPr>
              <a:t>H4</a:t>
            </a:r>
            <a:endParaRPr sz="2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272628" y="5136246"/>
            <a:ext cx="4273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latin typeface="Arial"/>
                <a:cs typeface="Arial"/>
              </a:rPr>
              <a:t>H5</a:t>
            </a:r>
            <a:endParaRPr sz="24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946721" y="7177586"/>
            <a:ext cx="4273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latin typeface="Arial"/>
                <a:cs typeface="Arial"/>
              </a:rPr>
              <a:t>H6</a:t>
            </a:r>
            <a:endParaRPr sz="24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593437" y="4497525"/>
            <a:ext cx="1143000" cy="502284"/>
          </a:xfrm>
          <a:custGeom>
            <a:avLst/>
            <a:gdLst/>
            <a:ahLst/>
            <a:cxnLst/>
            <a:rect l="l" t="t" r="r" b="b"/>
            <a:pathLst>
              <a:path w="1143000" h="502285">
                <a:moveTo>
                  <a:pt x="0" y="0"/>
                </a:moveTo>
                <a:lnTo>
                  <a:pt x="1142664" y="501965"/>
                </a:lnTo>
              </a:path>
            </a:pathLst>
          </a:custGeom>
          <a:ln w="10470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0110739" y="8441794"/>
            <a:ext cx="222440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⽹络核⼼部分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613897" y="6673894"/>
            <a:ext cx="346913" cy="2148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613897" y="7012517"/>
            <a:ext cx="347345" cy="215265"/>
          </a:xfrm>
          <a:custGeom>
            <a:avLst/>
            <a:gdLst/>
            <a:ahLst/>
            <a:cxnLst/>
            <a:rect l="l" t="t" r="r" b="b"/>
            <a:pathLst>
              <a:path w="347345" h="215265">
                <a:moveTo>
                  <a:pt x="0" y="214850"/>
                </a:moveTo>
                <a:lnTo>
                  <a:pt x="346913" y="214850"/>
                </a:lnTo>
                <a:lnTo>
                  <a:pt x="346913" y="0"/>
                </a:lnTo>
                <a:lnTo>
                  <a:pt x="0" y="0"/>
                </a:lnTo>
                <a:lnTo>
                  <a:pt x="0" y="214850"/>
                </a:lnTo>
                <a:close/>
              </a:path>
            </a:pathLst>
          </a:custGeom>
          <a:solidFill>
            <a:srgbClr val="E1BC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042543" y="6673894"/>
            <a:ext cx="346913" cy="2148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049422" y="7012517"/>
            <a:ext cx="347345" cy="215265"/>
          </a:xfrm>
          <a:custGeom>
            <a:avLst/>
            <a:gdLst/>
            <a:ahLst/>
            <a:cxnLst/>
            <a:rect l="l" t="t" r="r" b="b"/>
            <a:pathLst>
              <a:path w="347345" h="215265">
                <a:moveTo>
                  <a:pt x="0" y="214850"/>
                </a:moveTo>
                <a:lnTo>
                  <a:pt x="346913" y="214850"/>
                </a:lnTo>
                <a:lnTo>
                  <a:pt x="346913" y="0"/>
                </a:lnTo>
                <a:lnTo>
                  <a:pt x="0" y="0"/>
                </a:lnTo>
                <a:lnTo>
                  <a:pt x="0" y="214850"/>
                </a:lnTo>
                <a:close/>
              </a:path>
            </a:pathLst>
          </a:custGeom>
          <a:solidFill>
            <a:srgbClr val="E1BC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113193" y="6075307"/>
            <a:ext cx="320543" cy="3994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85784" y="5621734"/>
            <a:ext cx="320543" cy="3994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800762" y="5033089"/>
            <a:ext cx="399474" cy="3205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303260" y="5233054"/>
            <a:ext cx="399474" cy="3205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762188" y="5415214"/>
            <a:ext cx="399474" cy="3205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229347" y="5611715"/>
            <a:ext cx="399474" cy="3205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642257" y="6279329"/>
            <a:ext cx="398794" cy="3955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968981" y="6583551"/>
            <a:ext cx="398794" cy="3955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602098" y="6878362"/>
            <a:ext cx="396875" cy="311785"/>
          </a:xfrm>
          <a:custGeom>
            <a:avLst/>
            <a:gdLst/>
            <a:ahLst/>
            <a:cxnLst/>
            <a:rect l="l" t="t" r="r" b="b"/>
            <a:pathLst>
              <a:path w="396875" h="311784">
                <a:moveTo>
                  <a:pt x="66385" y="0"/>
                </a:moveTo>
                <a:lnTo>
                  <a:pt x="0" y="204334"/>
                </a:lnTo>
                <a:lnTo>
                  <a:pt x="329927" y="311536"/>
                </a:lnTo>
                <a:lnTo>
                  <a:pt x="396323" y="107201"/>
                </a:lnTo>
                <a:lnTo>
                  <a:pt x="66385" y="0"/>
                </a:lnTo>
                <a:close/>
              </a:path>
            </a:pathLst>
          </a:custGeom>
          <a:solidFill>
            <a:srgbClr val="E1BC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063560" y="7031631"/>
            <a:ext cx="396875" cy="311785"/>
          </a:xfrm>
          <a:custGeom>
            <a:avLst/>
            <a:gdLst/>
            <a:ahLst/>
            <a:cxnLst/>
            <a:rect l="l" t="t" r="r" b="b"/>
            <a:pathLst>
              <a:path w="396875" h="311784">
                <a:moveTo>
                  <a:pt x="66395" y="0"/>
                </a:moveTo>
                <a:lnTo>
                  <a:pt x="0" y="204334"/>
                </a:lnTo>
                <a:lnTo>
                  <a:pt x="329937" y="311536"/>
                </a:lnTo>
                <a:lnTo>
                  <a:pt x="396323" y="107201"/>
                </a:lnTo>
                <a:lnTo>
                  <a:pt x="66395" y="0"/>
                </a:lnTo>
                <a:close/>
              </a:path>
            </a:pathLst>
          </a:custGeom>
          <a:solidFill>
            <a:srgbClr val="E1BC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555158" y="7196132"/>
            <a:ext cx="396875" cy="311785"/>
          </a:xfrm>
          <a:custGeom>
            <a:avLst/>
            <a:gdLst/>
            <a:ahLst/>
            <a:cxnLst/>
            <a:rect l="l" t="t" r="r" b="b"/>
            <a:pathLst>
              <a:path w="396875" h="311784">
                <a:moveTo>
                  <a:pt x="66385" y="0"/>
                </a:moveTo>
                <a:lnTo>
                  <a:pt x="0" y="204334"/>
                </a:lnTo>
                <a:lnTo>
                  <a:pt x="329927" y="311537"/>
                </a:lnTo>
                <a:lnTo>
                  <a:pt x="396323" y="107201"/>
                </a:lnTo>
                <a:lnTo>
                  <a:pt x="66385" y="0"/>
                </a:lnTo>
                <a:close/>
              </a:path>
            </a:pathLst>
          </a:custGeom>
          <a:solidFill>
            <a:srgbClr val="E1BC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733237" y="7051679"/>
            <a:ext cx="405130" cy="385445"/>
          </a:xfrm>
          <a:custGeom>
            <a:avLst/>
            <a:gdLst/>
            <a:ahLst/>
            <a:cxnLst/>
            <a:rect l="l" t="t" r="r" b="b"/>
            <a:pathLst>
              <a:path w="405130" h="385445">
                <a:moveTo>
                  <a:pt x="269604" y="0"/>
                </a:moveTo>
                <a:lnTo>
                  <a:pt x="0" y="218319"/>
                </a:lnTo>
                <a:lnTo>
                  <a:pt x="135210" y="385288"/>
                </a:lnTo>
                <a:lnTo>
                  <a:pt x="404814" y="166969"/>
                </a:lnTo>
                <a:lnTo>
                  <a:pt x="269604" y="0"/>
                </a:lnTo>
                <a:close/>
              </a:path>
            </a:pathLst>
          </a:custGeom>
          <a:solidFill>
            <a:srgbClr val="E1BC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097886" y="6757159"/>
            <a:ext cx="405130" cy="385445"/>
          </a:xfrm>
          <a:custGeom>
            <a:avLst/>
            <a:gdLst/>
            <a:ahLst/>
            <a:cxnLst/>
            <a:rect l="l" t="t" r="r" b="b"/>
            <a:pathLst>
              <a:path w="405130" h="385445">
                <a:moveTo>
                  <a:pt x="269604" y="0"/>
                </a:moveTo>
                <a:lnTo>
                  <a:pt x="0" y="218319"/>
                </a:lnTo>
                <a:lnTo>
                  <a:pt x="135210" y="385288"/>
                </a:lnTo>
                <a:lnTo>
                  <a:pt x="404814" y="166969"/>
                </a:lnTo>
                <a:lnTo>
                  <a:pt x="269604" y="0"/>
                </a:lnTo>
                <a:close/>
              </a:path>
            </a:pathLst>
          </a:custGeom>
          <a:solidFill>
            <a:srgbClr val="E1BC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473057" y="6460698"/>
            <a:ext cx="405130" cy="385445"/>
          </a:xfrm>
          <a:custGeom>
            <a:avLst/>
            <a:gdLst/>
            <a:ahLst/>
            <a:cxnLst/>
            <a:rect l="l" t="t" r="r" b="b"/>
            <a:pathLst>
              <a:path w="405130" h="385445">
                <a:moveTo>
                  <a:pt x="269604" y="0"/>
                </a:moveTo>
                <a:lnTo>
                  <a:pt x="0" y="218320"/>
                </a:lnTo>
                <a:lnTo>
                  <a:pt x="135210" y="385289"/>
                </a:lnTo>
                <a:lnTo>
                  <a:pt x="404814" y="166969"/>
                </a:lnTo>
                <a:lnTo>
                  <a:pt x="269604" y="0"/>
                </a:lnTo>
                <a:close/>
              </a:path>
            </a:pathLst>
          </a:custGeom>
          <a:solidFill>
            <a:srgbClr val="E1BC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377417" y="6584457"/>
            <a:ext cx="400685" cy="394335"/>
          </a:xfrm>
          <a:custGeom>
            <a:avLst/>
            <a:gdLst/>
            <a:ahLst/>
            <a:cxnLst/>
            <a:rect l="l" t="t" r="r" b="b"/>
            <a:pathLst>
              <a:path w="400684" h="394334">
                <a:moveTo>
                  <a:pt x="146529" y="0"/>
                </a:moveTo>
                <a:lnTo>
                  <a:pt x="0" y="157131"/>
                </a:lnTo>
                <a:lnTo>
                  <a:pt x="253720" y="393725"/>
                </a:lnTo>
                <a:lnTo>
                  <a:pt x="400239" y="236593"/>
                </a:lnTo>
                <a:lnTo>
                  <a:pt x="146529" y="0"/>
                </a:lnTo>
                <a:close/>
              </a:path>
            </a:pathLst>
          </a:custGeom>
          <a:solidFill>
            <a:srgbClr val="E1BC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739941" y="6937840"/>
            <a:ext cx="400685" cy="394335"/>
          </a:xfrm>
          <a:custGeom>
            <a:avLst/>
            <a:gdLst/>
            <a:ahLst/>
            <a:cxnLst/>
            <a:rect l="l" t="t" r="r" b="b"/>
            <a:pathLst>
              <a:path w="400684" h="394334">
                <a:moveTo>
                  <a:pt x="146519" y="0"/>
                </a:moveTo>
                <a:lnTo>
                  <a:pt x="0" y="157131"/>
                </a:lnTo>
                <a:lnTo>
                  <a:pt x="253709" y="393726"/>
                </a:lnTo>
                <a:lnTo>
                  <a:pt x="400239" y="236594"/>
                </a:lnTo>
                <a:lnTo>
                  <a:pt x="146519" y="0"/>
                </a:lnTo>
                <a:close/>
              </a:path>
            </a:pathLst>
          </a:custGeom>
          <a:solidFill>
            <a:srgbClr val="E1BC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045803" y="732221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45803" y="8553589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438462" y="7087059"/>
            <a:ext cx="6380480" cy="2488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主机</a:t>
            </a:r>
            <a:r>
              <a:rPr sz="2850" spc="80" dirty="0">
                <a:latin typeface="Microsoft JhengHei UI"/>
                <a:cs typeface="Microsoft JhengHei UI"/>
              </a:rPr>
              <a:t>是为⽤户进⾏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信息处理</a:t>
            </a:r>
            <a:r>
              <a:rPr sz="2850" spc="80" dirty="0">
                <a:latin typeface="Microsoft JhengHei UI"/>
                <a:cs typeface="Microsoft JhengHei UI"/>
              </a:rPr>
              <a:t>的，并向⽹ 络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发送分组</a:t>
            </a:r>
            <a:r>
              <a:rPr sz="2850" spc="80" dirty="0">
                <a:latin typeface="Microsoft JhengHei UI"/>
                <a:cs typeface="Microsoft JhengHei UI"/>
              </a:rPr>
              <a:t>，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从⽹络接收分组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ts val="4850"/>
              </a:lnSpc>
              <a:spcBef>
                <a:spcPts val="400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路由器</a:t>
            </a:r>
            <a:r>
              <a:rPr sz="2850" spc="80" dirty="0">
                <a:latin typeface="Microsoft JhengHei UI"/>
                <a:cs typeface="Microsoft JhengHei UI"/>
              </a:rPr>
              <a:t>对分组进⾏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存储转发</a:t>
            </a:r>
            <a:r>
              <a:rPr sz="2850" spc="80" dirty="0">
                <a:latin typeface="Microsoft JhengHei UI"/>
                <a:cs typeface="Microsoft JhengHei UI"/>
              </a:rPr>
              <a:t>，最后把分 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交付⽬的主机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4597236" y="4374965"/>
            <a:ext cx="676991" cy="4335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5919028" y="6073612"/>
            <a:ext cx="676991" cy="4335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4164589" y="7494496"/>
            <a:ext cx="676991" cy="4335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786211" y="6817459"/>
            <a:ext cx="676991" cy="4335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020305" y="6793631"/>
            <a:ext cx="515009" cy="4336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276691" y="8695204"/>
            <a:ext cx="515005" cy="4336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408137" y="7207327"/>
            <a:ext cx="515007" cy="4336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665656" y="5176458"/>
            <a:ext cx="515007" cy="4336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884938" y="3816449"/>
            <a:ext cx="515016" cy="4336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2673307" y="3508933"/>
            <a:ext cx="515016" cy="43365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578292" y="4826715"/>
            <a:ext cx="676991" cy="4335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>
            <a:spLocks noGrp="1"/>
          </p:cNvSpPr>
          <p:nvPr>
            <p:ph type="title"/>
          </p:nvPr>
        </p:nvSpPr>
        <p:spPr>
          <a:xfrm>
            <a:off x="6151719" y="714607"/>
            <a:ext cx="780097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路由器的功能之⼀：分组转发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10732113" y="4200842"/>
            <a:ext cx="9683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路由器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1826845" y="6432815"/>
            <a:ext cx="2349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2635207" y="4503970"/>
            <a:ext cx="2349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4376872" y="7065669"/>
            <a:ext cx="25272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latin typeface="Arial"/>
                <a:cs typeface="Arial"/>
              </a:rPr>
              <a:t>C</a:t>
            </a:r>
            <a:endParaRPr sz="245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4811089" y="4769917"/>
            <a:ext cx="25272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latin typeface="Arial"/>
                <a:cs typeface="Arial"/>
              </a:rPr>
              <a:t>D</a:t>
            </a:r>
            <a:endParaRPr sz="24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6235590" y="5600944"/>
            <a:ext cx="2349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latin typeface="Arial"/>
                <a:cs typeface="Arial"/>
              </a:rPr>
              <a:t>E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28658" y="7922320"/>
            <a:ext cx="1854062" cy="1373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33262" y="9505043"/>
            <a:ext cx="21380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latin typeface="Arial"/>
                <a:cs typeface="Arial"/>
              </a:rPr>
              <a:t>IBM-PC</a:t>
            </a:r>
            <a:r>
              <a:rPr sz="2450" spc="5" dirty="0">
                <a:latin typeface="Microsoft JhengHei UI"/>
                <a:cs typeface="Microsoft JhengHei UI"/>
              </a:rPr>
              <a:t>：</a:t>
            </a:r>
            <a:r>
              <a:rPr sz="2450" spc="5" dirty="0">
                <a:latin typeface="Arial"/>
                <a:cs typeface="Arial"/>
              </a:rPr>
              <a:t>1981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83106" y="9526475"/>
            <a:ext cx="23660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⻓城</a:t>
            </a:r>
            <a:r>
              <a:rPr sz="2450" spc="5" dirty="0">
                <a:latin typeface="Arial"/>
                <a:cs typeface="Arial"/>
              </a:rPr>
              <a:t>0520</a:t>
            </a:r>
            <a:r>
              <a:rPr sz="2450" spc="5" dirty="0">
                <a:latin typeface="Microsoft JhengHei UI"/>
                <a:cs typeface="Microsoft JhengHei UI"/>
              </a:rPr>
              <a:t>：</a:t>
            </a:r>
            <a:r>
              <a:rPr sz="2450" spc="5" dirty="0">
                <a:latin typeface="Arial"/>
                <a:cs typeface="Arial"/>
              </a:rPr>
              <a:t>1984</a:t>
            </a:r>
            <a:endParaRPr sz="24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82646" y="7897017"/>
            <a:ext cx="2067008" cy="1413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97147" y="9534642"/>
            <a:ext cx="16668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苹果：</a:t>
            </a:r>
            <a:r>
              <a:rPr sz="2450" spc="5" dirty="0">
                <a:latin typeface="Arial"/>
                <a:cs typeface="Arial"/>
              </a:rPr>
              <a:t>1976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568491" y="7895395"/>
            <a:ext cx="1768455" cy="1357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83584" y="1790521"/>
            <a:ext cx="13759235" cy="59205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81478" y="2167473"/>
            <a:ext cx="12963525" cy="5125085"/>
          </a:xfrm>
          <a:custGeom>
            <a:avLst/>
            <a:gdLst/>
            <a:ahLst/>
            <a:cxnLst/>
            <a:rect l="l" t="t" r="r" b="b"/>
            <a:pathLst>
              <a:path w="12963525" h="512508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866622"/>
                </a:lnTo>
                <a:lnTo>
                  <a:pt x="197" y="4917992"/>
                </a:lnTo>
                <a:lnTo>
                  <a:pt x="1581" y="4959419"/>
                </a:lnTo>
                <a:lnTo>
                  <a:pt x="12649" y="5018127"/>
                </a:lnTo>
                <a:lnTo>
                  <a:pt x="49226" y="5075541"/>
                </a:lnTo>
                <a:lnTo>
                  <a:pt x="106640" y="5112117"/>
                </a:lnTo>
                <a:lnTo>
                  <a:pt x="165348" y="5123186"/>
                </a:lnTo>
                <a:lnTo>
                  <a:pt x="206776" y="5124569"/>
                </a:lnTo>
                <a:lnTo>
                  <a:pt x="258146" y="5124767"/>
                </a:lnTo>
                <a:lnTo>
                  <a:pt x="12705299" y="5124767"/>
                </a:lnTo>
                <a:lnTo>
                  <a:pt x="12756671" y="5124569"/>
                </a:lnTo>
                <a:lnTo>
                  <a:pt x="12798099" y="5123186"/>
                </a:lnTo>
                <a:lnTo>
                  <a:pt x="12856802" y="5112117"/>
                </a:lnTo>
                <a:lnTo>
                  <a:pt x="12914218" y="5075541"/>
                </a:lnTo>
                <a:lnTo>
                  <a:pt x="12950799" y="5018127"/>
                </a:lnTo>
                <a:lnTo>
                  <a:pt x="12961867" y="4959419"/>
                </a:lnTo>
                <a:lnTo>
                  <a:pt x="12963250" y="4917992"/>
                </a:lnTo>
                <a:lnTo>
                  <a:pt x="12963448" y="486662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81478" y="2167473"/>
            <a:ext cx="12963525" cy="5125085"/>
          </a:xfrm>
          <a:custGeom>
            <a:avLst/>
            <a:gdLst/>
            <a:ahLst/>
            <a:cxnLst/>
            <a:rect l="l" t="t" r="r" b="b"/>
            <a:pathLst>
              <a:path w="12963525" h="512508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866622"/>
                </a:lnTo>
                <a:lnTo>
                  <a:pt x="12963250" y="4917992"/>
                </a:lnTo>
                <a:lnTo>
                  <a:pt x="12961867" y="4959419"/>
                </a:lnTo>
                <a:lnTo>
                  <a:pt x="12950799" y="5018127"/>
                </a:lnTo>
                <a:lnTo>
                  <a:pt x="12914218" y="5075541"/>
                </a:lnTo>
                <a:lnTo>
                  <a:pt x="12856802" y="5112117"/>
                </a:lnTo>
                <a:lnTo>
                  <a:pt x="12798099" y="5123186"/>
                </a:lnTo>
                <a:lnTo>
                  <a:pt x="12756671" y="5124569"/>
                </a:lnTo>
                <a:lnTo>
                  <a:pt x="12705299" y="5124767"/>
                </a:lnTo>
                <a:lnTo>
                  <a:pt x="258145" y="5124767"/>
                </a:lnTo>
                <a:lnTo>
                  <a:pt x="206775" y="5124569"/>
                </a:lnTo>
                <a:lnTo>
                  <a:pt x="165348" y="5123186"/>
                </a:lnTo>
                <a:lnTo>
                  <a:pt x="106640" y="5112117"/>
                </a:lnTo>
                <a:lnTo>
                  <a:pt x="49226" y="5075541"/>
                </a:lnTo>
                <a:lnTo>
                  <a:pt x="12650" y="5018127"/>
                </a:lnTo>
                <a:lnTo>
                  <a:pt x="1581" y="4959419"/>
                </a:lnTo>
                <a:lnTo>
                  <a:pt x="197" y="4917992"/>
                </a:lnTo>
                <a:lnTo>
                  <a:pt x="0" y="486662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344824" y="264346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37482" y="2584225"/>
            <a:ext cx="338264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局域⽹产⽣的原因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58951" y="325915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58951" y="451451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58951" y="5142189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58951" y="576986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07704" y="3012012"/>
            <a:ext cx="10166985" cy="3791585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sz="2850" spc="80" dirty="0">
                <a:latin typeface="Microsoft JhengHei UI"/>
                <a:cs typeface="Microsoft JhengHei UI"/>
              </a:rPr>
              <a:t>第⼀个处理器</a:t>
            </a:r>
            <a:r>
              <a:rPr sz="2850" spc="65" dirty="0">
                <a:latin typeface="Microsoft JhengHei UI"/>
                <a:cs typeface="Microsoft JhengHei UI"/>
              </a:rPr>
              <a:t>：</a:t>
            </a:r>
            <a:r>
              <a:rPr sz="2850" spc="65" dirty="0">
                <a:latin typeface="Arial"/>
                <a:cs typeface="Arial"/>
              </a:rPr>
              <a:t>1971</a:t>
            </a:r>
            <a:r>
              <a:rPr sz="2850" spc="80" dirty="0">
                <a:latin typeface="Microsoft JhengHei UI"/>
                <a:cs typeface="Microsoft JhengHei UI"/>
              </a:rPr>
              <a:t>年</a:t>
            </a:r>
            <a:r>
              <a:rPr sz="2850" spc="55" dirty="0">
                <a:latin typeface="Arial"/>
                <a:cs typeface="Arial"/>
              </a:rPr>
              <a:t>Intel</a:t>
            </a:r>
            <a:r>
              <a:rPr sz="2850" spc="80" dirty="0">
                <a:latin typeface="Microsoft JhengHei UI"/>
                <a:cs typeface="Microsoft JhengHei UI"/>
              </a:rPr>
              <a:t>公司发布的</a:t>
            </a:r>
            <a:r>
              <a:rPr sz="2850" spc="60" dirty="0">
                <a:latin typeface="Arial"/>
                <a:cs typeface="Arial"/>
              </a:rPr>
              <a:t>4</a:t>
            </a:r>
            <a:r>
              <a:rPr sz="2850" spc="80" dirty="0">
                <a:latin typeface="Microsoft JhengHei UI"/>
                <a:cs typeface="Microsoft JhengHei UI"/>
              </a:rPr>
              <a:t>位微处理器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850" spc="50" dirty="0">
                <a:latin typeface="Arial"/>
                <a:cs typeface="Arial"/>
              </a:rPr>
              <a:t>Intel</a:t>
            </a:r>
            <a:r>
              <a:rPr sz="2850" spc="114" dirty="0">
                <a:latin typeface="Arial"/>
                <a:cs typeface="Arial"/>
              </a:rPr>
              <a:t> </a:t>
            </a:r>
            <a:r>
              <a:rPr sz="2850" spc="55" dirty="0">
                <a:latin typeface="Arial"/>
                <a:cs typeface="Arial"/>
              </a:rPr>
              <a:t>4004</a:t>
            </a:r>
            <a:r>
              <a:rPr sz="2850" spc="55" dirty="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第⼀台微型计算机</a:t>
            </a:r>
            <a:r>
              <a:rPr sz="2850" spc="65" dirty="0">
                <a:latin typeface="Microsoft JhengHei UI"/>
                <a:cs typeface="Microsoft JhengHei UI"/>
              </a:rPr>
              <a:t>：</a:t>
            </a:r>
            <a:r>
              <a:rPr sz="2850" spc="65" dirty="0">
                <a:latin typeface="Arial"/>
                <a:cs typeface="Arial"/>
              </a:rPr>
              <a:t>1971</a:t>
            </a:r>
            <a:r>
              <a:rPr sz="2850" spc="80" dirty="0">
                <a:latin typeface="Microsoft JhengHei UI"/>
                <a:cs typeface="Microsoft JhengHei UI"/>
              </a:rPr>
              <a:t>年诞⽣的；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850" spc="65" dirty="0">
                <a:latin typeface="Arial"/>
                <a:cs typeface="Arial"/>
              </a:rPr>
              <a:t>1981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65" dirty="0">
                <a:latin typeface="Arial"/>
                <a:cs typeface="Arial"/>
              </a:rPr>
              <a:t>IBM</a:t>
            </a:r>
            <a:r>
              <a:rPr sz="2850" spc="80" dirty="0">
                <a:latin typeface="Microsoft JhengHei UI"/>
                <a:cs typeface="Microsoft JhengHei UI"/>
              </a:rPr>
              <a:t>公司推出微型计算机</a:t>
            </a:r>
            <a:r>
              <a:rPr sz="2850" spc="60" dirty="0">
                <a:latin typeface="Arial"/>
                <a:cs typeface="Arial"/>
              </a:rPr>
              <a:t>IBM-PC</a:t>
            </a:r>
            <a:r>
              <a:rPr sz="2850" spc="60" dirty="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4500"/>
              </a:lnSpc>
            </a:pPr>
            <a:r>
              <a:rPr sz="2850" spc="60" dirty="0">
                <a:latin typeface="Arial"/>
                <a:cs typeface="Arial"/>
              </a:rPr>
              <a:t>80</a:t>
            </a:r>
            <a:r>
              <a:rPr sz="2850" spc="80" dirty="0">
                <a:latin typeface="Microsoft JhengHei UI"/>
                <a:cs typeface="Microsoft JhengHei UI"/>
              </a:rPr>
              <a:t>年代以后，微型计算机的迅速发展，彼此需要相互通信（近 距离），共享资源。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7946010" y="706985"/>
            <a:ext cx="421259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计算机局域⽹络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69077" y="2690343"/>
            <a:ext cx="3754754" cy="74409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什么是⽹络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主机的⽹络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局域⽹络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⽹络的⽹络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615440" lvl="3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3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3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414" y="2627224"/>
            <a:ext cx="18973275" cy="50629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308" y="3004176"/>
            <a:ext cx="18177510" cy="4267200"/>
          </a:xfrm>
          <a:custGeom>
            <a:avLst/>
            <a:gdLst/>
            <a:ahLst/>
            <a:cxnLst/>
            <a:rect l="l" t="t" r="r" b="b"/>
            <a:pathLst>
              <a:path w="18177510" h="4267200">
                <a:moveTo>
                  <a:pt x="17984156" y="0"/>
                </a:moveTo>
                <a:lnTo>
                  <a:pt x="193322" y="0"/>
                </a:lnTo>
                <a:lnTo>
                  <a:pt x="154852" y="148"/>
                </a:lnTo>
                <a:lnTo>
                  <a:pt x="99186" y="3996"/>
                </a:lnTo>
                <a:lnTo>
                  <a:pt x="56737" y="20894"/>
                </a:lnTo>
                <a:lnTo>
                  <a:pt x="20894" y="56737"/>
                </a:lnTo>
                <a:lnTo>
                  <a:pt x="3996" y="99185"/>
                </a:lnTo>
                <a:lnTo>
                  <a:pt x="148" y="154852"/>
                </a:lnTo>
                <a:lnTo>
                  <a:pt x="0" y="193322"/>
                </a:lnTo>
                <a:lnTo>
                  <a:pt x="0" y="4073826"/>
                </a:lnTo>
                <a:lnTo>
                  <a:pt x="148" y="4112297"/>
                </a:lnTo>
                <a:lnTo>
                  <a:pt x="3996" y="4167964"/>
                </a:lnTo>
                <a:lnTo>
                  <a:pt x="20894" y="4210412"/>
                </a:lnTo>
                <a:lnTo>
                  <a:pt x="56737" y="4246255"/>
                </a:lnTo>
                <a:lnTo>
                  <a:pt x="99186" y="4263153"/>
                </a:lnTo>
                <a:lnTo>
                  <a:pt x="154852" y="4267002"/>
                </a:lnTo>
                <a:lnTo>
                  <a:pt x="193322" y="4267150"/>
                </a:lnTo>
                <a:lnTo>
                  <a:pt x="17984156" y="4267150"/>
                </a:lnTo>
                <a:lnTo>
                  <a:pt x="18022628" y="4267002"/>
                </a:lnTo>
                <a:lnTo>
                  <a:pt x="18078296" y="4263153"/>
                </a:lnTo>
                <a:lnTo>
                  <a:pt x="18120743" y="4246255"/>
                </a:lnTo>
                <a:lnTo>
                  <a:pt x="18156588" y="4210412"/>
                </a:lnTo>
                <a:lnTo>
                  <a:pt x="18173487" y="4167964"/>
                </a:lnTo>
                <a:lnTo>
                  <a:pt x="18177332" y="4112297"/>
                </a:lnTo>
                <a:lnTo>
                  <a:pt x="18177480" y="4073826"/>
                </a:lnTo>
                <a:lnTo>
                  <a:pt x="18177480" y="193322"/>
                </a:lnTo>
                <a:lnTo>
                  <a:pt x="18177332" y="154852"/>
                </a:lnTo>
                <a:lnTo>
                  <a:pt x="18173487" y="99185"/>
                </a:lnTo>
                <a:lnTo>
                  <a:pt x="18156588" y="56737"/>
                </a:lnTo>
                <a:lnTo>
                  <a:pt x="18120743" y="20894"/>
                </a:lnTo>
                <a:lnTo>
                  <a:pt x="18078296" y="3996"/>
                </a:lnTo>
                <a:lnTo>
                  <a:pt x="18022628" y="148"/>
                </a:lnTo>
                <a:lnTo>
                  <a:pt x="179841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3308" y="3004176"/>
            <a:ext cx="18177510" cy="4267200"/>
          </a:xfrm>
          <a:custGeom>
            <a:avLst/>
            <a:gdLst/>
            <a:ahLst/>
            <a:cxnLst/>
            <a:rect l="l" t="t" r="r" b="b"/>
            <a:pathLst>
              <a:path w="18177510" h="4267200">
                <a:moveTo>
                  <a:pt x="193323" y="0"/>
                </a:moveTo>
                <a:lnTo>
                  <a:pt x="17984164" y="0"/>
                </a:lnTo>
                <a:lnTo>
                  <a:pt x="18022634" y="148"/>
                </a:lnTo>
                <a:lnTo>
                  <a:pt x="18078299" y="3996"/>
                </a:lnTo>
                <a:lnTo>
                  <a:pt x="18120750" y="20894"/>
                </a:lnTo>
                <a:lnTo>
                  <a:pt x="18156591" y="56737"/>
                </a:lnTo>
                <a:lnTo>
                  <a:pt x="18173490" y="99185"/>
                </a:lnTo>
                <a:lnTo>
                  <a:pt x="18177340" y="154852"/>
                </a:lnTo>
                <a:lnTo>
                  <a:pt x="18177488" y="193323"/>
                </a:lnTo>
                <a:lnTo>
                  <a:pt x="18177488" y="4073826"/>
                </a:lnTo>
                <a:lnTo>
                  <a:pt x="18177340" y="4112297"/>
                </a:lnTo>
                <a:lnTo>
                  <a:pt x="18173490" y="4167964"/>
                </a:lnTo>
                <a:lnTo>
                  <a:pt x="18156591" y="4210412"/>
                </a:lnTo>
                <a:lnTo>
                  <a:pt x="18120750" y="4246255"/>
                </a:lnTo>
                <a:lnTo>
                  <a:pt x="18078299" y="4263153"/>
                </a:lnTo>
                <a:lnTo>
                  <a:pt x="18022634" y="4267002"/>
                </a:lnTo>
                <a:lnTo>
                  <a:pt x="17984164" y="4267150"/>
                </a:lnTo>
                <a:lnTo>
                  <a:pt x="193323" y="4267150"/>
                </a:lnTo>
                <a:lnTo>
                  <a:pt x="154852" y="4267002"/>
                </a:lnTo>
                <a:lnTo>
                  <a:pt x="99185" y="4263153"/>
                </a:lnTo>
                <a:lnTo>
                  <a:pt x="56737" y="4246255"/>
                </a:lnTo>
                <a:lnTo>
                  <a:pt x="20894" y="4210412"/>
                </a:lnTo>
                <a:lnTo>
                  <a:pt x="3996" y="4167964"/>
                </a:lnTo>
                <a:lnTo>
                  <a:pt x="148" y="4112297"/>
                </a:lnTo>
                <a:lnTo>
                  <a:pt x="0" y="4073826"/>
                </a:lnTo>
                <a:lnTo>
                  <a:pt x="0" y="193323"/>
                </a:lnTo>
                <a:lnTo>
                  <a:pt x="148" y="154852"/>
                </a:lnTo>
                <a:lnTo>
                  <a:pt x="3996" y="99185"/>
                </a:lnTo>
                <a:lnTo>
                  <a:pt x="20894" y="56737"/>
                </a:lnTo>
                <a:lnTo>
                  <a:pt x="56737" y="20894"/>
                </a:lnTo>
                <a:lnTo>
                  <a:pt x="99185" y="3996"/>
                </a:lnTo>
                <a:lnTo>
                  <a:pt x="154852" y="148"/>
                </a:lnTo>
                <a:lnTo>
                  <a:pt x="193323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85588" y="8432893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solidFill>
                  <a:srgbClr val="9A958E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1903" y="8372665"/>
            <a:ext cx="119875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50" dirty="0">
                <a:latin typeface="Microsoft JhengHei UI"/>
                <a:cs typeface="Microsoft JhengHei UI"/>
              </a:rPr>
              <a:t>接收分组；存储分组；查找转发表；找到转发端⼝，转发分组。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52386" y="6251504"/>
            <a:ext cx="149161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揽收货物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78383" y="6251504"/>
            <a:ext cx="149161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存储货物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02613" y="6251504"/>
            <a:ext cx="149161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发往哪⾥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661262" y="6251504"/>
            <a:ext cx="149161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货物转发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71536" y="4693845"/>
            <a:ext cx="944752" cy="588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42968" y="4693845"/>
            <a:ext cx="944752" cy="588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454313" y="4693845"/>
            <a:ext cx="944746" cy="588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102795" y="4123235"/>
            <a:ext cx="2608249" cy="1730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87677" y="3819597"/>
            <a:ext cx="1321195" cy="1897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28612" y="4516891"/>
            <a:ext cx="839469" cy="0"/>
          </a:xfrm>
          <a:custGeom>
            <a:avLst/>
            <a:gdLst/>
            <a:ahLst/>
            <a:cxnLst/>
            <a:rect l="l" t="t" r="r" b="b"/>
            <a:pathLst>
              <a:path w="839470">
                <a:moveTo>
                  <a:pt x="0" y="0"/>
                </a:moveTo>
                <a:lnTo>
                  <a:pt x="839339" y="0"/>
                </a:lnTo>
              </a:path>
            </a:pathLst>
          </a:custGeom>
          <a:ln w="83767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28612" y="4684426"/>
            <a:ext cx="839469" cy="0"/>
          </a:xfrm>
          <a:custGeom>
            <a:avLst/>
            <a:gdLst/>
            <a:ahLst/>
            <a:cxnLst/>
            <a:rect l="l" t="t" r="r" b="b"/>
            <a:pathLst>
              <a:path w="839470">
                <a:moveTo>
                  <a:pt x="0" y="0"/>
                </a:moveTo>
                <a:lnTo>
                  <a:pt x="839339" y="0"/>
                </a:lnTo>
              </a:path>
            </a:pathLst>
          </a:custGeom>
          <a:ln w="83767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28612" y="4851960"/>
            <a:ext cx="839469" cy="0"/>
          </a:xfrm>
          <a:custGeom>
            <a:avLst/>
            <a:gdLst/>
            <a:ahLst/>
            <a:cxnLst/>
            <a:rect l="l" t="t" r="r" b="b"/>
            <a:pathLst>
              <a:path w="839470">
                <a:moveTo>
                  <a:pt x="0" y="0"/>
                </a:moveTo>
                <a:lnTo>
                  <a:pt x="839339" y="0"/>
                </a:lnTo>
              </a:path>
            </a:pathLst>
          </a:custGeom>
          <a:ln w="83767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28612" y="5019494"/>
            <a:ext cx="839469" cy="0"/>
          </a:xfrm>
          <a:custGeom>
            <a:avLst/>
            <a:gdLst/>
            <a:ahLst/>
            <a:cxnLst/>
            <a:rect l="l" t="t" r="r" b="b"/>
            <a:pathLst>
              <a:path w="839470">
                <a:moveTo>
                  <a:pt x="0" y="0"/>
                </a:moveTo>
                <a:lnTo>
                  <a:pt x="839339" y="0"/>
                </a:lnTo>
              </a:path>
            </a:pathLst>
          </a:custGeom>
          <a:ln w="83767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50809" y="3999690"/>
            <a:ext cx="861619" cy="3675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04357" y="4394574"/>
            <a:ext cx="407851" cy="1834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51031" y="4394574"/>
            <a:ext cx="407850" cy="1834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46014" y="4613508"/>
            <a:ext cx="366195" cy="5117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51031" y="4613508"/>
            <a:ext cx="366195" cy="5117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93996" y="3999690"/>
            <a:ext cx="861619" cy="3675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47544" y="4394574"/>
            <a:ext cx="407850" cy="1834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94217" y="4394574"/>
            <a:ext cx="407851" cy="1834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89200" y="4613508"/>
            <a:ext cx="366195" cy="5117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94217" y="4613508"/>
            <a:ext cx="366195" cy="5117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435661" y="3999690"/>
            <a:ext cx="861619" cy="3675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89210" y="4394574"/>
            <a:ext cx="407850" cy="1834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35883" y="4394574"/>
            <a:ext cx="407850" cy="1834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30866" y="4613508"/>
            <a:ext cx="366195" cy="5117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35883" y="4613508"/>
            <a:ext cx="366195" cy="5117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48539" y="5054241"/>
            <a:ext cx="3351012" cy="9227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93051" y="4126242"/>
            <a:ext cx="2684438" cy="1727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72934" y="4251179"/>
            <a:ext cx="725170" cy="858519"/>
          </a:xfrm>
          <a:custGeom>
            <a:avLst/>
            <a:gdLst/>
            <a:ahLst/>
            <a:cxnLst/>
            <a:rect l="l" t="t" r="r" b="b"/>
            <a:pathLst>
              <a:path w="725170" h="858520">
                <a:moveTo>
                  <a:pt x="409361" y="455002"/>
                </a:moveTo>
                <a:lnTo>
                  <a:pt x="369958" y="829905"/>
                </a:lnTo>
                <a:lnTo>
                  <a:pt x="638219" y="858101"/>
                </a:lnTo>
                <a:lnTo>
                  <a:pt x="677623" y="483198"/>
                </a:lnTo>
                <a:lnTo>
                  <a:pt x="409361" y="455002"/>
                </a:lnTo>
                <a:close/>
              </a:path>
              <a:path w="725170" h="858520">
                <a:moveTo>
                  <a:pt x="39404" y="416119"/>
                </a:moveTo>
                <a:lnTo>
                  <a:pt x="0" y="791021"/>
                </a:lnTo>
                <a:lnTo>
                  <a:pt x="268261" y="819216"/>
                </a:lnTo>
                <a:lnTo>
                  <a:pt x="307666" y="444314"/>
                </a:lnTo>
                <a:lnTo>
                  <a:pt x="39404" y="416119"/>
                </a:lnTo>
                <a:close/>
              </a:path>
              <a:path w="725170" h="858520">
                <a:moveTo>
                  <a:pt x="426218" y="294618"/>
                </a:moveTo>
                <a:lnTo>
                  <a:pt x="412090" y="429042"/>
                </a:lnTo>
                <a:lnTo>
                  <a:pt x="710867" y="460444"/>
                </a:lnTo>
                <a:lnTo>
                  <a:pt x="724995" y="326021"/>
                </a:lnTo>
                <a:lnTo>
                  <a:pt x="426218" y="294618"/>
                </a:lnTo>
                <a:close/>
              </a:path>
              <a:path w="725170" h="858520">
                <a:moveTo>
                  <a:pt x="25745" y="252527"/>
                </a:moveTo>
                <a:lnTo>
                  <a:pt x="11617" y="386950"/>
                </a:lnTo>
                <a:lnTo>
                  <a:pt x="310394" y="418353"/>
                </a:lnTo>
                <a:lnTo>
                  <a:pt x="324523" y="283929"/>
                </a:lnTo>
                <a:lnTo>
                  <a:pt x="25745" y="252527"/>
                </a:lnTo>
                <a:close/>
              </a:path>
              <a:path w="725170" h="858520">
                <a:moveTo>
                  <a:pt x="85218" y="148590"/>
                </a:moveTo>
                <a:lnTo>
                  <a:pt x="110554" y="200952"/>
                </a:lnTo>
                <a:lnTo>
                  <a:pt x="157582" y="220096"/>
                </a:lnTo>
                <a:lnTo>
                  <a:pt x="208355" y="236661"/>
                </a:lnTo>
                <a:lnTo>
                  <a:pt x="262310" y="250483"/>
                </a:lnTo>
                <a:lnTo>
                  <a:pt x="318883" y="261396"/>
                </a:lnTo>
                <a:lnTo>
                  <a:pt x="377509" y="269237"/>
                </a:lnTo>
                <a:lnTo>
                  <a:pt x="436480" y="273756"/>
                </a:lnTo>
                <a:lnTo>
                  <a:pt x="494073" y="274842"/>
                </a:lnTo>
                <a:lnTo>
                  <a:pt x="549707" y="272538"/>
                </a:lnTo>
                <a:lnTo>
                  <a:pt x="602799" y="266890"/>
                </a:lnTo>
                <a:lnTo>
                  <a:pt x="652767" y="257940"/>
                </a:lnTo>
                <a:lnTo>
                  <a:pt x="699030" y="245733"/>
                </a:lnTo>
                <a:lnTo>
                  <a:pt x="696738" y="238393"/>
                </a:lnTo>
                <a:lnTo>
                  <a:pt x="529685" y="238393"/>
                </a:lnTo>
                <a:lnTo>
                  <a:pt x="539545" y="234153"/>
                </a:lnTo>
                <a:lnTo>
                  <a:pt x="548889" y="229404"/>
                </a:lnTo>
                <a:lnTo>
                  <a:pt x="557563" y="224118"/>
                </a:lnTo>
                <a:lnTo>
                  <a:pt x="559274" y="222844"/>
                </a:lnTo>
                <a:lnTo>
                  <a:pt x="441195" y="222844"/>
                </a:lnTo>
                <a:lnTo>
                  <a:pt x="445426" y="210610"/>
                </a:lnTo>
                <a:lnTo>
                  <a:pt x="324795" y="210610"/>
                </a:lnTo>
                <a:lnTo>
                  <a:pt x="316255" y="207421"/>
                </a:lnTo>
                <a:lnTo>
                  <a:pt x="235007" y="207421"/>
                </a:lnTo>
                <a:lnTo>
                  <a:pt x="194288" y="195380"/>
                </a:lnTo>
                <a:lnTo>
                  <a:pt x="155496" y="181534"/>
                </a:lnTo>
                <a:lnTo>
                  <a:pt x="119012" y="165924"/>
                </a:lnTo>
                <a:lnTo>
                  <a:pt x="85218" y="148590"/>
                </a:lnTo>
                <a:close/>
              </a:path>
              <a:path w="725170" h="858520">
                <a:moveTo>
                  <a:pt x="688498" y="211997"/>
                </a:moveTo>
                <a:lnTo>
                  <a:pt x="651828" y="221925"/>
                </a:lnTo>
                <a:lnTo>
                  <a:pt x="612873" y="229605"/>
                </a:lnTo>
                <a:lnTo>
                  <a:pt x="572028" y="235081"/>
                </a:lnTo>
                <a:lnTo>
                  <a:pt x="529685" y="238393"/>
                </a:lnTo>
                <a:lnTo>
                  <a:pt x="696738" y="238393"/>
                </a:lnTo>
                <a:lnTo>
                  <a:pt x="688498" y="211997"/>
                </a:lnTo>
                <a:close/>
              </a:path>
              <a:path w="725170" h="858520">
                <a:moveTo>
                  <a:pt x="580781" y="119626"/>
                </a:moveTo>
                <a:lnTo>
                  <a:pt x="513281" y="119626"/>
                </a:lnTo>
                <a:lnTo>
                  <a:pt x="521177" y="119682"/>
                </a:lnTo>
                <a:lnTo>
                  <a:pt x="528671" y="121195"/>
                </a:lnTo>
                <a:lnTo>
                  <a:pt x="555678" y="148229"/>
                </a:lnTo>
                <a:lnTo>
                  <a:pt x="557200" y="163676"/>
                </a:lnTo>
                <a:lnTo>
                  <a:pt x="552829" y="178579"/>
                </a:lnTo>
                <a:lnTo>
                  <a:pt x="521859" y="203438"/>
                </a:lnTo>
                <a:lnTo>
                  <a:pt x="467424" y="218925"/>
                </a:lnTo>
                <a:lnTo>
                  <a:pt x="441195" y="222844"/>
                </a:lnTo>
                <a:lnTo>
                  <a:pt x="559274" y="222844"/>
                </a:lnTo>
                <a:lnTo>
                  <a:pt x="589636" y="181622"/>
                </a:lnTo>
                <a:lnTo>
                  <a:pt x="592457" y="166906"/>
                </a:lnTo>
                <a:lnTo>
                  <a:pt x="592330" y="151701"/>
                </a:lnTo>
                <a:lnTo>
                  <a:pt x="589411" y="137474"/>
                </a:lnTo>
                <a:lnTo>
                  <a:pt x="583669" y="123882"/>
                </a:lnTo>
                <a:lnTo>
                  <a:pt x="580781" y="119626"/>
                </a:lnTo>
                <a:close/>
              </a:path>
              <a:path w="725170" h="858520">
                <a:moveTo>
                  <a:pt x="345119" y="93000"/>
                </a:moveTo>
                <a:lnTo>
                  <a:pt x="260614" y="93000"/>
                </a:lnTo>
                <a:lnTo>
                  <a:pt x="268596" y="93134"/>
                </a:lnTo>
                <a:lnTo>
                  <a:pt x="276405" y="94839"/>
                </a:lnTo>
                <a:lnTo>
                  <a:pt x="307441" y="129473"/>
                </a:lnTo>
                <a:lnTo>
                  <a:pt x="321542" y="184309"/>
                </a:lnTo>
                <a:lnTo>
                  <a:pt x="324795" y="210610"/>
                </a:lnTo>
                <a:lnTo>
                  <a:pt x="445426" y="210610"/>
                </a:lnTo>
                <a:lnTo>
                  <a:pt x="445560" y="210223"/>
                </a:lnTo>
                <a:lnTo>
                  <a:pt x="383711" y="210223"/>
                </a:lnTo>
                <a:lnTo>
                  <a:pt x="369356" y="180679"/>
                </a:lnTo>
                <a:lnTo>
                  <a:pt x="355728" y="146404"/>
                </a:lnTo>
                <a:lnTo>
                  <a:pt x="346251" y="111485"/>
                </a:lnTo>
                <a:lnTo>
                  <a:pt x="345119" y="93000"/>
                </a:lnTo>
                <a:close/>
              </a:path>
              <a:path w="725170" h="858520">
                <a:moveTo>
                  <a:pt x="464176" y="32922"/>
                </a:moveTo>
                <a:lnTo>
                  <a:pt x="402346" y="32922"/>
                </a:lnTo>
                <a:lnTo>
                  <a:pt x="422312" y="39202"/>
                </a:lnTo>
                <a:lnTo>
                  <a:pt x="437799" y="52222"/>
                </a:lnTo>
                <a:lnTo>
                  <a:pt x="447290" y="70098"/>
                </a:lnTo>
                <a:lnTo>
                  <a:pt x="449271" y="90941"/>
                </a:lnTo>
                <a:lnTo>
                  <a:pt x="440840" y="121403"/>
                </a:lnTo>
                <a:lnTo>
                  <a:pt x="424320" y="153614"/>
                </a:lnTo>
                <a:lnTo>
                  <a:pt x="403886" y="184309"/>
                </a:lnTo>
                <a:lnTo>
                  <a:pt x="383711" y="210223"/>
                </a:lnTo>
                <a:lnTo>
                  <a:pt x="445560" y="210223"/>
                </a:lnTo>
                <a:lnTo>
                  <a:pt x="461263" y="171302"/>
                </a:lnTo>
                <a:lnTo>
                  <a:pt x="491075" y="128819"/>
                </a:lnTo>
                <a:lnTo>
                  <a:pt x="513281" y="119626"/>
                </a:lnTo>
                <a:lnTo>
                  <a:pt x="580781" y="119626"/>
                </a:lnTo>
                <a:lnTo>
                  <a:pt x="575228" y="111460"/>
                </a:lnTo>
                <a:lnTo>
                  <a:pt x="555354" y="94563"/>
                </a:lnTo>
                <a:lnTo>
                  <a:pt x="549782" y="92450"/>
                </a:lnTo>
                <a:lnTo>
                  <a:pt x="482398" y="92450"/>
                </a:lnTo>
                <a:lnTo>
                  <a:pt x="478573" y="59155"/>
                </a:lnTo>
                <a:lnTo>
                  <a:pt x="464176" y="32922"/>
                </a:lnTo>
                <a:close/>
              </a:path>
              <a:path w="725170" h="858520">
                <a:moveTo>
                  <a:pt x="264807" y="57557"/>
                </a:moveTo>
                <a:lnTo>
                  <a:pt x="216881" y="73818"/>
                </a:lnTo>
                <a:lnTo>
                  <a:pt x="191727" y="109818"/>
                </a:lnTo>
                <a:lnTo>
                  <a:pt x="188234" y="139433"/>
                </a:lnTo>
                <a:lnTo>
                  <a:pt x="190825" y="153966"/>
                </a:lnTo>
                <a:lnTo>
                  <a:pt x="210760" y="187668"/>
                </a:lnTo>
                <a:lnTo>
                  <a:pt x="235007" y="207421"/>
                </a:lnTo>
                <a:lnTo>
                  <a:pt x="316255" y="207421"/>
                </a:lnTo>
                <a:lnTo>
                  <a:pt x="299971" y="201341"/>
                </a:lnTo>
                <a:lnTo>
                  <a:pt x="273806" y="189310"/>
                </a:lnTo>
                <a:lnTo>
                  <a:pt x="232065" y="158432"/>
                </a:lnTo>
                <a:lnTo>
                  <a:pt x="223466" y="136598"/>
                </a:lnTo>
                <a:lnTo>
                  <a:pt x="223622" y="128601"/>
                </a:lnTo>
                <a:lnTo>
                  <a:pt x="245500" y="97261"/>
                </a:lnTo>
                <a:lnTo>
                  <a:pt x="260614" y="93000"/>
                </a:lnTo>
                <a:lnTo>
                  <a:pt x="345119" y="93000"/>
                </a:lnTo>
                <a:lnTo>
                  <a:pt x="344321" y="79910"/>
                </a:lnTo>
                <a:lnTo>
                  <a:pt x="346020" y="74505"/>
                </a:lnTo>
                <a:lnTo>
                  <a:pt x="311669" y="74505"/>
                </a:lnTo>
                <a:lnTo>
                  <a:pt x="289481" y="62012"/>
                </a:lnTo>
                <a:lnTo>
                  <a:pt x="264807" y="57557"/>
                </a:lnTo>
                <a:close/>
              </a:path>
              <a:path w="725170" h="858520">
                <a:moveTo>
                  <a:pt x="506698" y="84843"/>
                </a:moveTo>
                <a:lnTo>
                  <a:pt x="482398" y="92450"/>
                </a:lnTo>
                <a:lnTo>
                  <a:pt x="549782" y="92450"/>
                </a:lnTo>
                <a:lnTo>
                  <a:pt x="531758" y="85615"/>
                </a:lnTo>
                <a:lnTo>
                  <a:pt x="506698" y="84843"/>
                </a:lnTo>
                <a:close/>
              </a:path>
              <a:path w="725170" h="858520">
                <a:moveTo>
                  <a:pt x="405807" y="0"/>
                </a:moveTo>
                <a:lnTo>
                  <a:pt x="372334" y="3100"/>
                </a:lnTo>
                <a:lnTo>
                  <a:pt x="343532" y="18138"/>
                </a:lnTo>
                <a:lnTo>
                  <a:pt x="322333" y="42733"/>
                </a:lnTo>
                <a:lnTo>
                  <a:pt x="311669" y="74505"/>
                </a:lnTo>
                <a:lnTo>
                  <a:pt x="346020" y="74505"/>
                </a:lnTo>
                <a:lnTo>
                  <a:pt x="350602" y="59935"/>
                </a:lnTo>
                <a:lnTo>
                  <a:pt x="363624" y="44426"/>
                </a:lnTo>
                <a:lnTo>
                  <a:pt x="381502" y="34913"/>
                </a:lnTo>
                <a:lnTo>
                  <a:pt x="402346" y="32922"/>
                </a:lnTo>
                <a:lnTo>
                  <a:pt x="464176" y="32922"/>
                </a:lnTo>
                <a:lnTo>
                  <a:pt x="462951" y="30690"/>
                </a:lnTo>
                <a:lnTo>
                  <a:pt x="437904" y="9992"/>
                </a:lnTo>
                <a:lnTo>
                  <a:pt x="405807" y="0"/>
                </a:lnTo>
                <a:close/>
              </a:path>
            </a:pathLst>
          </a:custGeom>
          <a:solidFill>
            <a:srgbClr val="A054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66379" y="4251999"/>
            <a:ext cx="733425" cy="862330"/>
          </a:xfrm>
          <a:custGeom>
            <a:avLst/>
            <a:gdLst/>
            <a:ahLst/>
            <a:cxnLst/>
            <a:rect l="l" t="t" r="r" b="b"/>
            <a:pathLst>
              <a:path w="733425" h="862329">
                <a:moveTo>
                  <a:pt x="415163" y="454995"/>
                </a:moveTo>
                <a:lnTo>
                  <a:pt x="369223" y="829153"/>
                </a:lnTo>
                <a:lnTo>
                  <a:pt x="636951" y="862026"/>
                </a:lnTo>
                <a:lnTo>
                  <a:pt x="682892" y="487868"/>
                </a:lnTo>
                <a:lnTo>
                  <a:pt x="415163" y="454995"/>
                </a:lnTo>
                <a:close/>
              </a:path>
              <a:path w="733425" h="862329">
                <a:moveTo>
                  <a:pt x="45941" y="409660"/>
                </a:moveTo>
                <a:lnTo>
                  <a:pt x="0" y="783819"/>
                </a:lnTo>
                <a:lnTo>
                  <a:pt x="267729" y="816691"/>
                </a:lnTo>
                <a:lnTo>
                  <a:pt x="313670" y="442533"/>
                </a:lnTo>
                <a:lnTo>
                  <a:pt x="45941" y="409660"/>
                </a:lnTo>
                <a:close/>
              </a:path>
              <a:path w="733425" h="862329">
                <a:moveTo>
                  <a:pt x="434817" y="294929"/>
                </a:moveTo>
                <a:lnTo>
                  <a:pt x="418345" y="429086"/>
                </a:lnTo>
                <a:lnTo>
                  <a:pt x="716528" y="465698"/>
                </a:lnTo>
                <a:lnTo>
                  <a:pt x="733000" y="331541"/>
                </a:lnTo>
                <a:lnTo>
                  <a:pt x="434817" y="294929"/>
                </a:lnTo>
                <a:close/>
              </a:path>
              <a:path w="733425" h="862329">
                <a:moveTo>
                  <a:pt x="35139" y="245855"/>
                </a:moveTo>
                <a:lnTo>
                  <a:pt x="18667" y="380012"/>
                </a:lnTo>
                <a:lnTo>
                  <a:pt x="316851" y="416623"/>
                </a:lnTo>
                <a:lnTo>
                  <a:pt x="333322" y="282467"/>
                </a:lnTo>
                <a:lnTo>
                  <a:pt x="35139" y="245855"/>
                </a:lnTo>
                <a:close/>
              </a:path>
              <a:path w="733425" h="862329">
                <a:moveTo>
                  <a:pt x="96416" y="142972"/>
                </a:moveTo>
                <a:lnTo>
                  <a:pt x="120836" y="195768"/>
                </a:lnTo>
                <a:lnTo>
                  <a:pt x="167522" y="215730"/>
                </a:lnTo>
                <a:lnTo>
                  <a:pt x="218017" y="233184"/>
                </a:lnTo>
                <a:lnTo>
                  <a:pt x="271704" y="247940"/>
                </a:lnTo>
                <a:lnTo>
                  <a:pt x="328078" y="259839"/>
                </a:lnTo>
                <a:lnTo>
                  <a:pt x="386558" y="268702"/>
                </a:lnTo>
                <a:lnTo>
                  <a:pt x="445441" y="274249"/>
                </a:lnTo>
                <a:lnTo>
                  <a:pt x="503007" y="276340"/>
                </a:lnTo>
                <a:lnTo>
                  <a:pt x="558672" y="275008"/>
                </a:lnTo>
                <a:lnTo>
                  <a:pt x="611855" y="270286"/>
                </a:lnTo>
                <a:lnTo>
                  <a:pt x="661972" y="262210"/>
                </a:lnTo>
                <a:lnTo>
                  <a:pt x="708440" y="250813"/>
                </a:lnTo>
                <a:lnTo>
                  <a:pt x="705422" y="240519"/>
                </a:lnTo>
                <a:lnTo>
                  <a:pt x="539249" y="240519"/>
                </a:lnTo>
                <a:lnTo>
                  <a:pt x="549182" y="236451"/>
                </a:lnTo>
                <a:lnTo>
                  <a:pt x="558607" y="231866"/>
                </a:lnTo>
                <a:lnTo>
                  <a:pt x="567372" y="226733"/>
                </a:lnTo>
                <a:lnTo>
                  <a:pt x="571976" y="223427"/>
                </a:lnTo>
                <a:lnTo>
                  <a:pt x="451044" y="223427"/>
                </a:lnTo>
                <a:lnTo>
                  <a:pt x="456023" y="209806"/>
                </a:lnTo>
                <a:lnTo>
                  <a:pt x="393790" y="209806"/>
                </a:lnTo>
                <a:lnTo>
                  <a:pt x="393491" y="209163"/>
                </a:lnTo>
                <a:lnTo>
                  <a:pt x="334875" y="209163"/>
                </a:lnTo>
                <a:lnTo>
                  <a:pt x="322790" y="204409"/>
                </a:lnTo>
                <a:lnTo>
                  <a:pt x="245156" y="204409"/>
                </a:lnTo>
                <a:lnTo>
                  <a:pt x="204654" y="191659"/>
                </a:lnTo>
                <a:lnTo>
                  <a:pt x="166109" y="177138"/>
                </a:lnTo>
                <a:lnTo>
                  <a:pt x="129903" y="160893"/>
                </a:lnTo>
                <a:lnTo>
                  <a:pt x="96416" y="142972"/>
                </a:lnTo>
                <a:close/>
              </a:path>
              <a:path w="733425" h="862329">
                <a:moveTo>
                  <a:pt x="698498" y="216899"/>
                </a:moveTo>
                <a:lnTo>
                  <a:pt x="661660" y="226185"/>
                </a:lnTo>
                <a:lnTo>
                  <a:pt x="622578" y="233184"/>
                </a:lnTo>
                <a:lnTo>
                  <a:pt x="581643" y="237946"/>
                </a:lnTo>
                <a:lnTo>
                  <a:pt x="539249" y="240519"/>
                </a:lnTo>
                <a:lnTo>
                  <a:pt x="705422" y="240519"/>
                </a:lnTo>
                <a:lnTo>
                  <a:pt x="698498" y="216899"/>
                </a:lnTo>
                <a:close/>
              </a:path>
              <a:path w="733425" h="862329">
                <a:moveTo>
                  <a:pt x="591640" y="121483"/>
                </a:moveTo>
                <a:lnTo>
                  <a:pt x="524919" y="121483"/>
                </a:lnTo>
                <a:lnTo>
                  <a:pt x="532814" y="121676"/>
                </a:lnTo>
                <a:lnTo>
                  <a:pt x="540281" y="123320"/>
                </a:lnTo>
                <a:lnTo>
                  <a:pt x="566812" y="150822"/>
                </a:lnTo>
                <a:lnTo>
                  <a:pt x="568063" y="166293"/>
                </a:lnTo>
                <a:lnTo>
                  <a:pt x="563433" y="181117"/>
                </a:lnTo>
                <a:lnTo>
                  <a:pt x="532034" y="205432"/>
                </a:lnTo>
                <a:lnTo>
                  <a:pt x="477337" y="219966"/>
                </a:lnTo>
                <a:lnTo>
                  <a:pt x="451044" y="223427"/>
                </a:lnTo>
                <a:lnTo>
                  <a:pt x="571976" y="223427"/>
                </a:lnTo>
                <a:lnTo>
                  <a:pt x="600181" y="184802"/>
                </a:lnTo>
                <a:lnTo>
                  <a:pt x="603440" y="155160"/>
                </a:lnTo>
                <a:lnTo>
                  <a:pt x="600727" y="140658"/>
                </a:lnTo>
                <a:lnTo>
                  <a:pt x="595223" y="126967"/>
                </a:lnTo>
                <a:lnTo>
                  <a:pt x="591640" y="121483"/>
                </a:lnTo>
                <a:close/>
              </a:path>
              <a:path w="733425" h="862329">
                <a:moveTo>
                  <a:pt x="476767" y="32856"/>
                </a:moveTo>
                <a:lnTo>
                  <a:pt x="415517" y="32856"/>
                </a:lnTo>
                <a:lnTo>
                  <a:pt x="435369" y="39483"/>
                </a:lnTo>
                <a:lnTo>
                  <a:pt x="450626" y="52773"/>
                </a:lnTo>
                <a:lnTo>
                  <a:pt x="459804" y="70811"/>
                </a:lnTo>
                <a:lnTo>
                  <a:pt x="461414" y="91705"/>
                </a:lnTo>
                <a:lnTo>
                  <a:pt x="452459" y="121995"/>
                </a:lnTo>
                <a:lnTo>
                  <a:pt x="435379" y="153913"/>
                </a:lnTo>
                <a:lnTo>
                  <a:pt x="414413" y="184247"/>
                </a:lnTo>
                <a:lnTo>
                  <a:pt x="393790" y="209806"/>
                </a:lnTo>
                <a:lnTo>
                  <a:pt x="456023" y="209806"/>
                </a:lnTo>
                <a:lnTo>
                  <a:pt x="472008" y="172243"/>
                </a:lnTo>
                <a:lnTo>
                  <a:pt x="502557" y="130287"/>
                </a:lnTo>
                <a:lnTo>
                  <a:pt x="524919" y="121483"/>
                </a:lnTo>
                <a:lnTo>
                  <a:pt x="591640" y="121483"/>
                </a:lnTo>
                <a:lnTo>
                  <a:pt x="587029" y="114425"/>
                </a:lnTo>
                <a:lnTo>
                  <a:pt x="567424" y="97158"/>
                </a:lnTo>
                <a:lnTo>
                  <a:pt x="558943" y="93772"/>
                </a:lnTo>
                <a:lnTo>
                  <a:pt x="494516" y="93772"/>
                </a:lnTo>
                <a:lnTo>
                  <a:pt x="491273" y="60415"/>
                </a:lnTo>
                <a:lnTo>
                  <a:pt x="476767" y="32856"/>
                </a:lnTo>
                <a:close/>
              </a:path>
              <a:path w="733425" h="862329">
                <a:moveTo>
                  <a:pt x="357184" y="90451"/>
                </a:moveTo>
                <a:lnTo>
                  <a:pt x="272756" y="90451"/>
                </a:lnTo>
                <a:lnTo>
                  <a:pt x="280734" y="90724"/>
                </a:lnTo>
                <a:lnTo>
                  <a:pt x="288514" y="92566"/>
                </a:lnTo>
                <a:lnTo>
                  <a:pt x="318940" y="127736"/>
                </a:lnTo>
                <a:lnTo>
                  <a:pt x="332080" y="182791"/>
                </a:lnTo>
                <a:lnTo>
                  <a:pt x="334875" y="209163"/>
                </a:lnTo>
                <a:lnTo>
                  <a:pt x="393491" y="209163"/>
                </a:lnTo>
                <a:lnTo>
                  <a:pt x="379952" y="180015"/>
                </a:lnTo>
                <a:lnTo>
                  <a:pt x="366924" y="145508"/>
                </a:lnTo>
                <a:lnTo>
                  <a:pt x="358052" y="110404"/>
                </a:lnTo>
                <a:lnTo>
                  <a:pt x="357184" y="90451"/>
                </a:lnTo>
                <a:close/>
              </a:path>
              <a:path w="733425" h="862329">
                <a:moveTo>
                  <a:pt x="277568" y="55087"/>
                </a:moveTo>
                <a:lnTo>
                  <a:pt x="229364" y="70509"/>
                </a:lnTo>
                <a:lnTo>
                  <a:pt x="203586" y="106064"/>
                </a:lnTo>
                <a:lnTo>
                  <a:pt x="199576" y="135614"/>
                </a:lnTo>
                <a:lnTo>
                  <a:pt x="201914" y="150190"/>
                </a:lnTo>
                <a:lnTo>
                  <a:pt x="221270" y="184247"/>
                </a:lnTo>
                <a:lnTo>
                  <a:pt x="245156" y="204409"/>
                </a:lnTo>
                <a:lnTo>
                  <a:pt x="322790" y="204409"/>
                </a:lnTo>
                <a:lnTo>
                  <a:pt x="310216" y="199463"/>
                </a:lnTo>
                <a:lnTo>
                  <a:pt x="284265" y="186978"/>
                </a:lnTo>
                <a:lnTo>
                  <a:pt x="243069" y="155376"/>
                </a:lnTo>
                <a:lnTo>
                  <a:pt x="234852" y="133394"/>
                </a:lnTo>
                <a:lnTo>
                  <a:pt x="235148" y="125401"/>
                </a:lnTo>
                <a:lnTo>
                  <a:pt x="257571" y="94449"/>
                </a:lnTo>
                <a:lnTo>
                  <a:pt x="272756" y="90451"/>
                </a:lnTo>
                <a:lnTo>
                  <a:pt x="357184" y="90451"/>
                </a:lnTo>
                <a:lnTo>
                  <a:pt x="356679" y="78825"/>
                </a:lnTo>
                <a:lnTo>
                  <a:pt x="358673" y="72851"/>
                </a:lnTo>
                <a:lnTo>
                  <a:pt x="324126" y="72851"/>
                </a:lnTo>
                <a:lnTo>
                  <a:pt x="302160" y="59973"/>
                </a:lnTo>
                <a:lnTo>
                  <a:pt x="277568" y="55087"/>
                </a:lnTo>
                <a:close/>
              </a:path>
              <a:path w="733425" h="862329">
                <a:moveTo>
                  <a:pt x="518945" y="86590"/>
                </a:moveTo>
                <a:lnTo>
                  <a:pt x="494516" y="93772"/>
                </a:lnTo>
                <a:lnTo>
                  <a:pt x="558943" y="93772"/>
                </a:lnTo>
                <a:lnTo>
                  <a:pt x="543988" y="87800"/>
                </a:lnTo>
                <a:lnTo>
                  <a:pt x="518945" y="86590"/>
                </a:lnTo>
                <a:close/>
              </a:path>
              <a:path w="733425" h="862329">
                <a:moveTo>
                  <a:pt x="419550" y="0"/>
                </a:moveTo>
                <a:lnTo>
                  <a:pt x="386028" y="2515"/>
                </a:lnTo>
                <a:lnTo>
                  <a:pt x="356968" y="17048"/>
                </a:lnTo>
                <a:lnTo>
                  <a:pt x="335343" y="41270"/>
                </a:lnTo>
                <a:lnTo>
                  <a:pt x="324126" y="72851"/>
                </a:lnTo>
                <a:lnTo>
                  <a:pt x="358673" y="72851"/>
                </a:lnTo>
                <a:lnTo>
                  <a:pt x="363307" y="58962"/>
                </a:lnTo>
                <a:lnTo>
                  <a:pt x="376599" y="43683"/>
                </a:lnTo>
                <a:lnTo>
                  <a:pt x="394640" y="34482"/>
                </a:lnTo>
                <a:lnTo>
                  <a:pt x="415517" y="32856"/>
                </a:lnTo>
                <a:lnTo>
                  <a:pt x="476767" y="32856"/>
                </a:lnTo>
                <a:lnTo>
                  <a:pt x="476149" y="31682"/>
                </a:lnTo>
                <a:lnTo>
                  <a:pt x="451468" y="10551"/>
                </a:lnTo>
                <a:lnTo>
                  <a:pt x="419550" y="0"/>
                </a:lnTo>
                <a:close/>
              </a:path>
            </a:pathLst>
          </a:custGeom>
          <a:solidFill>
            <a:srgbClr val="A054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244488" y="4693845"/>
            <a:ext cx="499745" cy="589280"/>
          </a:xfrm>
          <a:custGeom>
            <a:avLst/>
            <a:gdLst/>
            <a:ahLst/>
            <a:cxnLst/>
            <a:rect l="l" t="t" r="r" b="b"/>
            <a:pathLst>
              <a:path w="499744" h="589279">
                <a:moveTo>
                  <a:pt x="34302" y="128784"/>
                </a:moveTo>
                <a:lnTo>
                  <a:pt x="62804" y="166067"/>
                </a:lnTo>
                <a:lnTo>
                  <a:pt x="105305" y="177359"/>
                </a:lnTo>
                <a:lnTo>
                  <a:pt x="151105" y="185583"/>
                </a:lnTo>
                <a:lnTo>
                  <a:pt x="199494" y="190611"/>
                </a:lnTo>
                <a:lnTo>
                  <a:pt x="249762" y="192316"/>
                </a:lnTo>
                <a:lnTo>
                  <a:pt x="300025" y="190611"/>
                </a:lnTo>
                <a:lnTo>
                  <a:pt x="348403" y="185582"/>
                </a:lnTo>
                <a:lnTo>
                  <a:pt x="394191" y="177358"/>
                </a:lnTo>
                <a:lnTo>
                  <a:pt x="436681" y="166066"/>
                </a:lnTo>
                <a:lnTo>
                  <a:pt x="455183" y="159225"/>
                </a:lnTo>
                <a:lnTo>
                  <a:pt x="144498" y="159225"/>
                </a:lnTo>
                <a:lnTo>
                  <a:pt x="114831" y="153740"/>
                </a:lnTo>
                <a:lnTo>
                  <a:pt x="86397" y="146839"/>
                </a:lnTo>
                <a:lnTo>
                  <a:pt x="59465" y="138520"/>
                </a:lnTo>
                <a:lnTo>
                  <a:pt x="34302" y="128784"/>
                </a:lnTo>
                <a:close/>
              </a:path>
              <a:path w="499744" h="589279">
                <a:moveTo>
                  <a:pt x="154421" y="51133"/>
                </a:moveTo>
                <a:lnTo>
                  <a:pt x="114903" y="74314"/>
                </a:lnTo>
                <a:lnTo>
                  <a:pt x="105504" y="104058"/>
                </a:lnTo>
                <a:lnTo>
                  <a:pt x="106406" y="114664"/>
                </a:lnTo>
                <a:lnTo>
                  <a:pt x="131620" y="151448"/>
                </a:lnTo>
                <a:lnTo>
                  <a:pt x="144498" y="159225"/>
                </a:lnTo>
                <a:lnTo>
                  <a:pt x="354983" y="159225"/>
                </a:lnTo>
                <a:lnTo>
                  <a:pt x="361636" y="155497"/>
                </a:lnTo>
                <a:lnTo>
                  <a:pt x="362696" y="154810"/>
                </a:lnTo>
                <a:lnTo>
                  <a:pt x="208171" y="154810"/>
                </a:lnTo>
                <a:lnTo>
                  <a:pt x="189909" y="150094"/>
                </a:lnTo>
                <a:lnTo>
                  <a:pt x="152614" y="135110"/>
                </a:lnTo>
                <a:lnTo>
                  <a:pt x="130509" y="112062"/>
                </a:lnTo>
                <a:lnTo>
                  <a:pt x="130697" y="96705"/>
                </a:lnTo>
                <a:lnTo>
                  <a:pt x="133796" y="89529"/>
                </a:lnTo>
                <a:lnTo>
                  <a:pt x="144791" y="78805"/>
                </a:lnTo>
                <a:lnTo>
                  <a:pt x="152089" y="75925"/>
                </a:lnTo>
                <a:lnTo>
                  <a:pt x="214746" y="75925"/>
                </a:lnTo>
                <a:lnTo>
                  <a:pt x="212255" y="61022"/>
                </a:lnTo>
                <a:lnTo>
                  <a:pt x="212537" y="59628"/>
                </a:lnTo>
                <a:lnTo>
                  <a:pt x="188790" y="59628"/>
                </a:lnTo>
                <a:lnTo>
                  <a:pt x="172186" y="52449"/>
                </a:lnTo>
                <a:lnTo>
                  <a:pt x="154421" y="51133"/>
                </a:lnTo>
                <a:close/>
              </a:path>
              <a:path w="499744" h="589279">
                <a:moveTo>
                  <a:pt x="465231" y="128784"/>
                </a:moveTo>
                <a:lnTo>
                  <a:pt x="440059" y="138521"/>
                </a:lnTo>
                <a:lnTo>
                  <a:pt x="413104" y="146840"/>
                </a:lnTo>
                <a:lnTo>
                  <a:pt x="384650" y="153741"/>
                </a:lnTo>
                <a:lnTo>
                  <a:pt x="354983" y="159225"/>
                </a:lnTo>
                <a:lnTo>
                  <a:pt x="455183" y="159225"/>
                </a:lnTo>
                <a:lnTo>
                  <a:pt x="475168" y="151836"/>
                </a:lnTo>
                <a:lnTo>
                  <a:pt x="465231" y="128784"/>
                </a:lnTo>
                <a:close/>
              </a:path>
              <a:path w="499744" h="589279">
                <a:moveTo>
                  <a:pt x="214746" y="75925"/>
                </a:moveTo>
                <a:lnTo>
                  <a:pt x="152089" y="75925"/>
                </a:lnTo>
                <a:lnTo>
                  <a:pt x="167418" y="76082"/>
                </a:lnTo>
                <a:lnTo>
                  <a:pt x="174602" y="79180"/>
                </a:lnTo>
                <a:lnTo>
                  <a:pt x="197848" y="116908"/>
                </a:lnTo>
                <a:lnTo>
                  <a:pt x="208171" y="154810"/>
                </a:lnTo>
                <a:lnTo>
                  <a:pt x="291310" y="154810"/>
                </a:lnTo>
                <a:lnTo>
                  <a:pt x="292390" y="150162"/>
                </a:lnTo>
                <a:lnTo>
                  <a:pt x="249762" y="150162"/>
                </a:lnTo>
                <a:lnTo>
                  <a:pt x="237425" y="130355"/>
                </a:lnTo>
                <a:lnTo>
                  <a:pt x="225252" y="107152"/>
                </a:lnTo>
                <a:lnTo>
                  <a:pt x="215957" y="83168"/>
                </a:lnTo>
                <a:lnTo>
                  <a:pt x="214746" y="75925"/>
                </a:lnTo>
                <a:close/>
              </a:path>
              <a:path w="499744" h="589279">
                <a:moveTo>
                  <a:pt x="385544" y="75987"/>
                </a:moveTo>
                <a:lnTo>
                  <a:pt x="347403" y="75987"/>
                </a:lnTo>
                <a:lnTo>
                  <a:pt x="354659" y="78724"/>
                </a:lnTo>
                <a:lnTo>
                  <a:pt x="360240" y="84167"/>
                </a:lnTo>
                <a:lnTo>
                  <a:pt x="366657" y="93594"/>
                </a:lnTo>
                <a:lnTo>
                  <a:pt x="368877" y="104394"/>
                </a:lnTo>
                <a:lnTo>
                  <a:pt x="366894" y="115248"/>
                </a:lnTo>
                <a:lnTo>
                  <a:pt x="328879" y="143549"/>
                </a:lnTo>
                <a:lnTo>
                  <a:pt x="291310" y="154810"/>
                </a:lnTo>
                <a:lnTo>
                  <a:pt x="362696" y="154810"/>
                </a:lnTo>
                <a:lnTo>
                  <a:pt x="390217" y="124739"/>
                </a:lnTo>
                <a:lnTo>
                  <a:pt x="394029" y="104058"/>
                </a:lnTo>
                <a:lnTo>
                  <a:pt x="392856" y="93482"/>
                </a:lnTo>
                <a:lnTo>
                  <a:pt x="389687" y="83491"/>
                </a:lnTo>
                <a:lnTo>
                  <a:pt x="385544" y="75987"/>
                </a:lnTo>
                <a:close/>
              </a:path>
              <a:path w="499744" h="589279">
                <a:moveTo>
                  <a:pt x="296635" y="23516"/>
                </a:moveTo>
                <a:lnTo>
                  <a:pt x="249762" y="23516"/>
                </a:lnTo>
                <a:lnTo>
                  <a:pt x="264335" y="26470"/>
                </a:lnTo>
                <a:lnTo>
                  <a:pt x="276245" y="34519"/>
                </a:lnTo>
                <a:lnTo>
                  <a:pt x="284279" y="46443"/>
                </a:lnTo>
                <a:lnTo>
                  <a:pt x="287226" y="61022"/>
                </a:lnTo>
                <a:lnTo>
                  <a:pt x="283531" y="83168"/>
                </a:lnTo>
                <a:lnTo>
                  <a:pt x="274250" y="107153"/>
                </a:lnTo>
                <a:lnTo>
                  <a:pt x="262091" y="130356"/>
                </a:lnTo>
                <a:lnTo>
                  <a:pt x="249762" y="150162"/>
                </a:lnTo>
                <a:lnTo>
                  <a:pt x="292390" y="150162"/>
                </a:lnTo>
                <a:lnTo>
                  <a:pt x="309639" y="98775"/>
                </a:lnTo>
                <a:lnTo>
                  <a:pt x="332680" y="75987"/>
                </a:lnTo>
                <a:lnTo>
                  <a:pt x="385544" y="75987"/>
                </a:lnTo>
                <a:lnTo>
                  <a:pt x="384620" y="74314"/>
                </a:lnTo>
                <a:lnTo>
                  <a:pt x="377758" y="66181"/>
                </a:lnTo>
                <a:lnTo>
                  <a:pt x="368177" y="59628"/>
                </a:lnTo>
                <a:lnTo>
                  <a:pt x="310744" y="59628"/>
                </a:lnTo>
                <a:lnTo>
                  <a:pt x="305568" y="36389"/>
                </a:lnTo>
                <a:lnTo>
                  <a:pt x="296635" y="23516"/>
                </a:lnTo>
                <a:close/>
              </a:path>
              <a:path w="499744" h="589279">
                <a:moveTo>
                  <a:pt x="249762" y="0"/>
                </a:moveTo>
                <a:lnTo>
                  <a:pt x="226345" y="4676"/>
                </a:lnTo>
                <a:lnTo>
                  <a:pt x="207115" y="17439"/>
                </a:lnTo>
                <a:lnTo>
                  <a:pt x="193965" y="36389"/>
                </a:lnTo>
                <a:lnTo>
                  <a:pt x="188790" y="59628"/>
                </a:lnTo>
                <a:lnTo>
                  <a:pt x="212537" y="59628"/>
                </a:lnTo>
                <a:lnTo>
                  <a:pt x="215210" y="46443"/>
                </a:lnTo>
                <a:lnTo>
                  <a:pt x="223261" y="34519"/>
                </a:lnTo>
                <a:lnTo>
                  <a:pt x="235186" y="26470"/>
                </a:lnTo>
                <a:lnTo>
                  <a:pt x="249762" y="23516"/>
                </a:lnTo>
                <a:lnTo>
                  <a:pt x="296635" y="23516"/>
                </a:lnTo>
                <a:lnTo>
                  <a:pt x="292417" y="17439"/>
                </a:lnTo>
                <a:lnTo>
                  <a:pt x="273184" y="4676"/>
                </a:lnTo>
                <a:lnTo>
                  <a:pt x="249762" y="0"/>
                </a:lnTo>
                <a:close/>
              </a:path>
              <a:path w="499744" h="589279">
                <a:moveTo>
                  <a:pt x="345107" y="51134"/>
                </a:moveTo>
                <a:lnTo>
                  <a:pt x="327346" y="52450"/>
                </a:lnTo>
                <a:lnTo>
                  <a:pt x="310744" y="59628"/>
                </a:lnTo>
                <a:lnTo>
                  <a:pt x="368177" y="59628"/>
                </a:lnTo>
                <a:lnTo>
                  <a:pt x="362436" y="55703"/>
                </a:lnTo>
                <a:lnTo>
                  <a:pt x="345107" y="51134"/>
                </a:lnTo>
                <a:close/>
              </a:path>
              <a:path w="499744" h="589279">
                <a:moveTo>
                  <a:pt x="213417" y="206631"/>
                </a:moveTo>
                <a:lnTo>
                  <a:pt x="0" y="206631"/>
                </a:lnTo>
                <a:lnTo>
                  <a:pt x="0" y="302649"/>
                </a:lnTo>
                <a:lnTo>
                  <a:pt x="213417" y="302649"/>
                </a:lnTo>
                <a:lnTo>
                  <a:pt x="213417" y="206631"/>
                </a:lnTo>
                <a:close/>
              </a:path>
              <a:path w="499744" h="589279">
                <a:moveTo>
                  <a:pt x="499482" y="206631"/>
                </a:moveTo>
                <a:lnTo>
                  <a:pt x="286064" y="206631"/>
                </a:lnTo>
                <a:lnTo>
                  <a:pt x="286064" y="302649"/>
                </a:lnTo>
                <a:lnTo>
                  <a:pt x="499482" y="302649"/>
                </a:lnTo>
                <a:lnTo>
                  <a:pt x="499482" y="206631"/>
                </a:lnTo>
                <a:close/>
              </a:path>
              <a:path w="499744" h="589279">
                <a:moveTo>
                  <a:pt x="213417" y="321193"/>
                </a:moveTo>
                <a:lnTo>
                  <a:pt x="21800" y="321193"/>
                </a:lnTo>
                <a:lnTo>
                  <a:pt x="21800" y="588987"/>
                </a:lnTo>
                <a:lnTo>
                  <a:pt x="213417" y="588987"/>
                </a:lnTo>
                <a:lnTo>
                  <a:pt x="213417" y="321193"/>
                </a:lnTo>
                <a:close/>
              </a:path>
              <a:path w="499744" h="589279">
                <a:moveTo>
                  <a:pt x="477681" y="321193"/>
                </a:moveTo>
                <a:lnTo>
                  <a:pt x="286064" y="321193"/>
                </a:lnTo>
                <a:lnTo>
                  <a:pt x="286064" y="588987"/>
                </a:lnTo>
                <a:lnTo>
                  <a:pt x="477681" y="588987"/>
                </a:lnTo>
                <a:lnTo>
                  <a:pt x="477681" y="3211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809917" y="4693845"/>
            <a:ext cx="499745" cy="589280"/>
          </a:xfrm>
          <a:custGeom>
            <a:avLst/>
            <a:gdLst/>
            <a:ahLst/>
            <a:cxnLst/>
            <a:rect l="l" t="t" r="r" b="b"/>
            <a:pathLst>
              <a:path w="499744" h="589279">
                <a:moveTo>
                  <a:pt x="34302" y="128784"/>
                </a:moveTo>
                <a:lnTo>
                  <a:pt x="62804" y="166067"/>
                </a:lnTo>
                <a:lnTo>
                  <a:pt x="105305" y="177359"/>
                </a:lnTo>
                <a:lnTo>
                  <a:pt x="151105" y="185583"/>
                </a:lnTo>
                <a:lnTo>
                  <a:pt x="199494" y="190611"/>
                </a:lnTo>
                <a:lnTo>
                  <a:pt x="249762" y="192316"/>
                </a:lnTo>
                <a:lnTo>
                  <a:pt x="300025" y="190611"/>
                </a:lnTo>
                <a:lnTo>
                  <a:pt x="348403" y="185582"/>
                </a:lnTo>
                <a:lnTo>
                  <a:pt x="394191" y="177358"/>
                </a:lnTo>
                <a:lnTo>
                  <a:pt x="436681" y="166066"/>
                </a:lnTo>
                <a:lnTo>
                  <a:pt x="455183" y="159225"/>
                </a:lnTo>
                <a:lnTo>
                  <a:pt x="144498" y="159225"/>
                </a:lnTo>
                <a:lnTo>
                  <a:pt x="114831" y="153740"/>
                </a:lnTo>
                <a:lnTo>
                  <a:pt x="86397" y="146839"/>
                </a:lnTo>
                <a:lnTo>
                  <a:pt x="59465" y="138520"/>
                </a:lnTo>
                <a:lnTo>
                  <a:pt x="34302" y="128784"/>
                </a:lnTo>
                <a:close/>
              </a:path>
              <a:path w="499744" h="589279">
                <a:moveTo>
                  <a:pt x="154421" y="51133"/>
                </a:moveTo>
                <a:lnTo>
                  <a:pt x="114903" y="74314"/>
                </a:lnTo>
                <a:lnTo>
                  <a:pt x="105504" y="104058"/>
                </a:lnTo>
                <a:lnTo>
                  <a:pt x="106406" y="114664"/>
                </a:lnTo>
                <a:lnTo>
                  <a:pt x="131620" y="151448"/>
                </a:lnTo>
                <a:lnTo>
                  <a:pt x="144498" y="159225"/>
                </a:lnTo>
                <a:lnTo>
                  <a:pt x="354983" y="159225"/>
                </a:lnTo>
                <a:lnTo>
                  <a:pt x="361636" y="155497"/>
                </a:lnTo>
                <a:lnTo>
                  <a:pt x="362696" y="154810"/>
                </a:lnTo>
                <a:lnTo>
                  <a:pt x="208171" y="154810"/>
                </a:lnTo>
                <a:lnTo>
                  <a:pt x="189909" y="150094"/>
                </a:lnTo>
                <a:lnTo>
                  <a:pt x="152614" y="135110"/>
                </a:lnTo>
                <a:lnTo>
                  <a:pt x="130509" y="112062"/>
                </a:lnTo>
                <a:lnTo>
                  <a:pt x="130697" y="96705"/>
                </a:lnTo>
                <a:lnTo>
                  <a:pt x="133796" y="89529"/>
                </a:lnTo>
                <a:lnTo>
                  <a:pt x="144791" y="78805"/>
                </a:lnTo>
                <a:lnTo>
                  <a:pt x="152089" y="75925"/>
                </a:lnTo>
                <a:lnTo>
                  <a:pt x="214746" y="75925"/>
                </a:lnTo>
                <a:lnTo>
                  <a:pt x="212255" y="61022"/>
                </a:lnTo>
                <a:lnTo>
                  <a:pt x="212537" y="59628"/>
                </a:lnTo>
                <a:lnTo>
                  <a:pt x="188790" y="59628"/>
                </a:lnTo>
                <a:lnTo>
                  <a:pt x="172186" y="52449"/>
                </a:lnTo>
                <a:lnTo>
                  <a:pt x="154421" y="51133"/>
                </a:lnTo>
                <a:close/>
              </a:path>
              <a:path w="499744" h="589279">
                <a:moveTo>
                  <a:pt x="465231" y="128784"/>
                </a:moveTo>
                <a:lnTo>
                  <a:pt x="440059" y="138521"/>
                </a:lnTo>
                <a:lnTo>
                  <a:pt x="413104" y="146840"/>
                </a:lnTo>
                <a:lnTo>
                  <a:pt x="384650" y="153741"/>
                </a:lnTo>
                <a:lnTo>
                  <a:pt x="354983" y="159225"/>
                </a:lnTo>
                <a:lnTo>
                  <a:pt x="455183" y="159225"/>
                </a:lnTo>
                <a:lnTo>
                  <a:pt x="475168" y="151836"/>
                </a:lnTo>
                <a:lnTo>
                  <a:pt x="465231" y="128784"/>
                </a:lnTo>
                <a:close/>
              </a:path>
              <a:path w="499744" h="589279">
                <a:moveTo>
                  <a:pt x="214746" y="75925"/>
                </a:moveTo>
                <a:lnTo>
                  <a:pt x="152089" y="75925"/>
                </a:lnTo>
                <a:lnTo>
                  <a:pt x="167418" y="76082"/>
                </a:lnTo>
                <a:lnTo>
                  <a:pt x="174602" y="79180"/>
                </a:lnTo>
                <a:lnTo>
                  <a:pt x="197848" y="116908"/>
                </a:lnTo>
                <a:lnTo>
                  <a:pt x="208171" y="154810"/>
                </a:lnTo>
                <a:lnTo>
                  <a:pt x="291310" y="154810"/>
                </a:lnTo>
                <a:lnTo>
                  <a:pt x="292390" y="150162"/>
                </a:lnTo>
                <a:lnTo>
                  <a:pt x="249762" y="150162"/>
                </a:lnTo>
                <a:lnTo>
                  <a:pt x="237425" y="130355"/>
                </a:lnTo>
                <a:lnTo>
                  <a:pt x="225252" y="107152"/>
                </a:lnTo>
                <a:lnTo>
                  <a:pt x="215957" y="83168"/>
                </a:lnTo>
                <a:lnTo>
                  <a:pt x="214746" y="75925"/>
                </a:lnTo>
                <a:close/>
              </a:path>
              <a:path w="499744" h="589279">
                <a:moveTo>
                  <a:pt x="385544" y="75987"/>
                </a:moveTo>
                <a:lnTo>
                  <a:pt x="347403" y="75987"/>
                </a:lnTo>
                <a:lnTo>
                  <a:pt x="354659" y="78724"/>
                </a:lnTo>
                <a:lnTo>
                  <a:pt x="360240" y="84167"/>
                </a:lnTo>
                <a:lnTo>
                  <a:pt x="366657" y="93594"/>
                </a:lnTo>
                <a:lnTo>
                  <a:pt x="368877" y="104394"/>
                </a:lnTo>
                <a:lnTo>
                  <a:pt x="366894" y="115248"/>
                </a:lnTo>
                <a:lnTo>
                  <a:pt x="328879" y="143549"/>
                </a:lnTo>
                <a:lnTo>
                  <a:pt x="291310" y="154810"/>
                </a:lnTo>
                <a:lnTo>
                  <a:pt x="362696" y="154810"/>
                </a:lnTo>
                <a:lnTo>
                  <a:pt x="390217" y="124739"/>
                </a:lnTo>
                <a:lnTo>
                  <a:pt x="394029" y="104058"/>
                </a:lnTo>
                <a:lnTo>
                  <a:pt x="392856" y="93482"/>
                </a:lnTo>
                <a:lnTo>
                  <a:pt x="389687" y="83491"/>
                </a:lnTo>
                <a:lnTo>
                  <a:pt x="385544" y="75987"/>
                </a:lnTo>
                <a:close/>
              </a:path>
              <a:path w="499744" h="589279">
                <a:moveTo>
                  <a:pt x="296635" y="23516"/>
                </a:moveTo>
                <a:lnTo>
                  <a:pt x="249762" y="23516"/>
                </a:lnTo>
                <a:lnTo>
                  <a:pt x="264335" y="26470"/>
                </a:lnTo>
                <a:lnTo>
                  <a:pt x="276245" y="34519"/>
                </a:lnTo>
                <a:lnTo>
                  <a:pt x="284279" y="46443"/>
                </a:lnTo>
                <a:lnTo>
                  <a:pt x="287226" y="61022"/>
                </a:lnTo>
                <a:lnTo>
                  <a:pt x="283531" y="83168"/>
                </a:lnTo>
                <a:lnTo>
                  <a:pt x="274250" y="107153"/>
                </a:lnTo>
                <a:lnTo>
                  <a:pt x="262091" y="130356"/>
                </a:lnTo>
                <a:lnTo>
                  <a:pt x="249762" y="150162"/>
                </a:lnTo>
                <a:lnTo>
                  <a:pt x="292390" y="150162"/>
                </a:lnTo>
                <a:lnTo>
                  <a:pt x="309639" y="98775"/>
                </a:lnTo>
                <a:lnTo>
                  <a:pt x="332680" y="75987"/>
                </a:lnTo>
                <a:lnTo>
                  <a:pt x="385544" y="75987"/>
                </a:lnTo>
                <a:lnTo>
                  <a:pt x="384620" y="74314"/>
                </a:lnTo>
                <a:lnTo>
                  <a:pt x="377758" y="66181"/>
                </a:lnTo>
                <a:lnTo>
                  <a:pt x="368177" y="59628"/>
                </a:lnTo>
                <a:lnTo>
                  <a:pt x="310744" y="59628"/>
                </a:lnTo>
                <a:lnTo>
                  <a:pt x="305568" y="36389"/>
                </a:lnTo>
                <a:lnTo>
                  <a:pt x="296635" y="23516"/>
                </a:lnTo>
                <a:close/>
              </a:path>
              <a:path w="499744" h="589279">
                <a:moveTo>
                  <a:pt x="249762" y="0"/>
                </a:moveTo>
                <a:lnTo>
                  <a:pt x="226345" y="4676"/>
                </a:lnTo>
                <a:lnTo>
                  <a:pt x="207115" y="17439"/>
                </a:lnTo>
                <a:lnTo>
                  <a:pt x="193965" y="36389"/>
                </a:lnTo>
                <a:lnTo>
                  <a:pt x="188790" y="59628"/>
                </a:lnTo>
                <a:lnTo>
                  <a:pt x="212537" y="59628"/>
                </a:lnTo>
                <a:lnTo>
                  <a:pt x="215210" y="46443"/>
                </a:lnTo>
                <a:lnTo>
                  <a:pt x="223261" y="34519"/>
                </a:lnTo>
                <a:lnTo>
                  <a:pt x="235186" y="26470"/>
                </a:lnTo>
                <a:lnTo>
                  <a:pt x="249762" y="23516"/>
                </a:lnTo>
                <a:lnTo>
                  <a:pt x="296635" y="23516"/>
                </a:lnTo>
                <a:lnTo>
                  <a:pt x="292417" y="17439"/>
                </a:lnTo>
                <a:lnTo>
                  <a:pt x="273184" y="4676"/>
                </a:lnTo>
                <a:lnTo>
                  <a:pt x="249762" y="0"/>
                </a:lnTo>
                <a:close/>
              </a:path>
              <a:path w="499744" h="589279">
                <a:moveTo>
                  <a:pt x="345107" y="51134"/>
                </a:moveTo>
                <a:lnTo>
                  <a:pt x="327346" y="52450"/>
                </a:lnTo>
                <a:lnTo>
                  <a:pt x="310744" y="59628"/>
                </a:lnTo>
                <a:lnTo>
                  <a:pt x="368177" y="59628"/>
                </a:lnTo>
                <a:lnTo>
                  <a:pt x="362436" y="55703"/>
                </a:lnTo>
                <a:lnTo>
                  <a:pt x="345107" y="51134"/>
                </a:lnTo>
                <a:close/>
              </a:path>
              <a:path w="499744" h="589279">
                <a:moveTo>
                  <a:pt x="213417" y="206631"/>
                </a:moveTo>
                <a:lnTo>
                  <a:pt x="0" y="206631"/>
                </a:lnTo>
                <a:lnTo>
                  <a:pt x="0" y="302649"/>
                </a:lnTo>
                <a:lnTo>
                  <a:pt x="213417" y="302649"/>
                </a:lnTo>
                <a:lnTo>
                  <a:pt x="213417" y="206631"/>
                </a:lnTo>
                <a:close/>
              </a:path>
              <a:path w="499744" h="589279">
                <a:moveTo>
                  <a:pt x="499482" y="206631"/>
                </a:moveTo>
                <a:lnTo>
                  <a:pt x="286064" y="206631"/>
                </a:lnTo>
                <a:lnTo>
                  <a:pt x="286064" y="302649"/>
                </a:lnTo>
                <a:lnTo>
                  <a:pt x="499482" y="302649"/>
                </a:lnTo>
                <a:lnTo>
                  <a:pt x="499482" y="206631"/>
                </a:lnTo>
                <a:close/>
              </a:path>
              <a:path w="499744" h="589279">
                <a:moveTo>
                  <a:pt x="213417" y="321193"/>
                </a:moveTo>
                <a:lnTo>
                  <a:pt x="21800" y="321193"/>
                </a:lnTo>
                <a:lnTo>
                  <a:pt x="21800" y="588987"/>
                </a:lnTo>
                <a:lnTo>
                  <a:pt x="213417" y="588987"/>
                </a:lnTo>
                <a:lnTo>
                  <a:pt x="213417" y="321193"/>
                </a:lnTo>
                <a:close/>
              </a:path>
              <a:path w="499744" h="589279">
                <a:moveTo>
                  <a:pt x="477681" y="321193"/>
                </a:moveTo>
                <a:lnTo>
                  <a:pt x="286064" y="321193"/>
                </a:lnTo>
                <a:lnTo>
                  <a:pt x="286064" y="588987"/>
                </a:lnTo>
                <a:lnTo>
                  <a:pt x="477681" y="588987"/>
                </a:lnTo>
                <a:lnTo>
                  <a:pt x="477681" y="3211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375344" y="4693845"/>
            <a:ext cx="499745" cy="589280"/>
          </a:xfrm>
          <a:custGeom>
            <a:avLst/>
            <a:gdLst/>
            <a:ahLst/>
            <a:cxnLst/>
            <a:rect l="l" t="t" r="r" b="b"/>
            <a:pathLst>
              <a:path w="499744" h="589279">
                <a:moveTo>
                  <a:pt x="34302" y="128784"/>
                </a:moveTo>
                <a:lnTo>
                  <a:pt x="62804" y="166067"/>
                </a:lnTo>
                <a:lnTo>
                  <a:pt x="105305" y="177359"/>
                </a:lnTo>
                <a:lnTo>
                  <a:pt x="151105" y="185583"/>
                </a:lnTo>
                <a:lnTo>
                  <a:pt x="199494" y="190611"/>
                </a:lnTo>
                <a:lnTo>
                  <a:pt x="249762" y="192316"/>
                </a:lnTo>
                <a:lnTo>
                  <a:pt x="300025" y="190611"/>
                </a:lnTo>
                <a:lnTo>
                  <a:pt x="348403" y="185582"/>
                </a:lnTo>
                <a:lnTo>
                  <a:pt x="394191" y="177358"/>
                </a:lnTo>
                <a:lnTo>
                  <a:pt x="436681" y="166066"/>
                </a:lnTo>
                <a:lnTo>
                  <a:pt x="455183" y="159225"/>
                </a:lnTo>
                <a:lnTo>
                  <a:pt x="144498" y="159225"/>
                </a:lnTo>
                <a:lnTo>
                  <a:pt x="114831" y="153740"/>
                </a:lnTo>
                <a:lnTo>
                  <a:pt x="86397" y="146839"/>
                </a:lnTo>
                <a:lnTo>
                  <a:pt x="59465" y="138520"/>
                </a:lnTo>
                <a:lnTo>
                  <a:pt x="34302" y="128784"/>
                </a:lnTo>
                <a:close/>
              </a:path>
              <a:path w="499744" h="589279">
                <a:moveTo>
                  <a:pt x="154421" y="51133"/>
                </a:moveTo>
                <a:lnTo>
                  <a:pt x="114903" y="74314"/>
                </a:lnTo>
                <a:lnTo>
                  <a:pt x="105504" y="104058"/>
                </a:lnTo>
                <a:lnTo>
                  <a:pt x="106406" y="114664"/>
                </a:lnTo>
                <a:lnTo>
                  <a:pt x="131620" y="151448"/>
                </a:lnTo>
                <a:lnTo>
                  <a:pt x="144498" y="159225"/>
                </a:lnTo>
                <a:lnTo>
                  <a:pt x="354983" y="159225"/>
                </a:lnTo>
                <a:lnTo>
                  <a:pt x="361636" y="155497"/>
                </a:lnTo>
                <a:lnTo>
                  <a:pt x="362696" y="154810"/>
                </a:lnTo>
                <a:lnTo>
                  <a:pt x="208171" y="154810"/>
                </a:lnTo>
                <a:lnTo>
                  <a:pt x="189909" y="150094"/>
                </a:lnTo>
                <a:lnTo>
                  <a:pt x="152614" y="135110"/>
                </a:lnTo>
                <a:lnTo>
                  <a:pt x="130509" y="112062"/>
                </a:lnTo>
                <a:lnTo>
                  <a:pt x="130697" y="96705"/>
                </a:lnTo>
                <a:lnTo>
                  <a:pt x="133796" y="89529"/>
                </a:lnTo>
                <a:lnTo>
                  <a:pt x="144791" y="78805"/>
                </a:lnTo>
                <a:lnTo>
                  <a:pt x="152089" y="75925"/>
                </a:lnTo>
                <a:lnTo>
                  <a:pt x="214746" y="75925"/>
                </a:lnTo>
                <a:lnTo>
                  <a:pt x="212255" y="61022"/>
                </a:lnTo>
                <a:lnTo>
                  <a:pt x="212537" y="59628"/>
                </a:lnTo>
                <a:lnTo>
                  <a:pt x="188790" y="59628"/>
                </a:lnTo>
                <a:lnTo>
                  <a:pt x="172186" y="52449"/>
                </a:lnTo>
                <a:lnTo>
                  <a:pt x="154421" y="51133"/>
                </a:lnTo>
                <a:close/>
              </a:path>
              <a:path w="499744" h="589279">
                <a:moveTo>
                  <a:pt x="465231" y="128784"/>
                </a:moveTo>
                <a:lnTo>
                  <a:pt x="440059" y="138521"/>
                </a:lnTo>
                <a:lnTo>
                  <a:pt x="413104" y="146840"/>
                </a:lnTo>
                <a:lnTo>
                  <a:pt x="384650" y="153741"/>
                </a:lnTo>
                <a:lnTo>
                  <a:pt x="354983" y="159225"/>
                </a:lnTo>
                <a:lnTo>
                  <a:pt x="455183" y="159225"/>
                </a:lnTo>
                <a:lnTo>
                  <a:pt x="475168" y="151836"/>
                </a:lnTo>
                <a:lnTo>
                  <a:pt x="465231" y="128784"/>
                </a:lnTo>
                <a:close/>
              </a:path>
              <a:path w="499744" h="589279">
                <a:moveTo>
                  <a:pt x="214746" y="75925"/>
                </a:moveTo>
                <a:lnTo>
                  <a:pt x="152089" y="75925"/>
                </a:lnTo>
                <a:lnTo>
                  <a:pt x="167418" y="76082"/>
                </a:lnTo>
                <a:lnTo>
                  <a:pt x="174602" y="79180"/>
                </a:lnTo>
                <a:lnTo>
                  <a:pt x="197848" y="116908"/>
                </a:lnTo>
                <a:lnTo>
                  <a:pt x="208171" y="154810"/>
                </a:lnTo>
                <a:lnTo>
                  <a:pt x="291310" y="154810"/>
                </a:lnTo>
                <a:lnTo>
                  <a:pt x="292390" y="150162"/>
                </a:lnTo>
                <a:lnTo>
                  <a:pt x="249762" y="150162"/>
                </a:lnTo>
                <a:lnTo>
                  <a:pt x="237425" y="130355"/>
                </a:lnTo>
                <a:lnTo>
                  <a:pt x="225252" y="107152"/>
                </a:lnTo>
                <a:lnTo>
                  <a:pt x="215957" y="83168"/>
                </a:lnTo>
                <a:lnTo>
                  <a:pt x="214746" y="75925"/>
                </a:lnTo>
                <a:close/>
              </a:path>
              <a:path w="499744" h="589279">
                <a:moveTo>
                  <a:pt x="385544" y="75987"/>
                </a:moveTo>
                <a:lnTo>
                  <a:pt x="347403" y="75987"/>
                </a:lnTo>
                <a:lnTo>
                  <a:pt x="354659" y="78724"/>
                </a:lnTo>
                <a:lnTo>
                  <a:pt x="360240" y="84167"/>
                </a:lnTo>
                <a:lnTo>
                  <a:pt x="366657" y="93594"/>
                </a:lnTo>
                <a:lnTo>
                  <a:pt x="368877" y="104394"/>
                </a:lnTo>
                <a:lnTo>
                  <a:pt x="366894" y="115248"/>
                </a:lnTo>
                <a:lnTo>
                  <a:pt x="328879" y="143549"/>
                </a:lnTo>
                <a:lnTo>
                  <a:pt x="291310" y="154810"/>
                </a:lnTo>
                <a:lnTo>
                  <a:pt x="362696" y="154810"/>
                </a:lnTo>
                <a:lnTo>
                  <a:pt x="390217" y="124739"/>
                </a:lnTo>
                <a:lnTo>
                  <a:pt x="394029" y="104058"/>
                </a:lnTo>
                <a:lnTo>
                  <a:pt x="392856" y="93482"/>
                </a:lnTo>
                <a:lnTo>
                  <a:pt x="389687" y="83491"/>
                </a:lnTo>
                <a:lnTo>
                  <a:pt x="385544" y="75987"/>
                </a:lnTo>
                <a:close/>
              </a:path>
              <a:path w="499744" h="589279">
                <a:moveTo>
                  <a:pt x="296635" y="23516"/>
                </a:moveTo>
                <a:lnTo>
                  <a:pt x="249762" y="23516"/>
                </a:lnTo>
                <a:lnTo>
                  <a:pt x="264335" y="26470"/>
                </a:lnTo>
                <a:lnTo>
                  <a:pt x="276245" y="34519"/>
                </a:lnTo>
                <a:lnTo>
                  <a:pt x="284279" y="46443"/>
                </a:lnTo>
                <a:lnTo>
                  <a:pt x="287226" y="61022"/>
                </a:lnTo>
                <a:lnTo>
                  <a:pt x="283531" y="83168"/>
                </a:lnTo>
                <a:lnTo>
                  <a:pt x="274250" y="107153"/>
                </a:lnTo>
                <a:lnTo>
                  <a:pt x="262091" y="130356"/>
                </a:lnTo>
                <a:lnTo>
                  <a:pt x="249762" y="150162"/>
                </a:lnTo>
                <a:lnTo>
                  <a:pt x="292390" y="150162"/>
                </a:lnTo>
                <a:lnTo>
                  <a:pt x="309639" y="98775"/>
                </a:lnTo>
                <a:lnTo>
                  <a:pt x="332680" y="75987"/>
                </a:lnTo>
                <a:lnTo>
                  <a:pt x="385544" y="75987"/>
                </a:lnTo>
                <a:lnTo>
                  <a:pt x="384620" y="74314"/>
                </a:lnTo>
                <a:lnTo>
                  <a:pt x="377758" y="66181"/>
                </a:lnTo>
                <a:lnTo>
                  <a:pt x="368177" y="59628"/>
                </a:lnTo>
                <a:lnTo>
                  <a:pt x="310744" y="59628"/>
                </a:lnTo>
                <a:lnTo>
                  <a:pt x="305568" y="36389"/>
                </a:lnTo>
                <a:lnTo>
                  <a:pt x="296635" y="23516"/>
                </a:lnTo>
                <a:close/>
              </a:path>
              <a:path w="499744" h="589279">
                <a:moveTo>
                  <a:pt x="249762" y="0"/>
                </a:moveTo>
                <a:lnTo>
                  <a:pt x="226345" y="4676"/>
                </a:lnTo>
                <a:lnTo>
                  <a:pt x="207115" y="17439"/>
                </a:lnTo>
                <a:lnTo>
                  <a:pt x="193965" y="36389"/>
                </a:lnTo>
                <a:lnTo>
                  <a:pt x="188790" y="59628"/>
                </a:lnTo>
                <a:lnTo>
                  <a:pt x="212537" y="59628"/>
                </a:lnTo>
                <a:lnTo>
                  <a:pt x="215210" y="46443"/>
                </a:lnTo>
                <a:lnTo>
                  <a:pt x="223261" y="34519"/>
                </a:lnTo>
                <a:lnTo>
                  <a:pt x="235186" y="26470"/>
                </a:lnTo>
                <a:lnTo>
                  <a:pt x="249762" y="23516"/>
                </a:lnTo>
                <a:lnTo>
                  <a:pt x="296635" y="23516"/>
                </a:lnTo>
                <a:lnTo>
                  <a:pt x="292417" y="17439"/>
                </a:lnTo>
                <a:lnTo>
                  <a:pt x="273184" y="4676"/>
                </a:lnTo>
                <a:lnTo>
                  <a:pt x="249762" y="0"/>
                </a:lnTo>
                <a:close/>
              </a:path>
              <a:path w="499744" h="589279">
                <a:moveTo>
                  <a:pt x="345107" y="51134"/>
                </a:moveTo>
                <a:lnTo>
                  <a:pt x="327346" y="52450"/>
                </a:lnTo>
                <a:lnTo>
                  <a:pt x="310744" y="59628"/>
                </a:lnTo>
                <a:lnTo>
                  <a:pt x="368177" y="59628"/>
                </a:lnTo>
                <a:lnTo>
                  <a:pt x="362436" y="55703"/>
                </a:lnTo>
                <a:lnTo>
                  <a:pt x="345107" y="51134"/>
                </a:lnTo>
                <a:close/>
              </a:path>
              <a:path w="499744" h="589279">
                <a:moveTo>
                  <a:pt x="213417" y="206631"/>
                </a:moveTo>
                <a:lnTo>
                  <a:pt x="0" y="206631"/>
                </a:lnTo>
                <a:lnTo>
                  <a:pt x="0" y="302649"/>
                </a:lnTo>
                <a:lnTo>
                  <a:pt x="213417" y="302649"/>
                </a:lnTo>
                <a:lnTo>
                  <a:pt x="213417" y="206631"/>
                </a:lnTo>
                <a:close/>
              </a:path>
              <a:path w="499744" h="589279">
                <a:moveTo>
                  <a:pt x="499482" y="206631"/>
                </a:moveTo>
                <a:lnTo>
                  <a:pt x="286064" y="206631"/>
                </a:lnTo>
                <a:lnTo>
                  <a:pt x="286064" y="302649"/>
                </a:lnTo>
                <a:lnTo>
                  <a:pt x="499482" y="302649"/>
                </a:lnTo>
                <a:lnTo>
                  <a:pt x="499482" y="206631"/>
                </a:lnTo>
                <a:close/>
              </a:path>
              <a:path w="499744" h="589279">
                <a:moveTo>
                  <a:pt x="213417" y="321193"/>
                </a:moveTo>
                <a:lnTo>
                  <a:pt x="21800" y="321193"/>
                </a:lnTo>
                <a:lnTo>
                  <a:pt x="21800" y="588987"/>
                </a:lnTo>
                <a:lnTo>
                  <a:pt x="213417" y="588987"/>
                </a:lnTo>
                <a:lnTo>
                  <a:pt x="213417" y="321193"/>
                </a:lnTo>
                <a:close/>
              </a:path>
              <a:path w="499744" h="589279">
                <a:moveTo>
                  <a:pt x="477681" y="321193"/>
                </a:moveTo>
                <a:lnTo>
                  <a:pt x="286064" y="321193"/>
                </a:lnTo>
                <a:lnTo>
                  <a:pt x="286064" y="588987"/>
                </a:lnTo>
                <a:lnTo>
                  <a:pt x="477681" y="588987"/>
                </a:lnTo>
                <a:lnTo>
                  <a:pt x="477681" y="3211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7048865" y="714607"/>
            <a:ext cx="600646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路由器转发分组的过程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717072" y="2549660"/>
          <a:ext cx="12535535" cy="7686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7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07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sz="2850" spc="30" dirty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优点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9390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8E755A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  <a:solidFill>
                      <a:srgbClr val="9A958E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sz="2850" spc="30" dirty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所采⽤的⼿段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9390" marB="0">
                    <a:lnL w="12700">
                      <a:solidFill>
                        <a:srgbClr val="8E755A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  <a:solidFill>
                      <a:srgbClr val="9A95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07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⾼效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9390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在分组传输的过程中</a:t>
                      </a:r>
                      <a:r>
                        <a:rPr sz="2850" spc="30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动态分配传输带宽</a:t>
                      </a: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，对通信链路是</a:t>
                      </a:r>
                      <a:r>
                        <a:rPr sz="2850" spc="30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逐段占⽤的</a:t>
                      </a: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。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9390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07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灵活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9390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为每⼀个分组</a:t>
                      </a:r>
                      <a:r>
                        <a:rPr sz="2850" spc="30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独⽴</a:t>
                      </a: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地选择最合适的</a:t>
                      </a:r>
                      <a:r>
                        <a:rPr sz="2850" spc="30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转发路由</a:t>
                      </a: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。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9390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07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迅速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9390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以分组作为传送单位，可以</a:t>
                      </a:r>
                      <a:r>
                        <a:rPr sz="2850" spc="30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不先建⽴连接</a:t>
                      </a: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就能向其他主机发送分组。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9390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07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可靠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9390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分布式多路由的分组交换⽹，使⽹络有很好的</a:t>
                      </a:r>
                      <a:r>
                        <a:rPr sz="2850" spc="30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⽣存性</a:t>
                      </a: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。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9390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07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sz="2850" spc="30" dirty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缺点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9390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  <a:solidFill>
                      <a:srgbClr val="9A958E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sz="2850" spc="30" dirty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分组交换带来的问题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9390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  <a:solidFill>
                      <a:srgbClr val="9A95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407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时延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9390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分组在各结点存储转发时需要</a:t>
                      </a:r>
                      <a:r>
                        <a:rPr sz="2850" spc="30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排队</a:t>
                      </a: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，这就会造成⼀定的</a:t>
                      </a:r>
                      <a:r>
                        <a:rPr sz="2850" spc="30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时延</a:t>
                      </a: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。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9390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407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开销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9390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分组必须携带的</a:t>
                      </a:r>
                      <a:r>
                        <a:rPr sz="2850" spc="30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⾸部</a:t>
                      </a: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（控制信息）也造成了⼀定的</a:t>
                      </a:r>
                      <a:r>
                        <a:rPr sz="2850" spc="30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开销</a:t>
                      </a: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。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9390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407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失序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9390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当分组交换采⽤数据报服务时，可能出现</a:t>
                      </a:r>
                      <a:r>
                        <a:rPr sz="2850" spc="30" dirty="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失序、丢失或重复分组</a:t>
                      </a:r>
                      <a:r>
                        <a:rPr sz="2850" spc="30" dirty="0">
                          <a:latin typeface="Microsoft JhengHei UI"/>
                          <a:cs typeface="Microsoft JhengHei UI"/>
                        </a:rPr>
                        <a:t>。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99390" marB="0">
                    <a:lnL w="12700">
                      <a:solidFill>
                        <a:srgbClr val="A5A59F"/>
                      </a:solidFill>
                      <a:prstDash val="solid"/>
                    </a:lnL>
                    <a:lnR w="12700">
                      <a:solidFill>
                        <a:srgbClr val="A5A59F"/>
                      </a:solidFill>
                      <a:prstDash val="solid"/>
                    </a:lnR>
                    <a:lnT w="12700">
                      <a:solidFill>
                        <a:srgbClr val="A5A59F"/>
                      </a:solidFill>
                      <a:prstDash val="solid"/>
                    </a:lnT>
                    <a:lnB w="12700">
                      <a:solidFill>
                        <a:srgbClr val="A5A5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6961" y="714607"/>
            <a:ext cx="481076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分组交换：优缺点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分组交换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发组发送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分组⾸部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分组接收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路由器简介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分组转发过程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分组交换优缺点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4142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3347085"/>
          </a:xfrm>
          <a:custGeom>
            <a:avLst/>
            <a:gdLst/>
            <a:ahLst/>
            <a:cxnLst/>
            <a:rect l="l" t="t" r="r" b="b"/>
            <a:pathLst>
              <a:path w="12963525" h="334708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088887"/>
                </a:lnTo>
                <a:lnTo>
                  <a:pt x="197" y="3140256"/>
                </a:lnTo>
                <a:lnTo>
                  <a:pt x="1581" y="3181684"/>
                </a:lnTo>
                <a:lnTo>
                  <a:pt x="12649" y="3240392"/>
                </a:lnTo>
                <a:lnTo>
                  <a:pt x="49226" y="3297806"/>
                </a:lnTo>
                <a:lnTo>
                  <a:pt x="106640" y="3334383"/>
                </a:lnTo>
                <a:lnTo>
                  <a:pt x="165348" y="3345451"/>
                </a:lnTo>
                <a:lnTo>
                  <a:pt x="206776" y="3346835"/>
                </a:lnTo>
                <a:lnTo>
                  <a:pt x="258146" y="3347033"/>
                </a:lnTo>
                <a:lnTo>
                  <a:pt x="12705299" y="3347033"/>
                </a:lnTo>
                <a:lnTo>
                  <a:pt x="12756671" y="3346835"/>
                </a:lnTo>
                <a:lnTo>
                  <a:pt x="12798099" y="3345451"/>
                </a:lnTo>
                <a:lnTo>
                  <a:pt x="12856802" y="3334383"/>
                </a:lnTo>
                <a:lnTo>
                  <a:pt x="12914218" y="3297806"/>
                </a:lnTo>
                <a:lnTo>
                  <a:pt x="12950799" y="3240392"/>
                </a:lnTo>
                <a:lnTo>
                  <a:pt x="12961867" y="3181684"/>
                </a:lnTo>
                <a:lnTo>
                  <a:pt x="12963250" y="3140256"/>
                </a:lnTo>
                <a:lnTo>
                  <a:pt x="12963448" y="308888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3347085"/>
          </a:xfrm>
          <a:custGeom>
            <a:avLst/>
            <a:gdLst/>
            <a:ahLst/>
            <a:cxnLst/>
            <a:rect l="l" t="t" r="r" b="b"/>
            <a:pathLst>
              <a:path w="12963525" h="334708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088887"/>
                </a:lnTo>
                <a:lnTo>
                  <a:pt x="12963250" y="3140256"/>
                </a:lnTo>
                <a:lnTo>
                  <a:pt x="12961867" y="3181684"/>
                </a:lnTo>
                <a:lnTo>
                  <a:pt x="12950799" y="3240392"/>
                </a:lnTo>
                <a:lnTo>
                  <a:pt x="12914218" y="3297806"/>
                </a:lnTo>
                <a:lnTo>
                  <a:pt x="12856802" y="3334383"/>
                </a:lnTo>
                <a:lnTo>
                  <a:pt x="12798099" y="3345451"/>
                </a:lnTo>
                <a:lnTo>
                  <a:pt x="12756671" y="3346835"/>
                </a:lnTo>
                <a:lnTo>
                  <a:pt x="12705299" y="3347033"/>
                </a:lnTo>
                <a:lnTo>
                  <a:pt x="258145" y="3347033"/>
                </a:lnTo>
                <a:lnTo>
                  <a:pt x="206775" y="3346835"/>
                </a:lnTo>
                <a:lnTo>
                  <a:pt x="165348" y="3345451"/>
                </a:lnTo>
                <a:lnTo>
                  <a:pt x="106640" y="3334383"/>
                </a:lnTo>
                <a:lnTo>
                  <a:pt x="49226" y="3297806"/>
                </a:lnTo>
                <a:lnTo>
                  <a:pt x="12650" y="3240392"/>
                </a:lnTo>
                <a:lnTo>
                  <a:pt x="1581" y="3181684"/>
                </a:lnTo>
                <a:lnTo>
                  <a:pt x="197" y="3140256"/>
                </a:lnTo>
                <a:lnTo>
                  <a:pt x="0" y="308888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03101" y="2884631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03101" y="3588275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03101" y="4291918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29415" y="2623362"/>
            <a:ext cx="4725035" cy="2136775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3300" spc="50" dirty="0">
                <a:latin typeface="Microsoft JhengHei UI"/>
                <a:cs typeface="Microsoft JhengHei UI"/>
              </a:rPr>
              <a:t>分组交换的特点。</a:t>
            </a:r>
            <a:endParaRPr sz="3300">
              <a:latin typeface="Microsoft JhengHei UI"/>
              <a:cs typeface="Microsoft JhengHei UI"/>
            </a:endParaRPr>
          </a:p>
          <a:p>
            <a:pPr marL="12700" marR="5080">
              <a:lnSpc>
                <a:spcPct val="139900"/>
              </a:lnSpc>
            </a:pPr>
            <a:r>
              <a:rPr sz="3300" spc="50" dirty="0">
                <a:latin typeface="Microsoft JhengHei UI"/>
                <a:cs typeface="Microsoft JhengHei UI"/>
              </a:rPr>
              <a:t>路由器转发分组的过程。 分组交换的优缺点。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447116" y="715916"/>
            <a:ext cx="122174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100" dirty="0">
                <a:solidFill>
                  <a:srgbClr val="FFFFFF"/>
                </a:solidFill>
                <a:latin typeface="Microsoft JhengHei UI"/>
                <a:cs typeface="Microsoft JhengHei UI"/>
              </a:rPr>
              <a:t>⼩结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分组交换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发组发送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分组⾸部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分组接收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路由器简介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分组转发过程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分组交换优缺点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49019" y="715916"/>
            <a:ext cx="241808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报⽂交换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88326"/>
            <a:ext cx="13759235" cy="76152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81478" y="2165279"/>
            <a:ext cx="12963525" cy="6819900"/>
          </a:xfrm>
          <a:custGeom>
            <a:avLst/>
            <a:gdLst/>
            <a:ahLst/>
            <a:cxnLst/>
            <a:rect l="l" t="t" r="r" b="b"/>
            <a:pathLst>
              <a:path w="12963525" h="681990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6561285"/>
                </a:lnTo>
                <a:lnTo>
                  <a:pt x="197" y="6612654"/>
                </a:lnTo>
                <a:lnTo>
                  <a:pt x="1581" y="6654081"/>
                </a:lnTo>
                <a:lnTo>
                  <a:pt x="12649" y="6712790"/>
                </a:lnTo>
                <a:lnTo>
                  <a:pt x="49226" y="6770203"/>
                </a:lnTo>
                <a:lnTo>
                  <a:pt x="106640" y="6806780"/>
                </a:lnTo>
                <a:lnTo>
                  <a:pt x="165348" y="6817848"/>
                </a:lnTo>
                <a:lnTo>
                  <a:pt x="206776" y="6819232"/>
                </a:lnTo>
                <a:lnTo>
                  <a:pt x="258146" y="6819430"/>
                </a:lnTo>
                <a:lnTo>
                  <a:pt x="12705299" y="6819430"/>
                </a:lnTo>
                <a:lnTo>
                  <a:pt x="12756671" y="6819232"/>
                </a:lnTo>
                <a:lnTo>
                  <a:pt x="12798099" y="6817848"/>
                </a:lnTo>
                <a:lnTo>
                  <a:pt x="12856802" y="6806780"/>
                </a:lnTo>
                <a:lnTo>
                  <a:pt x="12914218" y="6770203"/>
                </a:lnTo>
                <a:lnTo>
                  <a:pt x="12950799" y="6712790"/>
                </a:lnTo>
                <a:lnTo>
                  <a:pt x="12961867" y="6654081"/>
                </a:lnTo>
                <a:lnTo>
                  <a:pt x="12963250" y="6612654"/>
                </a:lnTo>
                <a:lnTo>
                  <a:pt x="12963448" y="6561285"/>
                </a:lnTo>
                <a:lnTo>
                  <a:pt x="12963448" y="258145"/>
                </a:lnTo>
                <a:lnTo>
                  <a:pt x="12963250" y="206775"/>
                </a:lnTo>
                <a:lnTo>
                  <a:pt x="12961867" y="165348"/>
                </a:lnTo>
                <a:lnTo>
                  <a:pt x="12950799" y="106639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81478" y="2165279"/>
            <a:ext cx="12963525" cy="6819900"/>
          </a:xfrm>
          <a:custGeom>
            <a:avLst/>
            <a:gdLst/>
            <a:ahLst/>
            <a:cxnLst/>
            <a:rect l="l" t="t" r="r" b="b"/>
            <a:pathLst>
              <a:path w="12963525" h="681990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561285"/>
                </a:lnTo>
                <a:lnTo>
                  <a:pt x="12963250" y="6612654"/>
                </a:lnTo>
                <a:lnTo>
                  <a:pt x="12961867" y="6654082"/>
                </a:lnTo>
                <a:lnTo>
                  <a:pt x="12950799" y="6712790"/>
                </a:lnTo>
                <a:lnTo>
                  <a:pt x="12914218" y="6770203"/>
                </a:lnTo>
                <a:lnTo>
                  <a:pt x="12856802" y="6806780"/>
                </a:lnTo>
                <a:lnTo>
                  <a:pt x="12798099" y="6817849"/>
                </a:lnTo>
                <a:lnTo>
                  <a:pt x="12756671" y="6819233"/>
                </a:lnTo>
                <a:lnTo>
                  <a:pt x="12705299" y="6819431"/>
                </a:lnTo>
                <a:lnTo>
                  <a:pt x="258145" y="6819431"/>
                </a:lnTo>
                <a:lnTo>
                  <a:pt x="206775" y="6819233"/>
                </a:lnTo>
                <a:lnTo>
                  <a:pt x="165348" y="6817849"/>
                </a:lnTo>
                <a:lnTo>
                  <a:pt x="106640" y="6806780"/>
                </a:lnTo>
                <a:lnTo>
                  <a:pt x="49226" y="6770203"/>
                </a:lnTo>
                <a:lnTo>
                  <a:pt x="12650" y="6712790"/>
                </a:lnTo>
                <a:lnTo>
                  <a:pt x="1581" y="6654082"/>
                </a:lnTo>
                <a:lnTo>
                  <a:pt x="197" y="6612654"/>
                </a:lnTo>
                <a:lnTo>
                  <a:pt x="0" y="656128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67518" y="283528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7518" y="455240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0176" y="2639451"/>
            <a:ext cx="10975340" cy="2319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2700"/>
              </a:lnSpc>
              <a:spcBef>
                <a:spcPts val="90"/>
              </a:spcBef>
            </a:pPr>
            <a:r>
              <a:rPr sz="2850" spc="30" dirty="0">
                <a:latin typeface="Microsoft JhengHei UI"/>
                <a:cs typeface="Microsoft JhengHei UI"/>
              </a:rPr>
              <a:t>在</a:t>
            </a:r>
            <a:r>
              <a:rPr sz="2850" spc="200" dirty="0">
                <a:latin typeface="Microsoft JhengHei UI"/>
                <a:cs typeface="Microsoft JhengHei UI"/>
              </a:rPr>
              <a:t> </a:t>
            </a:r>
            <a:r>
              <a:rPr sz="2850" spc="35" dirty="0">
                <a:latin typeface="Arial"/>
                <a:cs typeface="Arial"/>
              </a:rPr>
              <a:t>20</a:t>
            </a:r>
            <a:r>
              <a:rPr sz="2850" spc="125" dirty="0">
                <a:latin typeface="Arial"/>
                <a:cs typeface="Arial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世</a:t>
            </a:r>
            <a:r>
              <a:rPr sz="2850" spc="30" dirty="0">
                <a:latin typeface="Microsoft JhengHei UI"/>
                <a:cs typeface="Microsoft JhengHei UI"/>
              </a:rPr>
              <a:t>纪</a:t>
            </a:r>
            <a:r>
              <a:rPr sz="2850" spc="200" dirty="0">
                <a:latin typeface="Microsoft JhengHei UI"/>
                <a:cs typeface="Microsoft JhengHei UI"/>
              </a:rPr>
              <a:t> </a:t>
            </a:r>
            <a:r>
              <a:rPr sz="2850" spc="35" dirty="0">
                <a:latin typeface="Arial"/>
                <a:cs typeface="Arial"/>
              </a:rPr>
              <a:t>40</a:t>
            </a:r>
            <a:r>
              <a:rPr sz="2850" spc="125" dirty="0">
                <a:latin typeface="Arial"/>
                <a:cs typeface="Arial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年代，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电报通信</a:t>
            </a:r>
            <a:r>
              <a:rPr sz="2850" spc="80" dirty="0">
                <a:latin typeface="Microsoft JhengHei UI"/>
                <a:cs typeface="Microsoft JhengHei UI"/>
              </a:rPr>
              <a:t>采⽤了基于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存储转发</a:t>
            </a:r>
            <a:r>
              <a:rPr sz="2850" spc="80" dirty="0">
                <a:latin typeface="Microsoft JhengHei UI"/>
                <a:cs typeface="Microsoft JhengHei UI"/>
              </a:rPr>
              <a:t>原理的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报⽂交 换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，</a:t>
            </a:r>
            <a:r>
              <a:rPr sz="2850" spc="250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每⼀个结点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接收整个报⽂</a:t>
            </a:r>
            <a:r>
              <a:rPr sz="2850" spc="80" dirty="0">
                <a:latin typeface="Microsoft JhengHei UI"/>
                <a:cs typeface="Microsoft JhengHei UI"/>
              </a:rPr>
              <a:t>，然后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整个报⽂⼀次发送</a:t>
            </a:r>
            <a:r>
              <a:rPr sz="2850" spc="80" dirty="0">
                <a:latin typeface="Microsoft JhengHei UI"/>
                <a:cs typeface="Microsoft JhengHei UI"/>
              </a:rPr>
              <a:t>完毕，⼀次</a:t>
            </a:r>
            <a:endParaRPr sz="2850">
              <a:latin typeface="Microsoft JhengHei UI"/>
              <a:cs typeface="Microsoft JhengHei UI"/>
            </a:endParaRPr>
          </a:p>
          <a:p>
            <a:pPr marL="12700" marR="9832975">
              <a:lnSpc>
                <a:spcPct val="129900"/>
              </a:lnSpc>
              <a:spcBef>
                <a:spcPts val="95"/>
              </a:spcBef>
            </a:pPr>
            <a:r>
              <a:rPr sz="2850" spc="75" dirty="0">
                <a:latin typeface="Microsoft JhengHei UI"/>
                <a:cs typeface="Microsoft JhengHei UI"/>
              </a:rPr>
              <a:t>⼀跳。 </a:t>
            </a:r>
            <a:r>
              <a:rPr sz="2850" spc="85" dirty="0">
                <a:solidFill>
                  <a:srgbClr val="FF2600"/>
                </a:solidFill>
                <a:latin typeface="Microsoft JhengHei UI"/>
                <a:cs typeface="Microsoft JhengHei UI"/>
              </a:rPr>
              <a:t>优点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81644" y="5116788"/>
            <a:ext cx="121920" cy="92011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4303" y="4932942"/>
            <a:ext cx="9370695" cy="115443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⽆需建⽴连接，⽤户随时发送报⽂；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不同时间⼀段⼀段地占⽤通信线路，通信线路利⽤率⾼。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67518" y="624555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60176" y="6186306"/>
            <a:ext cx="113982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85" dirty="0">
                <a:solidFill>
                  <a:srgbClr val="FF2600"/>
                </a:solidFill>
                <a:latin typeface="Microsoft JhengHei UI"/>
                <a:cs typeface="Microsoft JhengHei UI"/>
              </a:rPr>
              <a:t>缺点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81644" y="6809931"/>
            <a:ext cx="121920" cy="92011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81644" y="793869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74303" y="6626083"/>
            <a:ext cx="7875905" cy="1718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247900">
              <a:lnSpc>
                <a:spcPct val="129900"/>
              </a:lnSpc>
              <a:spcBef>
                <a:spcPts val="9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报⽂交换的时延较⻓，实时性差；  只适⽤于数字信号；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2850" spc="80" dirty="0">
                <a:latin typeface="Microsoft JhengHei UI"/>
                <a:cs typeface="Microsoft JhengHei UI"/>
              </a:rPr>
              <a:t>报⽂⻓度没有限制，中间转发结点存储空间⼤。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84671" y="9549117"/>
            <a:ext cx="915733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75" dirty="0">
                <a:latin typeface="Microsoft JhengHei UI"/>
                <a:cs typeface="Microsoft JhengHei UI"/>
              </a:rPr>
              <a:t>存储转发原理并⾮完全新的概念：</a:t>
            </a:r>
            <a:r>
              <a:rPr sz="3700" spc="75" dirty="0">
                <a:solidFill>
                  <a:srgbClr val="FF2600"/>
                </a:solidFill>
                <a:latin typeface="Microsoft JhengHei UI"/>
                <a:cs typeface="Microsoft JhengHei UI"/>
              </a:rPr>
              <a:t>报⽂交换</a:t>
            </a:r>
            <a:endParaRPr sz="370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69077" y="2690343"/>
            <a:ext cx="3754754" cy="32740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报⽂交换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三种交换⽐较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关键⼈物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51079" y="2140173"/>
            <a:ext cx="0" cy="6061075"/>
          </a:xfrm>
          <a:custGeom>
            <a:avLst/>
            <a:gdLst/>
            <a:ahLst/>
            <a:cxnLst/>
            <a:rect l="l" t="t" r="r" b="b"/>
            <a:pathLst>
              <a:path h="6061075">
                <a:moveTo>
                  <a:pt x="0" y="0"/>
                </a:moveTo>
                <a:lnTo>
                  <a:pt x="0" y="6060573"/>
                </a:lnTo>
              </a:path>
            </a:pathLst>
          </a:custGeom>
          <a:ln w="20941">
            <a:solidFill>
              <a:srgbClr val="4B6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03960" y="2140173"/>
            <a:ext cx="0" cy="6061075"/>
          </a:xfrm>
          <a:custGeom>
            <a:avLst/>
            <a:gdLst/>
            <a:ahLst/>
            <a:cxnLst/>
            <a:rect l="l" t="t" r="r" b="b"/>
            <a:pathLst>
              <a:path h="6061075">
                <a:moveTo>
                  <a:pt x="0" y="0"/>
                </a:moveTo>
                <a:lnTo>
                  <a:pt x="0" y="6060573"/>
                </a:lnTo>
              </a:path>
            </a:pathLst>
          </a:custGeom>
          <a:ln w="20941">
            <a:solidFill>
              <a:srgbClr val="4B6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078925" y="2216012"/>
            <a:ext cx="0" cy="6061075"/>
          </a:xfrm>
          <a:custGeom>
            <a:avLst/>
            <a:gdLst/>
            <a:ahLst/>
            <a:cxnLst/>
            <a:rect l="l" t="t" r="r" b="b"/>
            <a:pathLst>
              <a:path h="6061075">
                <a:moveTo>
                  <a:pt x="0" y="0"/>
                </a:moveTo>
                <a:lnTo>
                  <a:pt x="0" y="6060573"/>
                </a:lnTo>
              </a:path>
            </a:pathLst>
          </a:custGeom>
          <a:ln w="20941">
            <a:solidFill>
              <a:srgbClr val="4B6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039158" y="2140173"/>
            <a:ext cx="0" cy="6061075"/>
          </a:xfrm>
          <a:custGeom>
            <a:avLst/>
            <a:gdLst/>
            <a:ahLst/>
            <a:cxnLst/>
            <a:rect l="l" t="t" r="r" b="b"/>
            <a:pathLst>
              <a:path h="6061075">
                <a:moveTo>
                  <a:pt x="0" y="0"/>
                </a:moveTo>
                <a:lnTo>
                  <a:pt x="0" y="6060573"/>
                </a:lnTo>
              </a:path>
            </a:pathLst>
          </a:custGeom>
          <a:ln w="20941">
            <a:solidFill>
              <a:srgbClr val="4B6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45026" y="2325628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5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099343" y="2604548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5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137210" y="2329336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37210" y="2774757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 rot="1140000">
            <a:off x="16231886" y="2473667"/>
            <a:ext cx="367626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4"/>
              </a:lnSpc>
            </a:pPr>
            <a:r>
              <a:rPr sz="1800" spc="0" dirty="0">
                <a:latin typeface="Arial"/>
                <a:cs typeface="Arial"/>
              </a:rPr>
              <a:t>P1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578060" y="2542833"/>
            <a:ext cx="518585" cy="467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38435" y="2635313"/>
            <a:ext cx="354397" cy="2893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38437" y="2635312"/>
            <a:ext cx="354965" cy="289560"/>
          </a:xfrm>
          <a:custGeom>
            <a:avLst/>
            <a:gdLst/>
            <a:ahLst/>
            <a:cxnLst/>
            <a:rect l="l" t="t" r="r" b="b"/>
            <a:pathLst>
              <a:path w="354965" h="289560">
                <a:moveTo>
                  <a:pt x="35807" y="3450"/>
                </a:moveTo>
                <a:lnTo>
                  <a:pt x="288675" y="95487"/>
                </a:lnTo>
                <a:lnTo>
                  <a:pt x="323429" y="0"/>
                </a:lnTo>
                <a:lnTo>
                  <a:pt x="354394" y="175113"/>
                </a:lnTo>
                <a:lnTo>
                  <a:pt x="218113" y="289355"/>
                </a:lnTo>
                <a:lnTo>
                  <a:pt x="252867" y="193868"/>
                </a:lnTo>
                <a:lnTo>
                  <a:pt x="0" y="101831"/>
                </a:lnTo>
                <a:lnTo>
                  <a:pt x="35807" y="3450"/>
                </a:lnTo>
              </a:path>
            </a:pathLst>
          </a:custGeom>
          <a:ln w="21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145026" y="3397151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4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99343" y="3676072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4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137210" y="3400859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137210" y="3846281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 rot="1140000">
            <a:off x="16231886" y="3545190"/>
            <a:ext cx="367626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4"/>
              </a:lnSpc>
            </a:pPr>
            <a:r>
              <a:rPr sz="1800" spc="0" dirty="0">
                <a:latin typeface="Arial"/>
                <a:cs typeface="Arial"/>
              </a:rPr>
              <a:t>P3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578060" y="3614356"/>
            <a:ext cx="518585" cy="467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638435" y="3706835"/>
            <a:ext cx="354397" cy="2893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638437" y="3706836"/>
            <a:ext cx="354965" cy="289560"/>
          </a:xfrm>
          <a:custGeom>
            <a:avLst/>
            <a:gdLst/>
            <a:ahLst/>
            <a:cxnLst/>
            <a:rect l="l" t="t" r="r" b="b"/>
            <a:pathLst>
              <a:path w="354965" h="289560">
                <a:moveTo>
                  <a:pt x="35807" y="3450"/>
                </a:moveTo>
                <a:lnTo>
                  <a:pt x="288675" y="95487"/>
                </a:lnTo>
                <a:lnTo>
                  <a:pt x="323429" y="0"/>
                </a:lnTo>
                <a:lnTo>
                  <a:pt x="354394" y="175113"/>
                </a:lnTo>
                <a:lnTo>
                  <a:pt x="218113" y="289355"/>
                </a:lnTo>
                <a:lnTo>
                  <a:pt x="252867" y="193868"/>
                </a:lnTo>
                <a:lnTo>
                  <a:pt x="0" y="101831"/>
                </a:lnTo>
                <a:lnTo>
                  <a:pt x="35807" y="3450"/>
                </a:lnTo>
              </a:path>
            </a:pathLst>
          </a:custGeom>
          <a:ln w="21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153896" y="3930365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4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106693" y="4209286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4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146068" y="3934074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146068" y="4379495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 rot="1140000">
            <a:off x="16240745" y="4078405"/>
            <a:ext cx="367626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4"/>
              </a:lnSpc>
            </a:pPr>
            <a:r>
              <a:rPr sz="1800" spc="0" dirty="0">
                <a:latin typeface="Arial"/>
                <a:cs typeface="Arial"/>
              </a:rPr>
              <a:t>P4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6930" y="4147571"/>
            <a:ext cx="518585" cy="467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647293" y="4240050"/>
            <a:ext cx="354397" cy="2893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647295" y="4240050"/>
            <a:ext cx="354965" cy="289560"/>
          </a:xfrm>
          <a:custGeom>
            <a:avLst/>
            <a:gdLst/>
            <a:ahLst/>
            <a:cxnLst/>
            <a:rect l="l" t="t" r="r" b="b"/>
            <a:pathLst>
              <a:path w="354965" h="289560">
                <a:moveTo>
                  <a:pt x="35807" y="3450"/>
                </a:moveTo>
                <a:lnTo>
                  <a:pt x="288675" y="95487"/>
                </a:lnTo>
                <a:lnTo>
                  <a:pt x="323429" y="0"/>
                </a:lnTo>
                <a:lnTo>
                  <a:pt x="354394" y="175113"/>
                </a:lnTo>
                <a:lnTo>
                  <a:pt x="218113" y="289355"/>
                </a:lnTo>
                <a:lnTo>
                  <a:pt x="252867" y="193868"/>
                </a:lnTo>
                <a:lnTo>
                  <a:pt x="0" y="101831"/>
                </a:lnTo>
                <a:lnTo>
                  <a:pt x="35807" y="3450"/>
                </a:lnTo>
              </a:path>
            </a:pathLst>
          </a:custGeom>
          <a:ln w="21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153896" y="2861390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4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106693" y="3140310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4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146068" y="2865098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146068" y="3310519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 rot="1140000">
            <a:off x="16240745" y="3009429"/>
            <a:ext cx="367626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4"/>
              </a:lnSpc>
            </a:pPr>
            <a:r>
              <a:rPr sz="1800" spc="0" dirty="0">
                <a:latin typeface="Arial"/>
                <a:cs typeface="Arial"/>
              </a:rPr>
              <a:t>P2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6586930" y="3078595"/>
            <a:ext cx="518585" cy="467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647293" y="3171075"/>
            <a:ext cx="354397" cy="2893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647295" y="3171074"/>
            <a:ext cx="354965" cy="289560"/>
          </a:xfrm>
          <a:custGeom>
            <a:avLst/>
            <a:gdLst/>
            <a:ahLst/>
            <a:cxnLst/>
            <a:rect l="l" t="t" r="r" b="b"/>
            <a:pathLst>
              <a:path w="354965" h="289560">
                <a:moveTo>
                  <a:pt x="35807" y="3450"/>
                </a:moveTo>
                <a:lnTo>
                  <a:pt x="288675" y="95487"/>
                </a:lnTo>
                <a:lnTo>
                  <a:pt x="323429" y="0"/>
                </a:lnTo>
                <a:lnTo>
                  <a:pt x="354394" y="175113"/>
                </a:lnTo>
                <a:lnTo>
                  <a:pt x="218113" y="289355"/>
                </a:lnTo>
                <a:lnTo>
                  <a:pt x="252867" y="193868"/>
                </a:lnTo>
                <a:lnTo>
                  <a:pt x="0" y="101831"/>
                </a:lnTo>
                <a:lnTo>
                  <a:pt x="35807" y="3450"/>
                </a:lnTo>
              </a:path>
            </a:pathLst>
          </a:custGeom>
          <a:ln w="21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076905" y="3959299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4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041691" y="4238219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4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069078" y="3963007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069078" y="4408428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 rot="1140000">
            <a:off x="18163764" y="4107338"/>
            <a:ext cx="367626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4"/>
              </a:lnSpc>
            </a:pPr>
            <a:r>
              <a:rPr sz="1800" spc="0" dirty="0">
                <a:latin typeface="Arial"/>
                <a:cs typeface="Arial"/>
              </a:rPr>
              <a:t>P1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8509938" y="4176504"/>
            <a:ext cx="518585" cy="467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570314" y="4268984"/>
            <a:ext cx="354387" cy="2893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570305" y="4268983"/>
            <a:ext cx="354965" cy="289560"/>
          </a:xfrm>
          <a:custGeom>
            <a:avLst/>
            <a:gdLst/>
            <a:ahLst/>
            <a:cxnLst/>
            <a:rect l="l" t="t" r="r" b="b"/>
            <a:pathLst>
              <a:path w="354965" h="289560">
                <a:moveTo>
                  <a:pt x="35807" y="3450"/>
                </a:moveTo>
                <a:lnTo>
                  <a:pt x="288675" y="95487"/>
                </a:lnTo>
                <a:lnTo>
                  <a:pt x="323429" y="0"/>
                </a:lnTo>
                <a:lnTo>
                  <a:pt x="354394" y="175113"/>
                </a:lnTo>
                <a:lnTo>
                  <a:pt x="218113" y="289355"/>
                </a:lnTo>
                <a:lnTo>
                  <a:pt x="252867" y="193868"/>
                </a:lnTo>
                <a:lnTo>
                  <a:pt x="0" y="101831"/>
                </a:lnTo>
                <a:lnTo>
                  <a:pt x="35807" y="3450"/>
                </a:lnTo>
              </a:path>
            </a:pathLst>
          </a:custGeom>
          <a:ln w="21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076905" y="4492512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4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041691" y="4771433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4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069078" y="4496221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069078" y="4941642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 rot="1140000">
            <a:off x="18163764" y="4640552"/>
            <a:ext cx="367626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4"/>
              </a:lnSpc>
            </a:pPr>
            <a:r>
              <a:rPr sz="1800" spc="0" dirty="0">
                <a:latin typeface="Arial"/>
                <a:cs typeface="Arial"/>
              </a:rPr>
              <a:t>P2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8509938" y="4709718"/>
            <a:ext cx="518585" cy="467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8570314" y="4802197"/>
            <a:ext cx="354387" cy="2893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570305" y="4802197"/>
            <a:ext cx="354965" cy="289560"/>
          </a:xfrm>
          <a:custGeom>
            <a:avLst/>
            <a:gdLst/>
            <a:ahLst/>
            <a:cxnLst/>
            <a:rect l="l" t="t" r="r" b="b"/>
            <a:pathLst>
              <a:path w="354965" h="289560">
                <a:moveTo>
                  <a:pt x="35807" y="3450"/>
                </a:moveTo>
                <a:lnTo>
                  <a:pt x="288675" y="95487"/>
                </a:lnTo>
                <a:lnTo>
                  <a:pt x="323429" y="0"/>
                </a:lnTo>
                <a:lnTo>
                  <a:pt x="354394" y="175113"/>
                </a:lnTo>
                <a:lnTo>
                  <a:pt x="218113" y="289355"/>
                </a:lnTo>
                <a:lnTo>
                  <a:pt x="252867" y="193868"/>
                </a:lnTo>
                <a:lnTo>
                  <a:pt x="0" y="101831"/>
                </a:lnTo>
                <a:lnTo>
                  <a:pt x="35807" y="3450"/>
                </a:lnTo>
              </a:path>
            </a:pathLst>
          </a:custGeom>
          <a:ln w="21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076905" y="5057724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4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9041691" y="5336644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4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069078" y="5061432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069078" y="5506853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 rot="1140000">
            <a:off x="18163764" y="5205763"/>
            <a:ext cx="367626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4"/>
              </a:lnSpc>
            </a:pPr>
            <a:r>
              <a:rPr sz="1800" spc="0" dirty="0">
                <a:latin typeface="Arial"/>
                <a:cs typeface="Arial"/>
              </a:rPr>
              <a:t>P3</a:t>
            </a:r>
            <a:endParaRPr sz="18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8509938" y="5274929"/>
            <a:ext cx="518585" cy="467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8570314" y="5367409"/>
            <a:ext cx="354387" cy="2893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570305" y="5367408"/>
            <a:ext cx="354965" cy="289560"/>
          </a:xfrm>
          <a:custGeom>
            <a:avLst/>
            <a:gdLst/>
            <a:ahLst/>
            <a:cxnLst/>
            <a:rect l="l" t="t" r="r" b="b"/>
            <a:pathLst>
              <a:path w="354965" h="289560">
                <a:moveTo>
                  <a:pt x="35807" y="3450"/>
                </a:moveTo>
                <a:lnTo>
                  <a:pt x="288675" y="95487"/>
                </a:lnTo>
                <a:lnTo>
                  <a:pt x="323429" y="0"/>
                </a:lnTo>
                <a:lnTo>
                  <a:pt x="354394" y="175113"/>
                </a:lnTo>
                <a:lnTo>
                  <a:pt x="218113" y="289355"/>
                </a:lnTo>
                <a:lnTo>
                  <a:pt x="252867" y="193868"/>
                </a:lnTo>
                <a:lnTo>
                  <a:pt x="0" y="101831"/>
                </a:lnTo>
                <a:lnTo>
                  <a:pt x="35807" y="3450"/>
                </a:lnTo>
              </a:path>
            </a:pathLst>
          </a:custGeom>
          <a:ln w="21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086130" y="5604814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4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040447" y="5883734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4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8078313" y="5608522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8078313" y="6053944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 rot="1140000">
            <a:off x="18172990" y="5752853"/>
            <a:ext cx="367626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4"/>
              </a:lnSpc>
            </a:pPr>
            <a:r>
              <a:rPr sz="1800" spc="0" dirty="0">
                <a:latin typeface="Arial"/>
                <a:cs typeface="Arial"/>
              </a:rPr>
              <a:t>P4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8519164" y="5822019"/>
            <a:ext cx="518585" cy="467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8579538" y="5914499"/>
            <a:ext cx="354397" cy="2893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8579540" y="5914498"/>
            <a:ext cx="354965" cy="289560"/>
          </a:xfrm>
          <a:custGeom>
            <a:avLst/>
            <a:gdLst/>
            <a:ahLst/>
            <a:cxnLst/>
            <a:rect l="l" t="t" r="r" b="b"/>
            <a:pathLst>
              <a:path w="354965" h="289560">
                <a:moveTo>
                  <a:pt x="35807" y="3450"/>
                </a:moveTo>
                <a:lnTo>
                  <a:pt x="288675" y="95487"/>
                </a:lnTo>
                <a:lnTo>
                  <a:pt x="323429" y="0"/>
                </a:lnTo>
                <a:lnTo>
                  <a:pt x="354394" y="175113"/>
                </a:lnTo>
                <a:lnTo>
                  <a:pt x="218113" y="289355"/>
                </a:lnTo>
                <a:lnTo>
                  <a:pt x="252867" y="193868"/>
                </a:lnTo>
                <a:lnTo>
                  <a:pt x="0" y="101831"/>
                </a:lnTo>
                <a:lnTo>
                  <a:pt x="35807" y="3450"/>
                </a:lnTo>
              </a:path>
            </a:pathLst>
          </a:custGeom>
          <a:ln w="21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922191" y="2125362"/>
            <a:ext cx="0" cy="6061075"/>
          </a:xfrm>
          <a:custGeom>
            <a:avLst/>
            <a:gdLst/>
            <a:ahLst/>
            <a:cxnLst/>
            <a:rect l="l" t="t" r="r" b="b"/>
            <a:pathLst>
              <a:path h="6061075">
                <a:moveTo>
                  <a:pt x="0" y="0"/>
                </a:moveTo>
                <a:lnTo>
                  <a:pt x="0" y="6060573"/>
                </a:lnTo>
              </a:path>
            </a:pathLst>
          </a:custGeom>
          <a:ln w="20941">
            <a:solidFill>
              <a:srgbClr val="4B6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889796" y="2125362"/>
            <a:ext cx="0" cy="6061075"/>
          </a:xfrm>
          <a:custGeom>
            <a:avLst/>
            <a:gdLst/>
            <a:ahLst/>
            <a:cxnLst/>
            <a:rect l="l" t="t" r="r" b="b"/>
            <a:pathLst>
              <a:path h="6061075">
                <a:moveTo>
                  <a:pt x="0" y="0"/>
                </a:moveTo>
                <a:lnTo>
                  <a:pt x="0" y="6060573"/>
                </a:lnTo>
              </a:path>
            </a:pathLst>
          </a:custGeom>
          <a:ln w="20941">
            <a:solidFill>
              <a:srgbClr val="4B6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3842677" y="2154811"/>
            <a:ext cx="0" cy="6061075"/>
          </a:xfrm>
          <a:custGeom>
            <a:avLst/>
            <a:gdLst/>
            <a:ahLst/>
            <a:cxnLst/>
            <a:rect l="l" t="t" r="r" b="b"/>
            <a:pathLst>
              <a:path h="6061075">
                <a:moveTo>
                  <a:pt x="0" y="0"/>
                </a:moveTo>
                <a:lnTo>
                  <a:pt x="0" y="6060573"/>
                </a:lnTo>
              </a:path>
            </a:pathLst>
          </a:custGeom>
          <a:ln w="20941">
            <a:solidFill>
              <a:srgbClr val="4B6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4810271" y="2125362"/>
            <a:ext cx="0" cy="6061075"/>
          </a:xfrm>
          <a:custGeom>
            <a:avLst/>
            <a:gdLst/>
            <a:ahLst/>
            <a:cxnLst/>
            <a:rect l="l" t="t" r="r" b="b"/>
            <a:pathLst>
              <a:path h="6061075">
                <a:moveTo>
                  <a:pt x="0" y="0"/>
                </a:moveTo>
                <a:lnTo>
                  <a:pt x="0" y="6060573"/>
                </a:lnTo>
              </a:path>
            </a:pathLst>
          </a:custGeom>
          <a:ln w="20941">
            <a:solidFill>
              <a:srgbClr val="4B6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2889545" y="4291390"/>
            <a:ext cx="0" cy="1477645"/>
          </a:xfrm>
          <a:custGeom>
            <a:avLst/>
            <a:gdLst/>
            <a:ahLst/>
            <a:cxnLst/>
            <a:rect l="l" t="t" r="r" b="b"/>
            <a:pathLst>
              <a:path h="1477645">
                <a:moveTo>
                  <a:pt x="0" y="1477637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848960" y="4568757"/>
            <a:ext cx="0" cy="1277620"/>
          </a:xfrm>
          <a:custGeom>
            <a:avLst/>
            <a:gdLst/>
            <a:ahLst/>
            <a:cxnLst/>
            <a:rect l="l" t="t" r="r" b="b"/>
            <a:pathLst>
              <a:path h="1277620">
                <a:moveTo>
                  <a:pt x="0" y="1277571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2881768" y="4295078"/>
            <a:ext cx="961390" cy="278765"/>
          </a:xfrm>
          <a:custGeom>
            <a:avLst/>
            <a:gdLst/>
            <a:ahLst/>
            <a:cxnLst/>
            <a:rect l="l" t="t" r="r" b="b"/>
            <a:pathLst>
              <a:path w="961390" h="278764">
                <a:moveTo>
                  <a:pt x="0" y="0"/>
                </a:moveTo>
                <a:lnTo>
                  <a:pt x="961365" y="278237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2901464" y="5763002"/>
            <a:ext cx="961390" cy="278765"/>
          </a:xfrm>
          <a:custGeom>
            <a:avLst/>
            <a:gdLst/>
            <a:ahLst/>
            <a:cxnLst/>
            <a:rect l="l" t="t" r="r" b="b"/>
            <a:pathLst>
              <a:path w="961390" h="278764">
                <a:moveTo>
                  <a:pt x="0" y="0"/>
                </a:moveTo>
                <a:lnTo>
                  <a:pt x="961365" y="278237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 rot="1140000">
            <a:off x="13055894" y="4736936"/>
            <a:ext cx="637824" cy="28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25"/>
              </a:lnSpc>
            </a:pPr>
            <a:r>
              <a:rPr sz="2200" spc="25" dirty="0">
                <a:latin typeface="Microsoft JhengHei UI"/>
                <a:cs typeface="Microsoft JhengHei UI"/>
              </a:rPr>
              <a:t>报⽂</a:t>
            </a:r>
            <a:endParaRPr sz="2200">
              <a:latin typeface="Microsoft JhengHei UI"/>
              <a:cs typeface="Microsoft JhengHei U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3025823" y="5168467"/>
            <a:ext cx="660897" cy="5957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102752" y="5286326"/>
            <a:ext cx="451651" cy="3687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102761" y="5286326"/>
            <a:ext cx="452120" cy="368935"/>
          </a:xfrm>
          <a:custGeom>
            <a:avLst/>
            <a:gdLst/>
            <a:ahLst/>
            <a:cxnLst/>
            <a:rect l="l" t="t" r="r" b="b"/>
            <a:pathLst>
              <a:path w="452119" h="368935">
                <a:moveTo>
                  <a:pt x="45634" y="4397"/>
                </a:moveTo>
                <a:lnTo>
                  <a:pt x="367894" y="121691"/>
                </a:lnTo>
                <a:lnTo>
                  <a:pt x="412186" y="0"/>
                </a:lnTo>
                <a:lnTo>
                  <a:pt x="451648" y="223168"/>
                </a:lnTo>
                <a:lnTo>
                  <a:pt x="277968" y="368760"/>
                </a:lnTo>
                <a:lnTo>
                  <a:pt x="322260" y="247069"/>
                </a:lnTo>
                <a:lnTo>
                  <a:pt x="0" y="129776"/>
                </a:lnTo>
                <a:lnTo>
                  <a:pt x="45634" y="4397"/>
                </a:lnTo>
              </a:path>
            </a:pathLst>
          </a:custGeom>
          <a:ln w="27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927259" y="2255376"/>
            <a:ext cx="0" cy="1486535"/>
          </a:xfrm>
          <a:custGeom>
            <a:avLst/>
            <a:gdLst/>
            <a:ahLst/>
            <a:cxnLst/>
            <a:rect l="l" t="t" r="r" b="b"/>
            <a:pathLst>
              <a:path h="1486535">
                <a:moveTo>
                  <a:pt x="0" y="1485917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2892047" y="2534296"/>
            <a:ext cx="0" cy="1285240"/>
          </a:xfrm>
          <a:custGeom>
            <a:avLst/>
            <a:gdLst/>
            <a:ahLst/>
            <a:cxnLst/>
            <a:rect l="l" t="t" r="r" b="b"/>
            <a:pathLst>
              <a:path h="1285239">
                <a:moveTo>
                  <a:pt x="0" y="12847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919433" y="2259084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4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939244" y="3735234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4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 rot="1140000">
            <a:off x="12077012" y="2697944"/>
            <a:ext cx="637824" cy="28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25"/>
              </a:lnSpc>
            </a:pPr>
            <a:r>
              <a:rPr sz="2200" spc="25" dirty="0">
                <a:latin typeface="Microsoft JhengHei UI"/>
                <a:cs typeface="Microsoft JhengHei UI"/>
              </a:rPr>
              <a:t>报⽂</a:t>
            </a:r>
            <a:endParaRPr sz="2200">
              <a:latin typeface="Microsoft JhengHei UI"/>
              <a:cs typeface="Microsoft JhengHei U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2064292" y="3137368"/>
            <a:ext cx="664600" cy="5991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2141661" y="3255886"/>
            <a:ext cx="454185" cy="370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2141668" y="3255886"/>
            <a:ext cx="454659" cy="370840"/>
          </a:xfrm>
          <a:custGeom>
            <a:avLst/>
            <a:gdLst/>
            <a:ahLst/>
            <a:cxnLst/>
            <a:rect l="l" t="t" r="r" b="b"/>
            <a:pathLst>
              <a:path w="454659" h="370839">
                <a:moveTo>
                  <a:pt x="45889" y="4422"/>
                </a:moveTo>
                <a:lnTo>
                  <a:pt x="369955" y="122372"/>
                </a:lnTo>
                <a:lnTo>
                  <a:pt x="414495" y="0"/>
                </a:lnTo>
                <a:lnTo>
                  <a:pt x="454179" y="224418"/>
                </a:lnTo>
                <a:lnTo>
                  <a:pt x="279525" y="370826"/>
                </a:lnTo>
                <a:lnTo>
                  <a:pt x="324066" y="248454"/>
                </a:lnTo>
                <a:lnTo>
                  <a:pt x="0" y="130503"/>
                </a:lnTo>
                <a:lnTo>
                  <a:pt x="45889" y="4422"/>
                </a:lnTo>
              </a:path>
            </a:pathLst>
          </a:custGeom>
          <a:ln w="27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3837851" y="6344599"/>
            <a:ext cx="0" cy="1486535"/>
          </a:xfrm>
          <a:custGeom>
            <a:avLst/>
            <a:gdLst/>
            <a:ahLst/>
            <a:cxnLst/>
            <a:rect l="l" t="t" r="r" b="b"/>
            <a:pathLst>
              <a:path h="1486534">
                <a:moveTo>
                  <a:pt x="0" y="1485917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4802648" y="6623519"/>
            <a:ext cx="0" cy="1285240"/>
          </a:xfrm>
          <a:custGeom>
            <a:avLst/>
            <a:gdLst/>
            <a:ahLst/>
            <a:cxnLst/>
            <a:rect l="l" t="t" r="r" b="b"/>
            <a:pathLst>
              <a:path h="1285240">
                <a:moveTo>
                  <a:pt x="0" y="12847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830034" y="6348307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4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849835" y="7824457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4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 rot="1140000">
            <a:off x="13987603" y="6787167"/>
            <a:ext cx="637824" cy="28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25"/>
              </a:lnSpc>
            </a:pPr>
            <a:r>
              <a:rPr sz="2200" spc="25" dirty="0">
                <a:latin typeface="Microsoft JhengHei UI"/>
                <a:cs typeface="Microsoft JhengHei UI"/>
              </a:rPr>
              <a:t>报⽂</a:t>
            </a:r>
            <a:endParaRPr sz="2200">
              <a:latin typeface="Microsoft JhengHei UI"/>
              <a:cs typeface="Microsoft JhengHei U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13974894" y="7226590"/>
            <a:ext cx="664600" cy="5991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4052263" y="7345109"/>
            <a:ext cx="454174" cy="370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052260" y="7345109"/>
            <a:ext cx="454659" cy="370840"/>
          </a:xfrm>
          <a:custGeom>
            <a:avLst/>
            <a:gdLst/>
            <a:ahLst/>
            <a:cxnLst/>
            <a:rect l="l" t="t" r="r" b="b"/>
            <a:pathLst>
              <a:path w="454659" h="370840">
                <a:moveTo>
                  <a:pt x="45889" y="4422"/>
                </a:moveTo>
                <a:lnTo>
                  <a:pt x="369955" y="122372"/>
                </a:lnTo>
                <a:lnTo>
                  <a:pt x="414495" y="0"/>
                </a:lnTo>
                <a:lnTo>
                  <a:pt x="454179" y="224418"/>
                </a:lnTo>
                <a:lnTo>
                  <a:pt x="279525" y="370826"/>
                </a:lnTo>
                <a:lnTo>
                  <a:pt x="324066" y="248454"/>
                </a:lnTo>
                <a:lnTo>
                  <a:pt x="0" y="130503"/>
                </a:lnTo>
                <a:lnTo>
                  <a:pt x="45889" y="4422"/>
                </a:lnTo>
              </a:path>
            </a:pathLst>
          </a:custGeom>
          <a:ln w="27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7043196" y="8268592"/>
            <a:ext cx="25272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9912722" y="8268592"/>
            <a:ext cx="25272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latin typeface="Arial"/>
                <a:cs typeface="Arial"/>
              </a:rPr>
              <a:t>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1811432" y="8274521"/>
            <a:ext cx="25272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2764303" y="8274521"/>
            <a:ext cx="25272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3717185" y="8274521"/>
            <a:ext cx="25272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latin typeface="Arial"/>
                <a:cs typeface="Arial"/>
              </a:rPr>
              <a:t>C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4680958" y="8274521"/>
            <a:ext cx="25272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latin typeface="Arial"/>
                <a:cs typeface="Arial"/>
              </a:rPr>
              <a:t>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6027072" y="8365170"/>
            <a:ext cx="25272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6979955" y="8365170"/>
            <a:ext cx="25272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7932826" y="8365170"/>
            <a:ext cx="25272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latin typeface="Arial"/>
                <a:cs typeface="Arial"/>
              </a:rPr>
              <a:t>C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8896598" y="8365170"/>
            <a:ext cx="25272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latin typeface="Arial"/>
                <a:cs typeface="Arial"/>
              </a:rPr>
              <a:t>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17109059" y="3128893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4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8073858" y="3407813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4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7101244" y="3132601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7101244" y="3578023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 rot="1140000">
            <a:off x="17195919" y="3276933"/>
            <a:ext cx="367626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4"/>
              </a:lnSpc>
            </a:pPr>
            <a:r>
              <a:rPr sz="1800" spc="0" dirty="0">
                <a:latin typeface="Arial"/>
                <a:cs typeface="Arial"/>
              </a:rPr>
              <a:t>P1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17542104" y="3346098"/>
            <a:ext cx="518585" cy="467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7602469" y="3438578"/>
            <a:ext cx="354397" cy="2893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7602469" y="3438578"/>
            <a:ext cx="354965" cy="289560"/>
          </a:xfrm>
          <a:custGeom>
            <a:avLst/>
            <a:gdLst/>
            <a:ahLst/>
            <a:cxnLst/>
            <a:rect l="l" t="t" r="r" b="b"/>
            <a:pathLst>
              <a:path w="354965" h="289560">
                <a:moveTo>
                  <a:pt x="35807" y="3450"/>
                </a:moveTo>
                <a:lnTo>
                  <a:pt x="288675" y="95487"/>
                </a:lnTo>
                <a:lnTo>
                  <a:pt x="323429" y="0"/>
                </a:lnTo>
                <a:lnTo>
                  <a:pt x="354394" y="175113"/>
                </a:lnTo>
                <a:lnTo>
                  <a:pt x="218113" y="289355"/>
                </a:lnTo>
                <a:lnTo>
                  <a:pt x="252867" y="193868"/>
                </a:lnTo>
                <a:lnTo>
                  <a:pt x="0" y="101831"/>
                </a:lnTo>
                <a:lnTo>
                  <a:pt x="35807" y="3450"/>
                </a:lnTo>
              </a:path>
            </a:pathLst>
          </a:custGeom>
          <a:ln w="21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7099877" y="3688333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4">
                <a:moveTo>
                  <a:pt x="0" y="462363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8075135" y="3958388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4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7092051" y="3683175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7092051" y="4128597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 rot="1140000">
            <a:off x="17186737" y="3827507"/>
            <a:ext cx="367626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4"/>
              </a:lnSpc>
            </a:pPr>
            <a:r>
              <a:rPr sz="1800" spc="0" dirty="0">
                <a:latin typeface="Arial"/>
                <a:cs typeface="Arial"/>
              </a:rPr>
              <a:t>P2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17532911" y="3896673"/>
            <a:ext cx="518585" cy="467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7593285" y="3989153"/>
            <a:ext cx="354387" cy="28935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7593287" y="3989152"/>
            <a:ext cx="354965" cy="289560"/>
          </a:xfrm>
          <a:custGeom>
            <a:avLst/>
            <a:gdLst/>
            <a:ahLst/>
            <a:cxnLst/>
            <a:rect l="l" t="t" r="r" b="b"/>
            <a:pathLst>
              <a:path w="354965" h="289560">
                <a:moveTo>
                  <a:pt x="35807" y="3450"/>
                </a:moveTo>
                <a:lnTo>
                  <a:pt x="288675" y="95487"/>
                </a:lnTo>
                <a:lnTo>
                  <a:pt x="323429" y="0"/>
                </a:lnTo>
                <a:lnTo>
                  <a:pt x="354394" y="175113"/>
                </a:lnTo>
                <a:lnTo>
                  <a:pt x="218113" y="289355"/>
                </a:lnTo>
                <a:lnTo>
                  <a:pt x="252867" y="193868"/>
                </a:lnTo>
                <a:lnTo>
                  <a:pt x="0" y="101831"/>
                </a:lnTo>
                <a:lnTo>
                  <a:pt x="35807" y="3450"/>
                </a:lnTo>
              </a:path>
            </a:pathLst>
          </a:custGeom>
          <a:ln w="21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7099877" y="4216368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4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8075135" y="4495288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4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102521" y="4220075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7102521" y="4665497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 rot="1140000">
            <a:off x="17197207" y="4364408"/>
            <a:ext cx="367626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4"/>
              </a:lnSpc>
            </a:pPr>
            <a:r>
              <a:rPr sz="1800" spc="0" dirty="0">
                <a:latin typeface="Arial"/>
                <a:cs typeface="Arial"/>
              </a:rPr>
              <a:t>P3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17543381" y="4433573"/>
            <a:ext cx="518585" cy="467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7603756" y="4526052"/>
            <a:ext cx="354387" cy="2893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7603758" y="4526053"/>
            <a:ext cx="354965" cy="289560"/>
          </a:xfrm>
          <a:custGeom>
            <a:avLst/>
            <a:gdLst/>
            <a:ahLst/>
            <a:cxnLst/>
            <a:rect l="l" t="t" r="r" b="b"/>
            <a:pathLst>
              <a:path w="354965" h="289560">
                <a:moveTo>
                  <a:pt x="35807" y="3450"/>
                </a:moveTo>
                <a:lnTo>
                  <a:pt x="288675" y="95487"/>
                </a:lnTo>
                <a:lnTo>
                  <a:pt x="323429" y="0"/>
                </a:lnTo>
                <a:lnTo>
                  <a:pt x="354394" y="175113"/>
                </a:lnTo>
                <a:lnTo>
                  <a:pt x="218113" y="289355"/>
                </a:lnTo>
                <a:lnTo>
                  <a:pt x="252867" y="193868"/>
                </a:lnTo>
                <a:lnTo>
                  <a:pt x="0" y="101831"/>
                </a:lnTo>
                <a:lnTo>
                  <a:pt x="35807" y="3450"/>
                </a:lnTo>
              </a:path>
            </a:pathLst>
          </a:custGeom>
          <a:ln w="21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7105500" y="4766854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4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8080769" y="5045773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4">
                <a:moveTo>
                  <a:pt x="0" y="4712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7097683" y="4770561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7097683" y="5215983"/>
            <a:ext cx="967105" cy="280035"/>
          </a:xfrm>
          <a:custGeom>
            <a:avLst/>
            <a:gdLst/>
            <a:ahLst/>
            <a:cxnLst/>
            <a:rect l="l" t="t" r="r" b="b"/>
            <a:pathLst>
              <a:path w="967105" h="280035">
                <a:moveTo>
                  <a:pt x="0" y="0"/>
                </a:moveTo>
                <a:lnTo>
                  <a:pt x="966752" y="2797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/>
          <p:nvPr/>
        </p:nvSpPr>
        <p:spPr>
          <a:xfrm rot="1140000">
            <a:off x="17192360" y="4914893"/>
            <a:ext cx="367626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4"/>
              </a:lnSpc>
            </a:pPr>
            <a:r>
              <a:rPr sz="1800" spc="0" dirty="0">
                <a:latin typeface="Arial"/>
                <a:cs typeface="Arial"/>
              </a:rPr>
              <a:t>P4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17538534" y="4984058"/>
            <a:ext cx="518585" cy="467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7598908" y="5076538"/>
            <a:ext cx="354397" cy="2893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7598910" y="5076538"/>
            <a:ext cx="354965" cy="289560"/>
          </a:xfrm>
          <a:custGeom>
            <a:avLst/>
            <a:gdLst/>
            <a:ahLst/>
            <a:cxnLst/>
            <a:rect l="l" t="t" r="r" b="b"/>
            <a:pathLst>
              <a:path w="354965" h="289560">
                <a:moveTo>
                  <a:pt x="35807" y="3450"/>
                </a:moveTo>
                <a:lnTo>
                  <a:pt x="288675" y="95487"/>
                </a:lnTo>
                <a:lnTo>
                  <a:pt x="323429" y="0"/>
                </a:lnTo>
                <a:lnTo>
                  <a:pt x="354394" y="175113"/>
                </a:lnTo>
                <a:lnTo>
                  <a:pt x="218113" y="289355"/>
                </a:lnTo>
                <a:lnTo>
                  <a:pt x="252867" y="193868"/>
                </a:lnTo>
                <a:lnTo>
                  <a:pt x="0" y="101831"/>
                </a:lnTo>
                <a:lnTo>
                  <a:pt x="35807" y="3450"/>
                </a:lnTo>
              </a:path>
            </a:pathLst>
          </a:custGeom>
          <a:ln w="21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213312" y="2340978"/>
            <a:ext cx="887730" cy="254635"/>
          </a:xfrm>
          <a:custGeom>
            <a:avLst/>
            <a:gdLst/>
            <a:ahLst/>
            <a:cxnLst/>
            <a:rect l="l" t="t" r="r" b="b"/>
            <a:pathLst>
              <a:path w="887729" h="254635">
                <a:moveTo>
                  <a:pt x="0" y="0"/>
                </a:moveTo>
                <a:lnTo>
                  <a:pt x="882663" y="253099"/>
                </a:lnTo>
                <a:lnTo>
                  <a:pt x="887696" y="254542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087317" y="2563881"/>
            <a:ext cx="69215" cy="60960"/>
          </a:xfrm>
          <a:custGeom>
            <a:avLst/>
            <a:gdLst/>
            <a:ahLst/>
            <a:cxnLst/>
            <a:rect l="l" t="t" r="r" b="b"/>
            <a:pathLst>
              <a:path w="69215" h="60960">
                <a:moveTo>
                  <a:pt x="17316" y="0"/>
                </a:moveTo>
                <a:lnTo>
                  <a:pt x="0" y="60391"/>
                </a:lnTo>
                <a:lnTo>
                  <a:pt x="69049" y="47512"/>
                </a:lnTo>
                <a:lnTo>
                  <a:pt x="17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158667" y="2854435"/>
            <a:ext cx="887730" cy="254635"/>
          </a:xfrm>
          <a:custGeom>
            <a:avLst/>
            <a:gdLst/>
            <a:ahLst/>
            <a:cxnLst/>
            <a:rect l="l" t="t" r="r" b="b"/>
            <a:pathLst>
              <a:path w="887729" h="254635">
                <a:moveTo>
                  <a:pt x="0" y="0"/>
                </a:moveTo>
                <a:lnTo>
                  <a:pt x="882663" y="253099"/>
                </a:lnTo>
                <a:lnTo>
                  <a:pt x="887696" y="254542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9032671" y="3077339"/>
            <a:ext cx="69215" cy="60960"/>
          </a:xfrm>
          <a:custGeom>
            <a:avLst/>
            <a:gdLst/>
            <a:ahLst/>
            <a:cxnLst/>
            <a:rect l="l" t="t" r="r" b="b"/>
            <a:pathLst>
              <a:path w="69215" h="60960">
                <a:moveTo>
                  <a:pt x="17316" y="0"/>
                </a:moveTo>
                <a:lnTo>
                  <a:pt x="0" y="60391"/>
                </a:lnTo>
                <a:lnTo>
                  <a:pt x="69050" y="47512"/>
                </a:lnTo>
                <a:lnTo>
                  <a:pt x="17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105327" y="3313755"/>
            <a:ext cx="887730" cy="254635"/>
          </a:xfrm>
          <a:custGeom>
            <a:avLst/>
            <a:gdLst/>
            <a:ahLst/>
            <a:cxnLst/>
            <a:rect l="l" t="t" r="r" b="b"/>
            <a:pathLst>
              <a:path w="887729" h="254635">
                <a:moveTo>
                  <a:pt x="0" y="0"/>
                </a:moveTo>
                <a:lnTo>
                  <a:pt x="882663" y="253099"/>
                </a:lnTo>
                <a:lnTo>
                  <a:pt x="887696" y="254542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9979331" y="3536660"/>
            <a:ext cx="69215" cy="60960"/>
          </a:xfrm>
          <a:custGeom>
            <a:avLst/>
            <a:gdLst/>
            <a:ahLst/>
            <a:cxnLst/>
            <a:rect l="l" t="t" r="r" b="b"/>
            <a:pathLst>
              <a:path w="69215" h="60960">
                <a:moveTo>
                  <a:pt x="17316" y="0"/>
                </a:moveTo>
                <a:lnTo>
                  <a:pt x="0" y="60391"/>
                </a:lnTo>
                <a:lnTo>
                  <a:pt x="69049" y="47512"/>
                </a:lnTo>
                <a:lnTo>
                  <a:pt x="17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286000" y="3836714"/>
            <a:ext cx="2755265" cy="790575"/>
          </a:xfrm>
          <a:custGeom>
            <a:avLst/>
            <a:gdLst/>
            <a:ahLst/>
            <a:cxnLst/>
            <a:rect l="l" t="t" r="r" b="b"/>
            <a:pathLst>
              <a:path w="2755265" h="790575">
                <a:moveTo>
                  <a:pt x="2755100" y="0"/>
                </a:moveTo>
                <a:lnTo>
                  <a:pt x="5032" y="788569"/>
                </a:lnTo>
                <a:lnTo>
                  <a:pt x="0" y="790012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230640" y="4595088"/>
            <a:ext cx="69215" cy="60960"/>
          </a:xfrm>
          <a:custGeom>
            <a:avLst/>
            <a:gdLst/>
            <a:ahLst/>
            <a:cxnLst/>
            <a:rect l="l" t="t" r="r" b="b"/>
            <a:pathLst>
              <a:path w="69215" h="60960">
                <a:moveTo>
                  <a:pt x="51732" y="0"/>
                </a:moveTo>
                <a:lnTo>
                  <a:pt x="0" y="47512"/>
                </a:lnTo>
                <a:lnTo>
                  <a:pt x="69050" y="60391"/>
                </a:lnTo>
                <a:lnTo>
                  <a:pt x="517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220365" y="6352378"/>
            <a:ext cx="887730" cy="254635"/>
          </a:xfrm>
          <a:custGeom>
            <a:avLst/>
            <a:gdLst/>
            <a:ahLst/>
            <a:cxnLst/>
            <a:rect l="l" t="t" r="r" b="b"/>
            <a:pathLst>
              <a:path w="887729" h="254634">
                <a:moveTo>
                  <a:pt x="0" y="0"/>
                </a:moveTo>
                <a:lnTo>
                  <a:pt x="882663" y="253099"/>
                </a:lnTo>
                <a:lnTo>
                  <a:pt x="887696" y="254542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8094370" y="6575282"/>
            <a:ext cx="69215" cy="60960"/>
          </a:xfrm>
          <a:custGeom>
            <a:avLst/>
            <a:gdLst/>
            <a:ahLst/>
            <a:cxnLst/>
            <a:rect l="l" t="t" r="r" b="b"/>
            <a:pathLst>
              <a:path w="69215" h="60959">
                <a:moveTo>
                  <a:pt x="17317" y="0"/>
                </a:moveTo>
                <a:lnTo>
                  <a:pt x="0" y="60391"/>
                </a:lnTo>
                <a:lnTo>
                  <a:pt x="69050" y="47512"/>
                </a:lnTo>
                <a:lnTo>
                  <a:pt x="173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8144778" y="6865836"/>
            <a:ext cx="887730" cy="254635"/>
          </a:xfrm>
          <a:custGeom>
            <a:avLst/>
            <a:gdLst/>
            <a:ahLst/>
            <a:cxnLst/>
            <a:rect l="l" t="t" r="r" b="b"/>
            <a:pathLst>
              <a:path w="887729" h="254634">
                <a:moveTo>
                  <a:pt x="0" y="0"/>
                </a:moveTo>
                <a:lnTo>
                  <a:pt x="882663" y="253099"/>
                </a:lnTo>
                <a:lnTo>
                  <a:pt x="887696" y="254542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9018782" y="7088740"/>
            <a:ext cx="69215" cy="60960"/>
          </a:xfrm>
          <a:custGeom>
            <a:avLst/>
            <a:gdLst/>
            <a:ahLst/>
            <a:cxnLst/>
            <a:rect l="l" t="t" r="r" b="b"/>
            <a:pathLst>
              <a:path w="69215" h="60959">
                <a:moveTo>
                  <a:pt x="17316" y="0"/>
                </a:moveTo>
                <a:lnTo>
                  <a:pt x="0" y="60390"/>
                </a:lnTo>
                <a:lnTo>
                  <a:pt x="69050" y="47512"/>
                </a:lnTo>
                <a:lnTo>
                  <a:pt x="17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9112379" y="7325156"/>
            <a:ext cx="887730" cy="254635"/>
          </a:xfrm>
          <a:custGeom>
            <a:avLst/>
            <a:gdLst/>
            <a:ahLst/>
            <a:cxnLst/>
            <a:rect l="l" t="t" r="r" b="b"/>
            <a:pathLst>
              <a:path w="887729" h="254634">
                <a:moveTo>
                  <a:pt x="0" y="0"/>
                </a:moveTo>
                <a:lnTo>
                  <a:pt x="882663" y="253099"/>
                </a:lnTo>
                <a:lnTo>
                  <a:pt x="887696" y="254542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9986385" y="7548060"/>
            <a:ext cx="69215" cy="60960"/>
          </a:xfrm>
          <a:custGeom>
            <a:avLst/>
            <a:gdLst/>
            <a:ahLst/>
            <a:cxnLst/>
            <a:rect l="l" t="t" r="r" b="b"/>
            <a:pathLst>
              <a:path w="69215" h="60959">
                <a:moveTo>
                  <a:pt x="17316" y="0"/>
                </a:moveTo>
                <a:lnTo>
                  <a:pt x="0" y="60390"/>
                </a:lnTo>
                <a:lnTo>
                  <a:pt x="69049" y="47512"/>
                </a:lnTo>
                <a:lnTo>
                  <a:pt x="17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208090" y="4822948"/>
            <a:ext cx="0" cy="1285240"/>
          </a:xfrm>
          <a:custGeom>
            <a:avLst/>
            <a:gdLst/>
            <a:ahLst/>
            <a:cxnLst/>
            <a:rect l="l" t="t" r="r" b="b"/>
            <a:pathLst>
              <a:path h="1285239">
                <a:moveTo>
                  <a:pt x="0" y="12847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0055794" y="5663430"/>
            <a:ext cx="0" cy="1285240"/>
          </a:xfrm>
          <a:custGeom>
            <a:avLst/>
            <a:gdLst/>
            <a:ahLst/>
            <a:cxnLst/>
            <a:rect l="l" t="t" r="r" b="b"/>
            <a:pathLst>
              <a:path h="1285240">
                <a:moveTo>
                  <a:pt x="0" y="128472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 txBox="1"/>
          <p:nvPr/>
        </p:nvSpPr>
        <p:spPr>
          <a:xfrm rot="1140000">
            <a:off x="8271961" y="5578355"/>
            <a:ext cx="637824" cy="28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25"/>
              </a:lnSpc>
            </a:pPr>
            <a:r>
              <a:rPr sz="2200" spc="25" dirty="0">
                <a:latin typeface="Microsoft JhengHei UI"/>
                <a:cs typeface="Microsoft JhengHei UI"/>
              </a:rPr>
              <a:t>报⽂</a:t>
            </a:r>
            <a:endParaRPr sz="2200">
              <a:latin typeface="Microsoft JhengHei UI"/>
              <a:cs typeface="Microsoft JhengHei UI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8181539" y="5912091"/>
            <a:ext cx="643978" cy="58053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8256507" y="6026932"/>
            <a:ext cx="440087" cy="3593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256508" y="6026932"/>
            <a:ext cx="440690" cy="359410"/>
          </a:xfrm>
          <a:custGeom>
            <a:avLst/>
            <a:gdLst/>
            <a:ahLst/>
            <a:cxnLst/>
            <a:rect l="l" t="t" r="r" b="b"/>
            <a:pathLst>
              <a:path w="440690" h="359410">
                <a:moveTo>
                  <a:pt x="44465" y="4285"/>
                </a:moveTo>
                <a:lnTo>
                  <a:pt x="358476" y="118575"/>
                </a:lnTo>
                <a:lnTo>
                  <a:pt x="401634" y="0"/>
                </a:lnTo>
                <a:lnTo>
                  <a:pt x="440086" y="217454"/>
                </a:lnTo>
                <a:lnTo>
                  <a:pt x="270852" y="359320"/>
                </a:lnTo>
                <a:lnTo>
                  <a:pt x="314010" y="240744"/>
                </a:lnTo>
                <a:lnTo>
                  <a:pt x="0" y="126454"/>
                </a:lnTo>
                <a:lnTo>
                  <a:pt x="44465" y="4285"/>
                </a:lnTo>
              </a:path>
            </a:pathLst>
          </a:custGeom>
          <a:ln w="265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217068" y="4851026"/>
            <a:ext cx="2856230" cy="828675"/>
          </a:xfrm>
          <a:custGeom>
            <a:avLst/>
            <a:gdLst/>
            <a:ahLst/>
            <a:cxnLst/>
            <a:rect l="l" t="t" r="r" b="b"/>
            <a:pathLst>
              <a:path w="2856229" h="828675">
                <a:moveTo>
                  <a:pt x="2886" y="0"/>
                </a:moveTo>
                <a:lnTo>
                  <a:pt x="2856127" y="818153"/>
                </a:lnTo>
                <a:lnTo>
                  <a:pt x="2853240" y="828219"/>
                </a:lnTo>
                <a:lnTo>
                  <a:pt x="0" y="10065"/>
                </a:lnTo>
                <a:lnTo>
                  <a:pt x="28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198351" y="6103221"/>
            <a:ext cx="2856230" cy="828675"/>
          </a:xfrm>
          <a:custGeom>
            <a:avLst/>
            <a:gdLst/>
            <a:ahLst/>
            <a:cxnLst/>
            <a:rect l="l" t="t" r="r" b="b"/>
            <a:pathLst>
              <a:path w="2856229" h="828675">
                <a:moveTo>
                  <a:pt x="2886" y="0"/>
                </a:moveTo>
                <a:lnTo>
                  <a:pt x="2856127" y="818153"/>
                </a:lnTo>
                <a:lnTo>
                  <a:pt x="2853240" y="828219"/>
                </a:lnTo>
                <a:lnTo>
                  <a:pt x="0" y="10065"/>
                </a:lnTo>
                <a:lnTo>
                  <a:pt x="28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208708" y="2141355"/>
            <a:ext cx="0" cy="6061075"/>
          </a:xfrm>
          <a:custGeom>
            <a:avLst/>
            <a:gdLst/>
            <a:ahLst/>
            <a:cxnLst/>
            <a:rect l="l" t="t" r="r" b="b"/>
            <a:pathLst>
              <a:path h="6061075">
                <a:moveTo>
                  <a:pt x="0" y="0"/>
                </a:moveTo>
                <a:lnTo>
                  <a:pt x="0" y="6060573"/>
                </a:lnTo>
              </a:path>
            </a:pathLst>
          </a:custGeom>
          <a:ln w="20941">
            <a:solidFill>
              <a:srgbClr val="4B6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0066265" y="2154738"/>
            <a:ext cx="0" cy="6061075"/>
          </a:xfrm>
          <a:custGeom>
            <a:avLst/>
            <a:gdLst/>
            <a:ahLst/>
            <a:cxnLst/>
            <a:rect l="l" t="t" r="r" b="b"/>
            <a:pathLst>
              <a:path h="6061075">
                <a:moveTo>
                  <a:pt x="0" y="0"/>
                </a:moveTo>
                <a:lnTo>
                  <a:pt x="0" y="6060573"/>
                </a:lnTo>
              </a:path>
            </a:pathLst>
          </a:custGeom>
          <a:ln w="20941">
            <a:solidFill>
              <a:srgbClr val="4B6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8161584" y="2141355"/>
            <a:ext cx="0" cy="6061075"/>
          </a:xfrm>
          <a:custGeom>
            <a:avLst/>
            <a:gdLst/>
            <a:ahLst/>
            <a:cxnLst/>
            <a:rect l="l" t="t" r="r" b="b"/>
            <a:pathLst>
              <a:path h="6061075">
                <a:moveTo>
                  <a:pt x="0" y="0"/>
                </a:moveTo>
                <a:lnTo>
                  <a:pt x="0" y="6060573"/>
                </a:lnTo>
              </a:path>
            </a:pathLst>
          </a:custGeom>
          <a:ln w="20941">
            <a:solidFill>
              <a:srgbClr val="4B6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9114257" y="2153385"/>
            <a:ext cx="0" cy="6061075"/>
          </a:xfrm>
          <a:custGeom>
            <a:avLst/>
            <a:gdLst/>
            <a:ahLst/>
            <a:cxnLst/>
            <a:rect l="l" t="t" r="r" b="b"/>
            <a:pathLst>
              <a:path h="6061075">
                <a:moveTo>
                  <a:pt x="0" y="0"/>
                </a:moveTo>
                <a:lnTo>
                  <a:pt x="0" y="6060573"/>
                </a:lnTo>
              </a:path>
            </a:pathLst>
          </a:custGeom>
          <a:ln w="20941">
            <a:solidFill>
              <a:srgbClr val="4B6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995569" y="2497071"/>
            <a:ext cx="0" cy="2003425"/>
          </a:xfrm>
          <a:custGeom>
            <a:avLst/>
            <a:gdLst/>
            <a:ahLst/>
            <a:cxnLst/>
            <a:rect l="l" t="t" r="r" b="b"/>
            <a:pathLst>
              <a:path h="2003425">
                <a:moveTo>
                  <a:pt x="0" y="0"/>
                </a:moveTo>
                <a:lnTo>
                  <a:pt x="0" y="2003167"/>
                </a:lnTo>
              </a:path>
            </a:pathLst>
          </a:custGeom>
          <a:ln w="41883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907614" y="234210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30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907614" y="4479297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703725" y="2342941"/>
            <a:ext cx="525145" cy="0"/>
          </a:xfrm>
          <a:custGeom>
            <a:avLst/>
            <a:gdLst/>
            <a:ahLst/>
            <a:cxnLst/>
            <a:rect l="l" t="t" r="r" b="b"/>
            <a:pathLst>
              <a:path w="525145">
                <a:moveTo>
                  <a:pt x="0" y="0"/>
                </a:moveTo>
                <a:lnTo>
                  <a:pt x="52479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703725" y="4638354"/>
            <a:ext cx="525145" cy="0"/>
          </a:xfrm>
          <a:custGeom>
            <a:avLst/>
            <a:gdLst/>
            <a:ahLst/>
            <a:cxnLst/>
            <a:rect l="l" t="t" r="r" b="b"/>
            <a:pathLst>
              <a:path w="525145">
                <a:moveTo>
                  <a:pt x="0" y="0"/>
                </a:moveTo>
                <a:lnTo>
                  <a:pt x="52479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 txBox="1"/>
          <p:nvPr/>
        </p:nvSpPr>
        <p:spPr>
          <a:xfrm>
            <a:off x="6539465" y="2871314"/>
            <a:ext cx="287655" cy="12446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algn="just">
              <a:lnSpc>
                <a:spcPts val="2370"/>
              </a:lnSpc>
              <a:spcBef>
                <a:spcPts val="265"/>
              </a:spcBef>
            </a:pPr>
            <a:r>
              <a:rPr sz="2050" spc="0" dirty="0">
                <a:latin typeface="Microsoft JhengHei UI"/>
                <a:cs typeface="Microsoft JhengHei UI"/>
              </a:rPr>
              <a:t>连 接 建</a:t>
            </a:r>
            <a:endParaRPr sz="2050">
              <a:latin typeface="Microsoft JhengHei UI"/>
              <a:cs typeface="Microsoft JhengHei UI"/>
            </a:endParaRPr>
          </a:p>
          <a:p>
            <a:pPr marL="12700" algn="just">
              <a:lnSpc>
                <a:spcPts val="2320"/>
              </a:lnSpc>
            </a:pPr>
            <a:r>
              <a:rPr sz="2050" spc="5" dirty="0">
                <a:latin typeface="Microsoft JhengHei UI"/>
                <a:cs typeface="Microsoft JhengHei UI"/>
              </a:rPr>
              <a:t>⽴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6689000" y="4859759"/>
            <a:ext cx="525145" cy="0"/>
          </a:xfrm>
          <a:custGeom>
            <a:avLst/>
            <a:gdLst/>
            <a:ahLst/>
            <a:cxnLst/>
            <a:rect l="l" t="t" r="r" b="b"/>
            <a:pathLst>
              <a:path w="525145">
                <a:moveTo>
                  <a:pt x="0" y="0"/>
                </a:moveTo>
                <a:lnTo>
                  <a:pt x="52479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689000" y="6127964"/>
            <a:ext cx="525145" cy="0"/>
          </a:xfrm>
          <a:custGeom>
            <a:avLst/>
            <a:gdLst/>
            <a:ahLst/>
            <a:cxnLst/>
            <a:rect l="l" t="t" r="r" b="b"/>
            <a:pathLst>
              <a:path w="525145">
                <a:moveTo>
                  <a:pt x="0" y="0"/>
                </a:moveTo>
                <a:lnTo>
                  <a:pt x="52479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995571" y="5007366"/>
            <a:ext cx="0" cy="984885"/>
          </a:xfrm>
          <a:custGeom>
            <a:avLst/>
            <a:gdLst/>
            <a:ahLst/>
            <a:cxnLst/>
            <a:rect l="l" t="t" r="r" b="b"/>
            <a:pathLst>
              <a:path h="984885">
                <a:moveTo>
                  <a:pt x="0" y="0"/>
                </a:moveTo>
                <a:lnTo>
                  <a:pt x="0" y="984289"/>
                </a:lnTo>
              </a:path>
            </a:pathLst>
          </a:custGeom>
          <a:ln w="41883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907615" y="485239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907615" y="597071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 txBox="1"/>
          <p:nvPr/>
        </p:nvSpPr>
        <p:spPr>
          <a:xfrm>
            <a:off x="6539465" y="4851477"/>
            <a:ext cx="287655" cy="12446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algn="just">
              <a:lnSpc>
                <a:spcPts val="2370"/>
              </a:lnSpc>
              <a:spcBef>
                <a:spcPts val="265"/>
              </a:spcBef>
            </a:pPr>
            <a:r>
              <a:rPr sz="2050" spc="0" dirty="0">
                <a:latin typeface="Microsoft JhengHei UI"/>
                <a:cs typeface="Microsoft JhengHei UI"/>
              </a:rPr>
              <a:t>数 据 传 送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6668464" y="7602756"/>
            <a:ext cx="525145" cy="0"/>
          </a:xfrm>
          <a:custGeom>
            <a:avLst/>
            <a:gdLst/>
            <a:ahLst/>
            <a:cxnLst/>
            <a:rect l="l" t="t" r="r" b="b"/>
            <a:pathLst>
              <a:path w="525145">
                <a:moveTo>
                  <a:pt x="0" y="0"/>
                </a:moveTo>
                <a:lnTo>
                  <a:pt x="52479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995569" y="6302962"/>
            <a:ext cx="0" cy="1125220"/>
          </a:xfrm>
          <a:custGeom>
            <a:avLst/>
            <a:gdLst/>
            <a:ahLst/>
            <a:cxnLst/>
            <a:rect l="l" t="t" r="r" b="b"/>
            <a:pathLst>
              <a:path h="1125220">
                <a:moveTo>
                  <a:pt x="0" y="0"/>
                </a:moveTo>
                <a:lnTo>
                  <a:pt x="0" y="1124798"/>
                </a:lnTo>
              </a:path>
            </a:pathLst>
          </a:custGeom>
          <a:ln w="41883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907614" y="614799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907614" y="740681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 txBox="1"/>
          <p:nvPr/>
        </p:nvSpPr>
        <p:spPr>
          <a:xfrm>
            <a:off x="6538269" y="6272679"/>
            <a:ext cx="287655" cy="12446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algn="just">
              <a:lnSpc>
                <a:spcPts val="2370"/>
              </a:lnSpc>
              <a:spcBef>
                <a:spcPts val="265"/>
              </a:spcBef>
            </a:pPr>
            <a:r>
              <a:rPr sz="2050" spc="0" dirty="0">
                <a:latin typeface="Microsoft JhengHei UI"/>
                <a:cs typeface="Microsoft JhengHei UI"/>
              </a:rPr>
              <a:t>连 接 释 放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7771181" y="9960651"/>
            <a:ext cx="2893695" cy="0"/>
          </a:xfrm>
          <a:custGeom>
            <a:avLst/>
            <a:gdLst/>
            <a:ahLst/>
            <a:cxnLst/>
            <a:rect l="l" t="t" r="r" b="b"/>
            <a:pathLst>
              <a:path w="2893695">
                <a:moveTo>
                  <a:pt x="0" y="0"/>
                </a:moveTo>
                <a:lnTo>
                  <a:pt x="289322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590976" y="9783956"/>
            <a:ext cx="452430" cy="3533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8543852" y="9783956"/>
            <a:ext cx="452430" cy="3533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9496729" y="9783956"/>
            <a:ext cx="452430" cy="3533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0422189" y="9783956"/>
            <a:ext cx="452430" cy="3533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589006" y="9186899"/>
            <a:ext cx="3314869" cy="51536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 txBox="1"/>
          <p:nvPr/>
        </p:nvSpPr>
        <p:spPr>
          <a:xfrm>
            <a:off x="7766204" y="8268592"/>
            <a:ext cx="1931670" cy="1065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1935">
              <a:lnSpc>
                <a:spcPct val="100000"/>
              </a:lnSpc>
              <a:spcBef>
                <a:spcPts val="120"/>
              </a:spcBef>
              <a:tabLst>
                <a:tab pos="1195070" algn="l"/>
              </a:tabLst>
            </a:pPr>
            <a:r>
              <a:rPr sz="2450" b="1" spc="10" dirty="0">
                <a:latin typeface="Arial"/>
                <a:cs typeface="Arial"/>
              </a:rPr>
              <a:t>B	C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50" spc="-10" dirty="0">
                <a:latin typeface="Microsoft JhengHei UI"/>
                <a:cs typeface="Microsoft JhengHei UI"/>
              </a:rPr>
              <a:t>⽐特流直达终点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11896999" y="9960651"/>
            <a:ext cx="2893695" cy="0"/>
          </a:xfrm>
          <a:custGeom>
            <a:avLst/>
            <a:gdLst/>
            <a:ahLst/>
            <a:cxnLst/>
            <a:rect l="l" t="t" r="r" b="b"/>
            <a:pathLst>
              <a:path w="2893694">
                <a:moveTo>
                  <a:pt x="0" y="0"/>
                </a:moveTo>
                <a:lnTo>
                  <a:pt x="289322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1716794" y="9783956"/>
            <a:ext cx="452430" cy="3533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2669666" y="9783956"/>
            <a:ext cx="452430" cy="3533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3622548" y="9783956"/>
            <a:ext cx="452430" cy="3533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4548008" y="9783956"/>
            <a:ext cx="452430" cy="3533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1824718" y="9377535"/>
            <a:ext cx="810260" cy="316230"/>
          </a:xfrm>
          <a:custGeom>
            <a:avLst/>
            <a:gdLst/>
            <a:ahLst/>
            <a:cxnLst/>
            <a:rect l="l" t="t" r="r" b="b"/>
            <a:pathLst>
              <a:path w="810259" h="316229">
                <a:moveTo>
                  <a:pt x="0" y="316106"/>
                </a:moveTo>
                <a:lnTo>
                  <a:pt x="30853" y="268630"/>
                </a:lnTo>
                <a:lnTo>
                  <a:pt x="62312" y="225015"/>
                </a:lnTo>
                <a:lnTo>
                  <a:pt x="94378" y="185259"/>
                </a:lnTo>
                <a:lnTo>
                  <a:pt x="127051" y="149364"/>
                </a:lnTo>
                <a:lnTo>
                  <a:pt x="160329" y="117328"/>
                </a:lnTo>
                <a:lnTo>
                  <a:pt x="194215" y="89152"/>
                </a:lnTo>
                <a:lnTo>
                  <a:pt x="228707" y="64837"/>
                </a:lnTo>
                <a:lnTo>
                  <a:pt x="263805" y="44381"/>
                </a:lnTo>
                <a:lnTo>
                  <a:pt x="299509" y="27785"/>
                </a:lnTo>
                <a:lnTo>
                  <a:pt x="335821" y="15048"/>
                </a:lnTo>
                <a:lnTo>
                  <a:pt x="410262" y="1156"/>
                </a:lnTo>
                <a:lnTo>
                  <a:pt x="448393" y="0"/>
                </a:lnTo>
                <a:lnTo>
                  <a:pt x="487130" y="2703"/>
                </a:lnTo>
                <a:lnTo>
                  <a:pt x="526473" y="9266"/>
                </a:lnTo>
                <a:lnTo>
                  <a:pt x="566423" y="19690"/>
                </a:lnTo>
                <a:lnTo>
                  <a:pt x="606979" y="33973"/>
                </a:lnTo>
                <a:lnTo>
                  <a:pt x="648142" y="52116"/>
                </a:lnTo>
                <a:lnTo>
                  <a:pt x="689911" y="74119"/>
                </a:lnTo>
                <a:lnTo>
                  <a:pt x="732287" y="99982"/>
                </a:lnTo>
                <a:lnTo>
                  <a:pt x="775269" y="129705"/>
                </a:lnTo>
                <a:lnTo>
                  <a:pt x="810213" y="161323"/>
                </a:lnTo>
              </a:path>
            </a:pathLst>
          </a:custGeom>
          <a:ln w="94237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2410208" y="9311025"/>
            <a:ext cx="393065" cy="379730"/>
          </a:xfrm>
          <a:custGeom>
            <a:avLst/>
            <a:gdLst/>
            <a:ahLst/>
            <a:cxnLst/>
            <a:rect l="l" t="t" r="r" b="b"/>
            <a:pathLst>
              <a:path w="393065" h="379729">
                <a:moveTo>
                  <a:pt x="244474" y="0"/>
                </a:moveTo>
                <a:lnTo>
                  <a:pt x="189784" y="196219"/>
                </a:lnTo>
                <a:lnTo>
                  <a:pt x="0" y="270199"/>
                </a:lnTo>
                <a:lnTo>
                  <a:pt x="392438" y="379579"/>
                </a:lnTo>
                <a:lnTo>
                  <a:pt x="244474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2891565" y="9377535"/>
            <a:ext cx="810260" cy="316230"/>
          </a:xfrm>
          <a:custGeom>
            <a:avLst/>
            <a:gdLst/>
            <a:ahLst/>
            <a:cxnLst/>
            <a:rect l="l" t="t" r="r" b="b"/>
            <a:pathLst>
              <a:path w="810259" h="316229">
                <a:moveTo>
                  <a:pt x="0" y="316106"/>
                </a:moveTo>
                <a:lnTo>
                  <a:pt x="30853" y="268630"/>
                </a:lnTo>
                <a:lnTo>
                  <a:pt x="62312" y="225015"/>
                </a:lnTo>
                <a:lnTo>
                  <a:pt x="94378" y="185259"/>
                </a:lnTo>
                <a:lnTo>
                  <a:pt x="127051" y="149364"/>
                </a:lnTo>
                <a:lnTo>
                  <a:pt x="160329" y="117328"/>
                </a:lnTo>
                <a:lnTo>
                  <a:pt x="194215" y="89152"/>
                </a:lnTo>
                <a:lnTo>
                  <a:pt x="228707" y="64837"/>
                </a:lnTo>
                <a:lnTo>
                  <a:pt x="263805" y="44381"/>
                </a:lnTo>
                <a:lnTo>
                  <a:pt x="299509" y="27785"/>
                </a:lnTo>
                <a:lnTo>
                  <a:pt x="335821" y="15048"/>
                </a:lnTo>
                <a:lnTo>
                  <a:pt x="410262" y="1156"/>
                </a:lnTo>
                <a:lnTo>
                  <a:pt x="448393" y="0"/>
                </a:lnTo>
                <a:lnTo>
                  <a:pt x="487130" y="2703"/>
                </a:lnTo>
                <a:lnTo>
                  <a:pt x="526473" y="9266"/>
                </a:lnTo>
                <a:lnTo>
                  <a:pt x="566423" y="19690"/>
                </a:lnTo>
                <a:lnTo>
                  <a:pt x="606979" y="33973"/>
                </a:lnTo>
                <a:lnTo>
                  <a:pt x="648142" y="52116"/>
                </a:lnTo>
                <a:lnTo>
                  <a:pt x="689911" y="74119"/>
                </a:lnTo>
                <a:lnTo>
                  <a:pt x="732287" y="99982"/>
                </a:lnTo>
                <a:lnTo>
                  <a:pt x="775269" y="129705"/>
                </a:lnTo>
                <a:lnTo>
                  <a:pt x="810213" y="161323"/>
                </a:lnTo>
              </a:path>
            </a:pathLst>
          </a:custGeom>
          <a:ln w="94237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3477054" y="9311025"/>
            <a:ext cx="393065" cy="379730"/>
          </a:xfrm>
          <a:custGeom>
            <a:avLst/>
            <a:gdLst/>
            <a:ahLst/>
            <a:cxnLst/>
            <a:rect l="l" t="t" r="r" b="b"/>
            <a:pathLst>
              <a:path w="393065" h="379729">
                <a:moveTo>
                  <a:pt x="244474" y="0"/>
                </a:moveTo>
                <a:lnTo>
                  <a:pt x="189784" y="196219"/>
                </a:lnTo>
                <a:lnTo>
                  <a:pt x="0" y="270199"/>
                </a:lnTo>
                <a:lnTo>
                  <a:pt x="392438" y="379579"/>
                </a:lnTo>
                <a:lnTo>
                  <a:pt x="244474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3958413" y="9373284"/>
            <a:ext cx="810260" cy="316230"/>
          </a:xfrm>
          <a:custGeom>
            <a:avLst/>
            <a:gdLst/>
            <a:ahLst/>
            <a:cxnLst/>
            <a:rect l="l" t="t" r="r" b="b"/>
            <a:pathLst>
              <a:path w="810259" h="316229">
                <a:moveTo>
                  <a:pt x="0" y="316106"/>
                </a:moveTo>
                <a:lnTo>
                  <a:pt x="30853" y="268630"/>
                </a:lnTo>
                <a:lnTo>
                  <a:pt x="62312" y="225015"/>
                </a:lnTo>
                <a:lnTo>
                  <a:pt x="94378" y="185259"/>
                </a:lnTo>
                <a:lnTo>
                  <a:pt x="127051" y="149364"/>
                </a:lnTo>
                <a:lnTo>
                  <a:pt x="160329" y="117328"/>
                </a:lnTo>
                <a:lnTo>
                  <a:pt x="194215" y="89152"/>
                </a:lnTo>
                <a:lnTo>
                  <a:pt x="228707" y="64837"/>
                </a:lnTo>
                <a:lnTo>
                  <a:pt x="263805" y="44381"/>
                </a:lnTo>
                <a:lnTo>
                  <a:pt x="299509" y="27785"/>
                </a:lnTo>
                <a:lnTo>
                  <a:pt x="335821" y="15048"/>
                </a:lnTo>
                <a:lnTo>
                  <a:pt x="410262" y="1156"/>
                </a:lnTo>
                <a:lnTo>
                  <a:pt x="448393" y="0"/>
                </a:lnTo>
                <a:lnTo>
                  <a:pt x="487130" y="2703"/>
                </a:lnTo>
                <a:lnTo>
                  <a:pt x="526473" y="9266"/>
                </a:lnTo>
                <a:lnTo>
                  <a:pt x="566423" y="19690"/>
                </a:lnTo>
                <a:lnTo>
                  <a:pt x="606979" y="33973"/>
                </a:lnTo>
                <a:lnTo>
                  <a:pt x="648142" y="52116"/>
                </a:lnTo>
                <a:lnTo>
                  <a:pt x="689911" y="74119"/>
                </a:lnTo>
                <a:lnTo>
                  <a:pt x="732287" y="99982"/>
                </a:lnTo>
                <a:lnTo>
                  <a:pt x="775269" y="129705"/>
                </a:lnTo>
                <a:lnTo>
                  <a:pt x="810213" y="161323"/>
                </a:lnTo>
              </a:path>
            </a:pathLst>
          </a:custGeom>
          <a:ln w="94237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4543902" y="9306774"/>
            <a:ext cx="393065" cy="379730"/>
          </a:xfrm>
          <a:custGeom>
            <a:avLst/>
            <a:gdLst/>
            <a:ahLst/>
            <a:cxnLst/>
            <a:rect l="l" t="t" r="r" b="b"/>
            <a:pathLst>
              <a:path w="393065" h="379729">
                <a:moveTo>
                  <a:pt x="244474" y="0"/>
                </a:moveTo>
                <a:lnTo>
                  <a:pt x="189784" y="196219"/>
                </a:lnTo>
                <a:lnTo>
                  <a:pt x="0" y="270198"/>
                </a:lnTo>
                <a:lnTo>
                  <a:pt x="392438" y="379579"/>
                </a:lnTo>
                <a:lnTo>
                  <a:pt x="244474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 txBox="1"/>
          <p:nvPr/>
        </p:nvSpPr>
        <p:spPr>
          <a:xfrm>
            <a:off x="12021342" y="8960556"/>
            <a:ext cx="57023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latin typeface="Microsoft JhengHei UI"/>
                <a:cs typeface="Microsoft JhengHei UI"/>
              </a:rPr>
              <a:t>报⽂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13087382" y="8981922"/>
            <a:ext cx="165163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094105" algn="l"/>
              </a:tabLst>
            </a:pPr>
            <a:r>
              <a:rPr sz="2150" spc="-10" dirty="0">
                <a:latin typeface="Microsoft JhengHei UI"/>
                <a:cs typeface="Microsoft JhengHei UI"/>
              </a:rPr>
              <a:t>报⽂	报⽂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206" name="object 206"/>
          <p:cNvSpPr txBox="1"/>
          <p:nvPr/>
        </p:nvSpPr>
        <p:spPr>
          <a:xfrm>
            <a:off x="12627920" y="10114339"/>
            <a:ext cx="1502410" cy="6413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415"/>
              </a:lnSpc>
              <a:spcBef>
                <a:spcPts val="110"/>
              </a:spcBef>
              <a:tabLst>
                <a:tab pos="965200" algn="l"/>
              </a:tabLst>
            </a:pPr>
            <a:r>
              <a:rPr sz="2050" spc="5" dirty="0">
                <a:latin typeface="Microsoft JhengHei UI"/>
                <a:cs typeface="Microsoft JhengHei UI"/>
              </a:rPr>
              <a:t>存储	存储</a:t>
            </a:r>
            <a:endParaRPr sz="2050">
              <a:latin typeface="Microsoft JhengHei UI"/>
              <a:cs typeface="Microsoft JhengHei UI"/>
            </a:endParaRPr>
          </a:p>
          <a:p>
            <a:pPr marL="12700">
              <a:lnSpc>
                <a:spcPts val="2415"/>
              </a:lnSpc>
              <a:tabLst>
                <a:tab pos="965200" algn="l"/>
              </a:tabLst>
            </a:pPr>
            <a:r>
              <a:rPr sz="2050" spc="5" dirty="0">
                <a:latin typeface="Microsoft JhengHei UI"/>
                <a:cs typeface="Microsoft JhengHei UI"/>
              </a:rPr>
              <a:t>转发	转发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16022811" y="9960651"/>
            <a:ext cx="2893695" cy="0"/>
          </a:xfrm>
          <a:custGeom>
            <a:avLst/>
            <a:gdLst/>
            <a:ahLst/>
            <a:cxnLst/>
            <a:rect l="l" t="t" r="r" b="b"/>
            <a:pathLst>
              <a:path w="2893694">
                <a:moveTo>
                  <a:pt x="0" y="0"/>
                </a:moveTo>
                <a:lnTo>
                  <a:pt x="289322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5842606" y="9783956"/>
            <a:ext cx="452430" cy="3533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6795478" y="9783956"/>
            <a:ext cx="452430" cy="3533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7748360" y="9783956"/>
            <a:ext cx="452430" cy="3533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8673818" y="9783956"/>
            <a:ext cx="452430" cy="3533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5950541" y="9373220"/>
            <a:ext cx="899794" cy="316230"/>
          </a:xfrm>
          <a:custGeom>
            <a:avLst/>
            <a:gdLst/>
            <a:ahLst/>
            <a:cxnLst/>
            <a:rect l="l" t="t" r="r" b="b"/>
            <a:pathLst>
              <a:path w="899794" h="316229">
                <a:moveTo>
                  <a:pt x="0" y="316170"/>
                </a:moveTo>
                <a:lnTo>
                  <a:pt x="30175" y="269687"/>
                </a:lnTo>
                <a:lnTo>
                  <a:pt x="60930" y="226898"/>
                </a:lnTo>
                <a:lnTo>
                  <a:pt x="92266" y="187802"/>
                </a:lnTo>
                <a:lnTo>
                  <a:pt x="124182" y="152400"/>
                </a:lnTo>
                <a:lnTo>
                  <a:pt x="156678" y="120692"/>
                </a:lnTo>
                <a:lnTo>
                  <a:pt x="189755" y="92678"/>
                </a:lnTo>
                <a:lnTo>
                  <a:pt x="223412" y="68357"/>
                </a:lnTo>
                <a:lnTo>
                  <a:pt x="257649" y="47730"/>
                </a:lnTo>
                <a:lnTo>
                  <a:pt x="292467" y="30796"/>
                </a:lnTo>
                <a:lnTo>
                  <a:pt x="363843" y="8011"/>
                </a:lnTo>
                <a:lnTo>
                  <a:pt x="437541" y="0"/>
                </a:lnTo>
                <a:lnTo>
                  <a:pt x="475260" y="1535"/>
                </a:lnTo>
                <a:lnTo>
                  <a:pt x="513560" y="6763"/>
                </a:lnTo>
                <a:lnTo>
                  <a:pt x="552440" y="15686"/>
                </a:lnTo>
                <a:lnTo>
                  <a:pt x="591900" y="28302"/>
                </a:lnTo>
                <a:lnTo>
                  <a:pt x="631941" y="44612"/>
                </a:lnTo>
                <a:lnTo>
                  <a:pt x="672562" y="64615"/>
                </a:lnTo>
                <a:lnTo>
                  <a:pt x="713763" y="88312"/>
                </a:lnTo>
                <a:lnTo>
                  <a:pt x="755545" y="115703"/>
                </a:lnTo>
                <a:lnTo>
                  <a:pt x="797907" y="146788"/>
                </a:lnTo>
                <a:lnTo>
                  <a:pt x="840849" y="181566"/>
                </a:lnTo>
                <a:lnTo>
                  <a:pt x="884372" y="220038"/>
                </a:lnTo>
                <a:lnTo>
                  <a:pt x="899248" y="234842"/>
                </a:lnTo>
              </a:path>
            </a:pathLst>
          </a:custGeom>
          <a:ln w="41883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6741731" y="9499923"/>
            <a:ext cx="187325" cy="186690"/>
          </a:xfrm>
          <a:custGeom>
            <a:avLst/>
            <a:gdLst/>
            <a:ahLst/>
            <a:cxnLst/>
            <a:rect l="l" t="t" r="r" b="b"/>
            <a:pathLst>
              <a:path w="187325" h="186690">
                <a:moveTo>
                  <a:pt x="124079" y="0"/>
                </a:moveTo>
                <a:lnTo>
                  <a:pt x="93211" y="93366"/>
                </a:lnTo>
                <a:lnTo>
                  <a:pt x="0" y="124690"/>
                </a:lnTo>
                <a:lnTo>
                  <a:pt x="186727" y="186429"/>
                </a:lnTo>
                <a:lnTo>
                  <a:pt x="124079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7017376" y="9377463"/>
            <a:ext cx="866775" cy="316230"/>
          </a:xfrm>
          <a:custGeom>
            <a:avLst/>
            <a:gdLst/>
            <a:ahLst/>
            <a:cxnLst/>
            <a:rect l="l" t="t" r="r" b="b"/>
            <a:pathLst>
              <a:path w="866775" h="316229">
                <a:moveTo>
                  <a:pt x="0" y="316177"/>
                </a:moveTo>
                <a:lnTo>
                  <a:pt x="30502" y="269214"/>
                </a:lnTo>
                <a:lnTo>
                  <a:pt x="61598" y="226025"/>
                </a:lnTo>
                <a:lnTo>
                  <a:pt x="93287" y="186609"/>
                </a:lnTo>
                <a:lnTo>
                  <a:pt x="125568" y="150967"/>
                </a:lnTo>
                <a:lnTo>
                  <a:pt x="158443" y="119098"/>
                </a:lnTo>
                <a:lnTo>
                  <a:pt x="191910" y="91003"/>
                </a:lnTo>
                <a:lnTo>
                  <a:pt x="225970" y="66682"/>
                </a:lnTo>
                <a:lnTo>
                  <a:pt x="260624" y="46134"/>
                </a:lnTo>
                <a:lnTo>
                  <a:pt x="295870" y="29360"/>
                </a:lnTo>
                <a:lnTo>
                  <a:pt x="331708" y="16359"/>
                </a:lnTo>
                <a:lnTo>
                  <a:pt x="405165" y="1679"/>
                </a:lnTo>
                <a:lnTo>
                  <a:pt x="442783" y="0"/>
                </a:lnTo>
                <a:lnTo>
                  <a:pt x="480993" y="2093"/>
                </a:lnTo>
                <a:lnTo>
                  <a:pt x="519796" y="7961"/>
                </a:lnTo>
                <a:lnTo>
                  <a:pt x="559193" y="17602"/>
                </a:lnTo>
                <a:lnTo>
                  <a:pt x="599182" y="31017"/>
                </a:lnTo>
                <a:lnTo>
                  <a:pt x="639764" y="48205"/>
                </a:lnTo>
                <a:lnTo>
                  <a:pt x="680939" y="69167"/>
                </a:lnTo>
                <a:lnTo>
                  <a:pt x="722706" y="93903"/>
                </a:lnTo>
                <a:lnTo>
                  <a:pt x="765067" y="122412"/>
                </a:lnTo>
                <a:lnTo>
                  <a:pt x="808021" y="154695"/>
                </a:lnTo>
                <a:lnTo>
                  <a:pt x="851567" y="190751"/>
                </a:lnTo>
                <a:lnTo>
                  <a:pt x="866610" y="205321"/>
                </a:lnTo>
              </a:path>
            </a:pathLst>
          </a:custGeom>
          <a:ln w="41883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7807750" y="9505038"/>
            <a:ext cx="187960" cy="186055"/>
          </a:xfrm>
          <a:custGeom>
            <a:avLst/>
            <a:gdLst/>
            <a:ahLst/>
            <a:cxnLst/>
            <a:rect l="l" t="t" r="r" b="b"/>
            <a:pathLst>
              <a:path w="187959" h="186054">
                <a:moveTo>
                  <a:pt x="122394" y="0"/>
                </a:moveTo>
                <a:lnTo>
                  <a:pt x="0" y="126354"/>
                </a:lnTo>
                <a:lnTo>
                  <a:pt x="187554" y="185566"/>
                </a:lnTo>
                <a:lnTo>
                  <a:pt x="122394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8084224" y="9373212"/>
            <a:ext cx="866775" cy="316230"/>
          </a:xfrm>
          <a:custGeom>
            <a:avLst/>
            <a:gdLst/>
            <a:ahLst/>
            <a:cxnLst/>
            <a:rect l="l" t="t" r="r" b="b"/>
            <a:pathLst>
              <a:path w="866775" h="316229">
                <a:moveTo>
                  <a:pt x="0" y="316177"/>
                </a:moveTo>
                <a:lnTo>
                  <a:pt x="30502" y="269214"/>
                </a:lnTo>
                <a:lnTo>
                  <a:pt x="61598" y="226025"/>
                </a:lnTo>
                <a:lnTo>
                  <a:pt x="93287" y="186609"/>
                </a:lnTo>
                <a:lnTo>
                  <a:pt x="125568" y="150967"/>
                </a:lnTo>
                <a:lnTo>
                  <a:pt x="158443" y="119098"/>
                </a:lnTo>
                <a:lnTo>
                  <a:pt x="191910" y="91003"/>
                </a:lnTo>
                <a:lnTo>
                  <a:pt x="225970" y="66682"/>
                </a:lnTo>
                <a:lnTo>
                  <a:pt x="260624" y="46134"/>
                </a:lnTo>
                <a:lnTo>
                  <a:pt x="295870" y="29360"/>
                </a:lnTo>
                <a:lnTo>
                  <a:pt x="331708" y="16359"/>
                </a:lnTo>
                <a:lnTo>
                  <a:pt x="405165" y="1679"/>
                </a:lnTo>
                <a:lnTo>
                  <a:pt x="442783" y="0"/>
                </a:lnTo>
                <a:lnTo>
                  <a:pt x="480993" y="2093"/>
                </a:lnTo>
                <a:lnTo>
                  <a:pt x="519796" y="7961"/>
                </a:lnTo>
                <a:lnTo>
                  <a:pt x="559193" y="17602"/>
                </a:lnTo>
                <a:lnTo>
                  <a:pt x="599182" y="31017"/>
                </a:lnTo>
                <a:lnTo>
                  <a:pt x="639764" y="48205"/>
                </a:lnTo>
                <a:lnTo>
                  <a:pt x="680939" y="69167"/>
                </a:lnTo>
                <a:lnTo>
                  <a:pt x="722706" y="93903"/>
                </a:lnTo>
                <a:lnTo>
                  <a:pt x="765067" y="122412"/>
                </a:lnTo>
                <a:lnTo>
                  <a:pt x="808021" y="154695"/>
                </a:lnTo>
                <a:lnTo>
                  <a:pt x="851567" y="190751"/>
                </a:lnTo>
                <a:lnTo>
                  <a:pt x="866610" y="205321"/>
                </a:lnTo>
              </a:path>
            </a:pathLst>
          </a:custGeom>
          <a:ln w="41883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8874598" y="9500785"/>
            <a:ext cx="187960" cy="186055"/>
          </a:xfrm>
          <a:custGeom>
            <a:avLst/>
            <a:gdLst/>
            <a:ahLst/>
            <a:cxnLst/>
            <a:rect l="l" t="t" r="r" b="b"/>
            <a:pathLst>
              <a:path w="187959" h="186054">
                <a:moveTo>
                  <a:pt x="122394" y="0"/>
                </a:moveTo>
                <a:lnTo>
                  <a:pt x="0" y="126355"/>
                </a:lnTo>
                <a:lnTo>
                  <a:pt x="187554" y="185567"/>
                </a:lnTo>
                <a:lnTo>
                  <a:pt x="122394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 txBox="1"/>
          <p:nvPr/>
        </p:nvSpPr>
        <p:spPr>
          <a:xfrm>
            <a:off x="16138075" y="8960556"/>
            <a:ext cx="57023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latin typeface="Microsoft JhengHei UI"/>
                <a:cs typeface="Microsoft JhengHei UI"/>
              </a:rPr>
              <a:t>分组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17212493" y="8981922"/>
            <a:ext cx="164465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086485" algn="l"/>
              </a:tabLst>
            </a:pPr>
            <a:r>
              <a:rPr sz="2150" spc="-10" dirty="0">
                <a:latin typeface="Microsoft JhengHei UI"/>
                <a:cs typeface="Microsoft JhengHei UI"/>
              </a:rPr>
              <a:t>分组	分组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16753732" y="10114339"/>
            <a:ext cx="1502410" cy="6413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415"/>
              </a:lnSpc>
              <a:spcBef>
                <a:spcPts val="110"/>
              </a:spcBef>
              <a:tabLst>
                <a:tab pos="965200" algn="l"/>
              </a:tabLst>
            </a:pPr>
            <a:r>
              <a:rPr sz="2050" spc="5" dirty="0">
                <a:latin typeface="Microsoft JhengHei UI"/>
                <a:cs typeface="Microsoft JhengHei UI"/>
              </a:rPr>
              <a:t>存储	存储</a:t>
            </a:r>
            <a:endParaRPr sz="2050">
              <a:latin typeface="Microsoft JhengHei UI"/>
              <a:cs typeface="Microsoft JhengHei UI"/>
            </a:endParaRPr>
          </a:p>
          <a:p>
            <a:pPr marL="12700">
              <a:lnSpc>
                <a:spcPts val="2415"/>
              </a:lnSpc>
              <a:tabLst>
                <a:tab pos="965200" algn="l"/>
              </a:tabLst>
            </a:pPr>
            <a:r>
              <a:rPr sz="2050" spc="5" dirty="0">
                <a:latin typeface="Microsoft JhengHei UI"/>
                <a:cs typeface="Microsoft JhengHei UI"/>
              </a:rPr>
              <a:t>转发	转发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21" name="object 221"/>
          <p:cNvSpPr txBox="1"/>
          <p:nvPr/>
        </p:nvSpPr>
        <p:spPr>
          <a:xfrm>
            <a:off x="6514621" y="9032047"/>
            <a:ext cx="767080" cy="1447800"/>
          </a:xfrm>
          <a:prstGeom prst="rect">
            <a:avLst/>
          </a:prstGeom>
          <a:solidFill>
            <a:srgbClr val="0061B1"/>
          </a:solidFill>
          <a:ln w="10470">
            <a:solidFill>
              <a:srgbClr val="874A3E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69215" marR="61594" algn="just">
              <a:lnSpc>
                <a:spcPct val="117800"/>
              </a:lnSpc>
              <a:spcBef>
                <a:spcPts val="150"/>
              </a:spcBef>
            </a:pPr>
            <a:r>
              <a:rPr sz="2450" spc="10" dirty="0">
                <a:solidFill>
                  <a:srgbClr val="FFFFFF"/>
                </a:solidFill>
                <a:latin typeface="Microsoft JhengHei UI"/>
                <a:cs typeface="Microsoft JhengHei UI"/>
              </a:rPr>
              <a:t>数据 传送 特点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10648408" y="2454901"/>
            <a:ext cx="0" cy="4901565"/>
          </a:xfrm>
          <a:custGeom>
            <a:avLst/>
            <a:gdLst/>
            <a:ahLst/>
            <a:cxnLst/>
            <a:rect l="l" t="t" r="r" b="b"/>
            <a:pathLst>
              <a:path h="4901565">
                <a:moveTo>
                  <a:pt x="0" y="0"/>
                </a:moveTo>
                <a:lnTo>
                  <a:pt x="0" y="4901173"/>
                </a:lnTo>
              </a:path>
            </a:pathLst>
          </a:custGeom>
          <a:ln w="41883">
            <a:solidFill>
              <a:srgbClr val="FC0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0560453" y="733513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FC0A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 txBox="1"/>
          <p:nvPr/>
        </p:nvSpPr>
        <p:spPr>
          <a:xfrm>
            <a:off x="10577521" y="7382666"/>
            <a:ext cx="14224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spc="-5" dirty="0">
                <a:latin typeface="Arial"/>
                <a:cs typeface="Arial"/>
              </a:rPr>
              <a:t>t</a:t>
            </a:r>
            <a:endParaRPr sz="3300">
              <a:latin typeface="Arial"/>
              <a:cs typeface="Arial"/>
            </a:endParaRPr>
          </a:p>
        </p:txBody>
      </p:sp>
      <p:sp>
        <p:nvSpPr>
          <p:cNvPr id="225" name="object 225"/>
          <p:cNvSpPr txBox="1">
            <a:spLocks noGrp="1"/>
          </p:cNvSpPr>
          <p:nvPr>
            <p:ph type="title"/>
          </p:nvPr>
        </p:nvSpPr>
        <p:spPr>
          <a:xfrm>
            <a:off x="8247670" y="714607"/>
            <a:ext cx="421259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三种交换的⽐较</a:t>
            </a:r>
          </a:p>
        </p:txBody>
      </p:sp>
      <p:sp>
        <p:nvSpPr>
          <p:cNvPr id="226" name="object 226"/>
          <p:cNvSpPr/>
          <p:nvPr/>
        </p:nvSpPr>
        <p:spPr>
          <a:xfrm>
            <a:off x="6486835" y="8814424"/>
            <a:ext cx="12818110" cy="0"/>
          </a:xfrm>
          <a:custGeom>
            <a:avLst/>
            <a:gdLst/>
            <a:ahLst/>
            <a:cxnLst/>
            <a:rect l="l" t="t" r="r" b="b"/>
            <a:pathLst>
              <a:path w="12818110">
                <a:moveTo>
                  <a:pt x="0" y="0"/>
                </a:moveTo>
                <a:lnTo>
                  <a:pt x="12818101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 txBox="1"/>
          <p:nvPr/>
        </p:nvSpPr>
        <p:spPr>
          <a:xfrm>
            <a:off x="1169077" y="2690343"/>
            <a:ext cx="3754754" cy="32740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报⽂交换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三种交换⽐较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关键⼈物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54035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4608195"/>
          </a:xfrm>
          <a:custGeom>
            <a:avLst/>
            <a:gdLst/>
            <a:ahLst/>
            <a:cxnLst/>
            <a:rect l="l" t="t" r="r" b="b"/>
            <a:pathLst>
              <a:path w="12963525" h="460819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349648"/>
                </a:lnTo>
                <a:lnTo>
                  <a:pt x="197" y="4401018"/>
                </a:lnTo>
                <a:lnTo>
                  <a:pt x="1581" y="4442445"/>
                </a:lnTo>
                <a:lnTo>
                  <a:pt x="12649" y="4501154"/>
                </a:lnTo>
                <a:lnTo>
                  <a:pt x="49226" y="4558567"/>
                </a:lnTo>
                <a:lnTo>
                  <a:pt x="106640" y="4595143"/>
                </a:lnTo>
                <a:lnTo>
                  <a:pt x="165348" y="4606212"/>
                </a:lnTo>
                <a:lnTo>
                  <a:pt x="206776" y="4607596"/>
                </a:lnTo>
                <a:lnTo>
                  <a:pt x="258146" y="4607793"/>
                </a:lnTo>
                <a:lnTo>
                  <a:pt x="12705299" y="4607793"/>
                </a:lnTo>
                <a:lnTo>
                  <a:pt x="12756671" y="4607596"/>
                </a:lnTo>
                <a:lnTo>
                  <a:pt x="12798099" y="4606212"/>
                </a:lnTo>
                <a:lnTo>
                  <a:pt x="12856802" y="4595143"/>
                </a:lnTo>
                <a:lnTo>
                  <a:pt x="12914218" y="4558567"/>
                </a:lnTo>
                <a:lnTo>
                  <a:pt x="12950799" y="4501154"/>
                </a:lnTo>
                <a:lnTo>
                  <a:pt x="12961867" y="4442445"/>
                </a:lnTo>
                <a:lnTo>
                  <a:pt x="12963250" y="4401018"/>
                </a:lnTo>
                <a:lnTo>
                  <a:pt x="12963448" y="434964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4608195"/>
          </a:xfrm>
          <a:custGeom>
            <a:avLst/>
            <a:gdLst/>
            <a:ahLst/>
            <a:cxnLst/>
            <a:rect l="l" t="t" r="r" b="b"/>
            <a:pathLst>
              <a:path w="12963525" h="460819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349648"/>
                </a:lnTo>
                <a:lnTo>
                  <a:pt x="12963250" y="4401018"/>
                </a:lnTo>
                <a:lnTo>
                  <a:pt x="12961867" y="4442445"/>
                </a:lnTo>
                <a:lnTo>
                  <a:pt x="12950799" y="4501154"/>
                </a:lnTo>
                <a:lnTo>
                  <a:pt x="12914218" y="4558567"/>
                </a:lnTo>
                <a:lnTo>
                  <a:pt x="12856802" y="4595143"/>
                </a:lnTo>
                <a:lnTo>
                  <a:pt x="12798099" y="4606212"/>
                </a:lnTo>
                <a:lnTo>
                  <a:pt x="12756671" y="4607596"/>
                </a:lnTo>
                <a:lnTo>
                  <a:pt x="12705299" y="4607793"/>
                </a:lnTo>
                <a:lnTo>
                  <a:pt x="258145" y="4607793"/>
                </a:lnTo>
                <a:lnTo>
                  <a:pt x="206775" y="4607596"/>
                </a:lnTo>
                <a:lnTo>
                  <a:pt x="165348" y="4606212"/>
                </a:lnTo>
                <a:lnTo>
                  <a:pt x="106640" y="4595143"/>
                </a:lnTo>
                <a:lnTo>
                  <a:pt x="49226" y="4558567"/>
                </a:lnTo>
                <a:lnTo>
                  <a:pt x="12650" y="4501154"/>
                </a:lnTo>
                <a:lnTo>
                  <a:pt x="1581" y="4442445"/>
                </a:lnTo>
                <a:lnTo>
                  <a:pt x="197" y="4401018"/>
                </a:lnTo>
                <a:lnTo>
                  <a:pt x="0" y="434964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50549" y="8048800"/>
            <a:ext cx="324485" cy="476250"/>
          </a:xfrm>
          <a:custGeom>
            <a:avLst/>
            <a:gdLst/>
            <a:ahLst/>
            <a:cxnLst/>
            <a:rect l="l" t="t" r="r" b="b"/>
            <a:pathLst>
              <a:path w="324484" h="476250">
                <a:moveTo>
                  <a:pt x="215006" y="0"/>
                </a:moveTo>
                <a:lnTo>
                  <a:pt x="109110" y="0"/>
                </a:lnTo>
                <a:lnTo>
                  <a:pt x="87381" y="83"/>
                </a:lnTo>
                <a:lnTo>
                  <a:pt x="45024" y="5350"/>
                </a:lnTo>
                <a:lnTo>
                  <a:pt x="11718" y="32047"/>
                </a:lnTo>
                <a:lnTo>
                  <a:pt x="585" y="69941"/>
                </a:lnTo>
                <a:lnTo>
                  <a:pt x="0" y="87465"/>
                </a:lnTo>
                <a:lnTo>
                  <a:pt x="0" y="388742"/>
                </a:lnTo>
                <a:lnTo>
                  <a:pt x="5268" y="431098"/>
                </a:lnTo>
                <a:lnTo>
                  <a:pt x="31963" y="464405"/>
                </a:lnTo>
                <a:lnTo>
                  <a:pt x="69858" y="475538"/>
                </a:lnTo>
                <a:lnTo>
                  <a:pt x="109110" y="476207"/>
                </a:lnTo>
                <a:lnTo>
                  <a:pt x="215006" y="476207"/>
                </a:lnTo>
                <a:lnTo>
                  <a:pt x="254258" y="475538"/>
                </a:lnTo>
                <a:lnTo>
                  <a:pt x="292153" y="464405"/>
                </a:lnTo>
                <a:lnTo>
                  <a:pt x="318849" y="431098"/>
                </a:lnTo>
                <a:lnTo>
                  <a:pt x="324116" y="388742"/>
                </a:lnTo>
                <a:lnTo>
                  <a:pt x="324116" y="87465"/>
                </a:lnTo>
                <a:lnTo>
                  <a:pt x="318849" y="45108"/>
                </a:lnTo>
                <a:lnTo>
                  <a:pt x="292153" y="11801"/>
                </a:lnTo>
                <a:lnTo>
                  <a:pt x="254258" y="668"/>
                </a:lnTo>
                <a:lnTo>
                  <a:pt x="236735" y="83"/>
                </a:lnTo>
                <a:lnTo>
                  <a:pt x="215006" y="0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97600" y="8048800"/>
            <a:ext cx="324485" cy="476250"/>
          </a:xfrm>
          <a:custGeom>
            <a:avLst/>
            <a:gdLst/>
            <a:ahLst/>
            <a:cxnLst/>
            <a:rect l="l" t="t" r="r" b="b"/>
            <a:pathLst>
              <a:path w="324484" h="476250">
                <a:moveTo>
                  <a:pt x="215006" y="0"/>
                </a:moveTo>
                <a:lnTo>
                  <a:pt x="109110" y="0"/>
                </a:lnTo>
                <a:lnTo>
                  <a:pt x="87381" y="83"/>
                </a:lnTo>
                <a:lnTo>
                  <a:pt x="45024" y="5350"/>
                </a:lnTo>
                <a:lnTo>
                  <a:pt x="11718" y="32047"/>
                </a:lnTo>
                <a:lnTo>
                  <a:pt x="585" y="69941"/>
                </a:lnTo>
                <a:lnTo>
                  <a:pt x="0" y="87465"/>
                </a:lnTo>
                <a:lnTo>
                  <a:pt x="0" y="388742"/>
                </a:lnTo>
                <a:lnTo>
                  <a:pt x="5268" y="431098"/>
                </a:lnTo>
                <a:lnTo>
                  <a:pt x="31963" y="464405"/>
                </a:lnTo>
                <a:lnTo>
                  <a:pt x="69858" y="475538"/>
                </a:lnTo>
                <a:lnTo>
                  <a:pt x="109110" y="476207"/>
                </a:lnTo>
                <a:lnTo>
                  <a:pt x="215006" y="476207"/>
                </a:lnTo>
                <a:lnTo>
                  <a:pt x="254258" y="475538"/>
                </a:lnTo>
                <a:lnTo>
                  <a:pt x="292153" y="464405"/>
                </a:lnTo>
                <a:lnTo>
                  <a:pt x="318849" y="431098"/>
                </a:lnTo>
                <a:lnTo>
                  <a:pt x="324116" y="388742"/>
                </a:lnTo>
                <a:lnTo>
                  <a:pt x="324116" y="87465"/>
                </a:lnTo>
                <a:lnTo>
                  <a:pt x="318849" y="45108"/>
                </a:lnTo>
                <a:lnTo>
                  <a:pt x="292153" y="11801"/>
                </a:lnTo>
                <a:lnTo>
                  <a:pt x="254258" y="668"/>
                </a:lnTo>
                <a:lnTo>
                  <a:pt x="236735" y="83"/>
                </a:lnTo>
                <a:lnTo>
                  <a:pt x="215006" y="0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44652" y="8048800"/>
            <a:ext cx="324485" cy="476250"/>
          </a:xfrm>
          <a:custGeom>
            <a:avLst/>
            <a:gdLst/>
            <a:ahLst/>
            <a:cxnLst/>
            <a:rect l="l" t="t" r="r" b="b"/>
            <a:pathLst>
              <a:path w="324484" h="476250">
                <a:moveTo>
                  <a:pt x="215005" y="0"/>
                </a:moveTo>
                <a:lnTo>
                  <a:pt x="109110" y="0"/>
                </a:lnTo>
                <a:lnTo>
                  <a:pt x="87381" y="83"/>
                </a:lnTo>
                <a:lnTo>
                  <a:pt x="45024" y="5350"/>
                </a:lnTo>
                <a:lnTo>
                  <a:pt x="11718" y="32047"/>
                </a:lnTo>
                <a:lnTo>
                  <a:pt x="585" y="69941"/>
                </a:lnTo>
                <a:lnTo>
                  <a:pt x="0" y="87465"/>
                </a:lnTo>
                <a:lnTo>
                  <a:pt x="0" y="388742"/>
                </a:lnTo>
                <a:lnTo>
                  <a:pt x="5267" y="431098"/>
                </a:lnTo>
                <a:lnTo>
                  <a:pt x="31963" y="464405"/>
                </a:lnTo>
                <a:lnTo>
                  <a:pt x="69857" y="475538"/>
                </a:lnTo>
                <a:lnTo>
                  <a:pt x="109110" y="476207"/>
                </a:lnTo>
                <a:lnTo>
                  <a:pt x="215005" y="476207"/>
                </a:lnTo>
                <a:lnTo>
                  <a:pt x="254257" y="475538"/>
                </a:lnTo>
                <a:lnTo>
                  <a:pt x="292152" y="464405"/>
                </a:lnTo>
                <a:lnTo>
                  <a:pt x="318849" y="431098"/>
                </a:lnTo>
                <a:lnTo>
                  <a:pt x="324116" y="388742"/>
                </a:lnTo>
                <a:lnTo>
                  <a:pt x="324116" y="87465"/>
                </a:lnTo>
                <a:lnTo>
                  <a:pt x="318849" y="45108"/>
                </a:lnTo>
                <a:lnTo>
                  <a:pt x="292152" y="11801"/>
                </a:lnTo>
                <a:lnTo>
                  <a:pt x="254257" y="668"/>
                </a:lnTo>
                <a:lnTo>
                  <a:pt x="236734" y="83"/>
                </a:lnTo>
                <a:lnTo>
                  <a:pt x="215005" y="0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91703" y="8048800"/>
            <a:ext cx="324485" cy="476250"/>
          </a:xfrm>
          <a:custGeom>
            <a:avLst/>
            <a:gdLst/>
            <a:ahLst/>
            <a:cxnLst/>
            <a:rect l="l" t="t" r="r" b="b"/>
            <a:pathLst>
              <a:path w="324484" h="476250">
                <a:moveTo>
                  <a:pt x="215005" y="0"/>
                </a:moveTo>
                <a:lnTo>
                  <a:pt x="109110" y="0"/>
                </a:lnTo>
                <a:lnTo>
                  <a:pt x="87381" y="83"/>
                </a:lnTo>
                <a:lnTo>
                  <a:pt x="45024" y="5350"/>
                </a:lnTo>
                <a:lnTo>
                  <a:pt x="11718" y="32047"/>
                </a:lnTo>
                <a:lnTo>
                  <a:pt x="585" y="69941"/>
                </a:lnTo>
                <a:lnTo>
                  <a:pt x="0" y="87465"/>
                </a:lnTo>
                <a:lnTo>
                  <a:pt x="0" y="388742"/>
                </a:lnTo>
                <a:lnTo>
                  <a:pt x="5267" y="431098"/>
                </a:lnTo>
                <a:lnTo>
                  <a:pt x="31963" y="464405"/>
                </a:lnTo>
                <a:lnTo>
                  <a:pt x="69858" y="475538"/>
                </a:lnTo>
                <a:lnTo>
                  <a:pt x="109110" y="476207"/>
                </a:lnTo>
                <a:lnTo>
                  <a:pt x="215005" y="476207"/>
                </a:lnTo>
                <a:lnTo>
                  <a:pt x="254258" y="475538"/>
                </a:lnTo>
                <a:lnTo>
                  <a:pt x="292152" y="464405"/>
                </a:lnTo>
                <a:lnTo>
                  <a:pt x="318849" y="431098"/>
                </a:lnTo>
                <a:lnTo>
                  <a:pt x="324116" y="388742"/>
                </a:lnTo>
                <a:lnTo>
                  <a:pt x="324116" y="87465"/>
                </a:lnTo>
                <a:lnTo>
                  <a:pt x="318849" y="45108"/>
                </a:lnTo>
                <a:lnTo>
                  <a:pt x="292152" y="11801"/>
                </a:lnTo>
                <a:lnTo>
                  <a:pt x="254258" y="668"/>
                </a:lnTo>
                <a:lnTo>
                  <a:pt x="236734" y="83"/>
                </a:lnTo>
                <a:lnTo>
                  <a:pt x="215005" y="0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50549" y="7445471"/>
            <a:ext cx="1332865" cy="476250"/>
          </a:xfrm>
          <a:custGeom>
            <a:avLst/>
            <a:gdLst/>
            <a:ahLst/>
            <a:cxnLst/>
            <a:rect l="l" t="t" r="r" b="b"/>
            <a:pathLst>
              <a:path w="1332865" h="476250">
                <a:moveTo>
                  <a:pt x="1223155" y="0"/>
                </a:moveTo>
                <a:lnTo>
                  <a:pt x="109110" y="0"/>
                </a:lnTo>
                <a:lnTo>
                  <a:pt x="87381" y="83"/>
                </a:lnTo>
                <a:lnTo>
                  <a:pt x="45024" y="5351"/>
                </a:lnTo>
                <a:lnTo>
                  <a:pt x="11718" y="32047"/>
                </a:lnTo>
                <a:lnTo>
                  <a:pt x="585" y="69941"/>
                </a:lnTo>
                <a:lnTo>
                  <a:pt x="0" y="87465"/>
                </a:lnTo>
                <a:lnTo>
                  <a:pt x="0" y="388742"/>
                </a:lnTo>
                <a:lnTo>
                  <a:pt x="5268" y="431098"/>
                </a:lnTo>
                <a:lnTo>
                  <a:pt x="31963" y="464405"/>
                </a:lnTo>
                <a:lnTo>
                  <a:pt x="69858" y="475538"/>
                </a:lnTo>
                <a:lnTo>
                  <a:pt x="109110" y="476207"/>
                </a:lnTo>
                <a:lnTo>
                  <a:pt x="1223155" y="476207"/>
                </a:lnTo>
                <a:lnTo>
                  <a:pt x="1262408" y="475538"/>
                </a:lnTo>
                <a:lnTo>
                  <a:pt x="1300302" y="464405"/>
                </a:lnTo>
                <a:lnTo>
                  <a:pt x="1326999" y="431098"/>
                </a:lnTo>
                <a:lnTo>
                  <a:pt x="1332266" y="388742"/>
                </a:lnTo>
                <a:lnTo>
                  <a:pt x="1332266" y="87465"/>
                </a:lnTo>
                <a:lnTo>
                  <a:pt x="1326999" y="45108"/>
                </a:lnTo>
                <a:lnTo>
                  <a:pt x="1300302" y="11802"/>
                </a:lnTo>
                <a:lnTo>
                  <a:pt x="1262408" y="668"/>
                </a:lnTo>
                <a:lnTo>
                  <a:pt x="1223155" y="0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70343" y="7550861"/>
            <a:ext cx="1250950" cy="869315"/>
          </a:xfrm>
          <a:custGeom>
            <a:avLst/>
            <a:gdLst/>
            <a:ahLst/>
            <a:cxnLst/>
            <a:rect l="l" t="t" r="r" b="b"/>
            <a:pathLst>
              <a:path w="1250950" h="869315">
                <a:moveTo>
                  <a:pt x="913197" y="0"/>
                </a:moveTo>
                <a:lnTo>
                  <a:pt x="337644" y="0"/>
                </a:lnTo>
                <a:lnTo>
                  <a:pt x="270452" y="258"/>
                </a:lnTo>
                <a:lnTo>
                  <a:pt x="216268" y="2068"/>
                </a:lnTo>
                <a:lnTo>
                  <a:pt x="173231" y="6980"/>
                </a:lnTo>
                <a:lnTo>
                  <a:pt x="99098" y="36492"/>
                </a:lnTo>
                <a:lnTo>
                  <a:pt x="64393" y="64385"/>
                </a:lnTo>
                <a:lnTo>
                  <a:pt x="36501" y="99091"/>
                </a:lnTo>
                <a:lnTo>
                  <a:pt x="16554" y="139478"/>
                </a:lnTo>
                <a:lnTo>
                  <a:pt x="2069" y="216264"/>
                </a:lnTo>
                <a:lnTo>
                  <a:pt x="258" y="270448"/>
                </a:lnTo>
                <a:lnTo>
                  <a:pt x="0" y="337636"/>
                </a:lnTo>
                <a:lnTo>
                  <a:pt x="0" y="531119"/>
                </a:lnTo>
                <a:lnTo>
                  <a:pt x="258" y="598307"/>
                </a:lnTo>
                <a:lnTo>
                  <a:pt x="2069" y="652491"/>
                </a:lnTo>
                <a:lnTo>
                  <a:pt x="6983" y="695529"/>
                </a:lnTo>
                <a:lnTo>
                  <a:pt x="36501" y="769665"/>
                </a:lnTo>
                <a:lnTo>
                  <a:pt x="64393" y="804371"/>
                </a:lnTo>
                <a:lnTo>
                  <a:pt x="99098" y="832264"/>
                </a:lnTo>
                <a:lnTo>
                  <a:pt x="139482" y="852210"/>
                </a:lnTo>
                <a:lnTo>
                  <a:pt x="216268" y="866688"/>
                </a:lnTo>
                <a:lnTo>
                  <a:pt x="270452" y="868498"/>
                </a:lnTo>
                <a:lnTo>
                  <a:pt x="337644" y="868756"/>
                </a:lnTo>
                <a:lnTo>
                  <a:pt x="913197" y="868756"/>
                </a:lnTo>
                <a:lnTo>
                  <a:pt x="980388" y="868498"/>
                </a:lnTo>
                <a:lnTo>
                  <a:pt x="1034573" y="866688"/>
                </a:lnTo>
                <a:lnTo>
                  <a:pt x="1077610" y="861776"/>
                </a:lnTo>
                <a:lnTo>
                  <a:pt x="1151743" y="832264"/>
                </a:lnTo>
                <a:lnTo>
                  <a:pt x="1186448" y="804371"/>
                </a:lnTo>
                <a:lnTo>
                  <a:pt x="1214340" y="769665"/>
                </a:lnTo>
                <a:lnTo>
                  <a:pt x="1234287" y="729278"/>
                </a:lnTo>
                <a:lnTo>
                  <a:pt x="1248763" y="652491"/>
                </a:lnTo>
                <a:lnTo>
                  <a:pt x="1250572" y="598307"/>
                </a:lnTo>
                <a:lnTo>
                  <a:pt x="1250831" y="531119"/>
                </a:lnTo>
                <a:lnTo>
                  <a:pt x="1250831" y="337636"/>
                </a:lnTo>
                <a:lnTo>
                  <a:pt x="1250572" y="270448"/>
                </a:lnTo>
                <a:lnTo>
                  <a:pt x="1248763" y="216264"/>
                </a:lnTo>
                <a:lnTo>
                  <a:pt x="1243851" y="173227"/>
                </a:lnTo>
                <a:lnTo>
                  <a:pt x="1214340" y="99091"/>
                </a:lnTo>
                <a:lnTo>
                  <a:pt x="1186448" y="64385"/>
                </a:lnTo>
                <a:lnTo>
                  <a:pt x="1151743" y="36492"/>
                </a:lnTo>
                <a:lnTo>
                  <a:pt x="1111358" y="16546"/>
                </a:lnTo>
                <a:lnTo>
                  <a:pt x="1034573" y="2068"/>
                </a:lnTo>
                <a:lnTo>
                  <a:pt x="980388" y="258"/>
                </a:lnTo>
                <a:lnTo>
                  <a:pt x="913197" y="0"/>
                </a:lnTo>
                <a:close/>
              </a:path>
            </a:pathLst>
          </a:custGeom>
          <a:solidFill>
            <a:srgbClr val="9A9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240121" y="7550861"/>
            <a:ext cx="1250950" cy="869315"/>
          </a:xfrm>
          <a:custGeom>
            <a:avLst/>
            <a:gdLst/>
            <a:ahLst/>
            <a:cxnLst/>
            <a:rect l="l" t="t" r="r" b="b"/>
            <a:pathLst>
              <a:path w="1250950" h="869315">
                <a:moveTo>
                  <a:pt x="913197" y="0"/>
                </a:moveTo>
                <a:lnTo>
                  <a:pt x="337633" y="0"/>
                </a:lnTo>
                <a:lnTo>
                  <a:pt x="270446" y="258"/>
                </a:lnTo>
                <a:lnTo>
                  <a:pt x="216261" y="2068"/>
                </a:lnTo>
                <a:lnTo>
                  <a:pt x="173222" y="6980"/>
                </a:lnTo>
                <a:lnTo>
                  <a:pt x="99087" y="36492"/>
                </a:lnTo>
                <a:lnTo>
                  <a:pt x="64382" y="64385"/>
                </a:lnTo>
                <a:lnTo>
                  <a:pt x="36490" y="99091"/>
                </a:lnTo>
                <a:lnTo>
                  <a:pt x="16543" y="139478"/>
                </a:lnTo>
                <a:lnTo>
                  <a:pt x="2067" y="216264"/>
                </a:lnTo>
                <a:lnTo>
                  <a:pt x="258" y="270448"/>
                </a:lnTo>
                <a:lnTo>
                  <a:pt x="0" y="337636"/>
                </a:lnTo>
                <a:lnTo>
                  <a:pt x="0" y="531119"/>
                </a:lnTo>
                <a:lnTo>
                  <a:pt x="258" y="598307"/>
                </a:lnTo>
                <a:lnTo>
                  <a:pt x="2067" y="652491"/>
                </a:lnTo>
                <a:lnTo>
                  <a:pt x="6979" y="695529"/>
                </a:lnTo>
                <a:lnTo>
                  <a:pt x="36490" y="769665"/>
                </a:lnTo>
                <a:lnTo>
                  <a:pt x="64382" y="804371"/>
                </a:lnTo>
                <a:lnTo>
                  <a:pt x="99087" y="832264"/>
                </a:lnTo>
                <a:lnTo>
                  <a:pt x="139472" y="852210"/>
                </a:lnTo>
                <a:lnTo>
                  <a:pt x="216261" y="866688"/>
                </a:lnTo>
                <a:lnTo>
                  <a:pt x="270446" y="868498"/>
                </a:lnTo>
                <a:lnTo>
                  <a:pt x="337633" y="868756"/>
                </a:lnTo>
                <a:lnTo>
                  <a:pt x="913197" y="868756"/>
                </a:lnTo>
                <a:lnTo>
                  <a:pt x="980382" y="868498"/>
                </a:lnTo>
                <a:lnTo>
                  <a:pt x="1034564" y="866688"/>
                </a:lnTo>
                <a:lnTo>
                  <a:pt x="1077599" y="861776"/>
                </a:lnTo>
                <a:lnTo>
                  <a:pt x="1151738" y="832264"/>
                </a:lnTo>
                <a:lnTo>
                  <a:pt x="1186446" y="804371"/>
                </a:lnTo>
                <a:lnTo>
                  <a:pt x="1214340" y="769665"/>
                </a:lnTo>
                <a:lnTo>
                  <a:pt x="1234287" y="729278"/>
                </a:lnTo>
                <a:lnTo>
                  <a:pt x="1248763" y="652491"/>
                </a:lnTo>
                <a:lnTo>
                  <a:pt x="1250572" y="598307"/>
                </a:lnTo>
                <a:lnTo>
                  <a:pt x="1250831" y="531119"/>
                </a:lnTo>
                <a:lnTo>
                  <a:pt x="1250831" y="337636"/>
                </a:lnTo>
                <a:lnTo>
                  <a:pt x="1250572" y="270448"/>
                </a:lnTo>
                <a:lnTo>
                  <a:pt x="1248763" y="216264"/>
                </a:lnTo>
                <a:lnTo>
                  <a:pt x="1243851" y="173227"/>
                </a:lnTo>
                <a:lnTo>
                  <a:pt x="1214340" y="99091"/>
                </a:lnTo>
                <a:lnTo>
                  <a:pt x="1186446" y="64385"/>
                </a:lnTo>
                <a:lnTo>
                  <a:pt x="1151738" y="36492"/>
                </a:lnTo>
                <a:lnTo>
                  <a:pt x="1111348" y="16546"/>
                </a:lnTo>
                <a:lnTo>
                  <a:pt x="1034564" y="2068"/>
                </a:lnTo>
                <a:lnTo>
                  <a:pt x="980382" y="258"/>
                </a:lnTo>
                <a:lnTo>
                  <a:pt x="913197" y="0"/>
                </a:lnTo>
                <a:close/>
              </a:path>
            </a:pathLst>
          </a:custGeom>
          <a:solidFill>
            <a:srgbClr val="9A9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104833" y="7519201"/>
            <a:ext cx="10277475" cy="9004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8441055" algn="ctr">
              <a:lnSpc>
                <a:spcPct val="100000"/>
              </a:lnSpc>
              <a:spcBef>
                <a:spcPts val="110"/>
              </a:spcBef>
            </a:pPr>
            <a:r>
              <a:rPr sz="1800" spc="35" dirty="0">
                <a:solidFill>
                  <a:srgbClr val="FFFFFF"/>
                </a:solidFill>
                <a:latin typeface="Microsoft JhengHei UI"/>
                <a:cs typeface="Microsoft JhengHei UI"/>
              </a:rPr>
              <a:t>报⽂</a:t>
            </a:r>
            <a:endParaRPr sz="18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80385" algn="l"/>
                <a:tab pos="6250305" algn="l"/>
                <a:tab pos="10264140" algn="l"/>
              </a:tabLst>
            </a:pPr>
            <a:r>
              <a:rPr sz="1950" strike="sngStrike" spc="1485" dirty="0">
                <a:solidFill>
                  <a:srgbClr val="FFFFFF"/>
                </a:solidFill>
                <a:latin typeface="Microsoft JhengHei UI"/>
                <a:cs typeface="Microsoft JhengHei UI"/>
              </a:rPr>
              <a:t> 	</a:t>
            </a:r>
            <a:r>
              <a:rPr sz="1950" strike="sngStrike" spc="55" dirty="0">
                <a:solidFill>
                  <a:srgbClr val="FFFFFF"/>
                </a:solidFill>
                <a:latin typeface="Microsoft JhengHei UI"/>
                <a:cs typeface="Microsoft JhengHei UI"/>
              </a:rPr>
              <a:t>交</a:t>
            </a:r>
            <a:r>
              <a:rPr sz="1950" strike="noStrike" spc="55" dirty="0">
                <a:solidFill>
                  <a:srgbClr val="FFFFFF"/>
                </a:solidFill>
                <a:latin typeface="Microsoft JhengHei UI"/>
                <a:cs typeface="Microsoft JhengHei UI"/>
              </a:rPr>
              <a:t>换结</a:t>
            </a:r>
            <a:r>
              <a:rPr sz="1950" strike="sngStrike" spc="25" dirty="0">
                <a:solidFill>
                  <a:srgbClr val="FFFFFF"/>
                </a:solidFill>
                <a:latin typeface="Microsoft JhengHei UI"/>
                <a:cs typeface="Microsoft JhengHei UI"/>
              </a:rPr>
              <a:t>点</a:t>
            </a:r>
            <a:r>
              <a:rPr sz="1950" strike="sngStrike" dirty="0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sz="1950" strike="sngStrike" spc="55" dirty="0">
                <a:solidFill>
                  <a:srgbClr val="FFFFFF"/>
                </a:solidFill>
                <a:latin typeface="Microsoft JhengHei UI"/>
                <a:cs typeface="Microsoft JhengHei UI"/>
              </a:rPr>
              <a:t>交换结</a:t>
            </a:r>
            <a:r>
              <a:rPr sz="1950" strike="sngStrike" spc="25" dirty="0">
                <a:solidFill>
                  <a:srgbClr val="FFFFFF"/>
                </a:solidFill>
                <a:latin typeface="Microsoft JhengHei UI"/>
                <a:cs typeface="Microsoft JhengHei UI"/>
              </a:rPr>
              <a:t>点</a:t>
            </a:r>
            <a:r>
              <a:rPr sz="1950" strike="sngStrike" dirty="0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endParaRPr sz="1950">
              <a:latin typeface="Microsoft JhengHei UI"/>
              <a:cs typeface="Microsoft JhengHei UI"/>
            </a:endParaRPr>
          </a:p>
          <a:p>
            <a:pPr marR="8413115" algn="ctr">
              <a:lnSpc>
                <a:spcPct val="100000"/>
              </a:lnSpc>
              <a:spcBef>
                <a:spcPts val="100"/>
              </a:spcBef>
              <a:tabLst>
                <a:tab pos="346710" algn="l"/>
                <a:tab pos="693420" algn="l"/>
                <a:tab pos="1040765" algn="l"/>
              </a:tabLst>
            </a:pPr>
            <a:r>
              <a:rPr sz="1800" spc="100" dirty="0">
                <a:solidFill>
                  <a:srgbClr val="FFFFFF"/>
                </a:solidFill>
                <a:latin typeface="Gill Sans MT"/>
                <a:cs typeface="Gill Sans MT"/>
              </a:rPr>
              <a:t>P	P	P	P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60305" y="8687024"/>
            <a:ext cx="393446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分组交换</a:t>
            </a:r>
            <a:r>
              <a:rPr sz="2850" spc="5" dirty="0">
                <a:latin typeface="Arial"/>
                <a:cs typeface="Arial"/>
              </a:rPr>
              <a:t>“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并⾏</a:t>
            </a:r>
            <a:r>
              <a:rPr sz="2850" spc="5" dirty="0">
                <a:latin typeface="Arial"/>
                <a:cs typeface="Arial"/>
              </a:rPr>
              <a:t>”</a:t>
            </a:r>
            <a:r>
              <a:rPr sz="2850" spc="30" dirty="0">
                <a:latin typeface="Microsoft JhengHei UI"/>
                <a:cs typeface="Microsoft JhengHei UI"/>
              </a:rPr>
              <a:t>⽅式⼯作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063705" y="9602573"/>
            <a:ext cx="1250950" cy="869315"/>
          </a:xfrm>
          <a:custGeom>
            <a:avLst/>
            <a:gdLst/>
            <a:ahLst/>
            <a:cxnLst/>
            <a:rect l="l" t="t" r="r" b="b"/>
            <a:pathLst>
              <a:path w="1250950" h="869315">
                <a:moveTo>
                  <a:pt x="913197" y="0"/>
                </a:moveTo>
                <a:lnTo>
                  <a:pt x="337633" y="0"/>
                </a:lnTo>
                <a:lnTo>
                  <a:pt x="270446" y="258"/>
                </a:lnTo>
                <a:lnTo>
                  <a:pt x="216261" y="2068"/>
                </a:lnTo>
                <a:lnTo>
                  <a:pt x="173222" y="6979"/>
                </a:lnTo>
                <a:lnTo>
                  <a:pt x="99087" y="36491"/>
                </a:lnTo>
                <a:lnTo>
                  <a:pt x="64382" y="64384"/>
                </a:lnTo>
                <a:lnTo>
                  <a:pt x="36490" y="99090"/>
                </a:lnTo>
                <a:lnTo>
                  <a:pt x="16543" y="139477"/>
                </a:lnTo>
                <a:lnTo>
                  <a:pt x="2067" y="216264"/>
                </a:lnTo>
                <a:lnTo>
                  <a:pt x="258" y="270448"/>
                </a:lnTo>
                <a:lnTo>
                  <a:pt x="0" y="337635"/>
                </a:lnTo>
                <a:lnTo>
                  <a:pt x="0" y="531118"/>
                </a:lnTo>
                <a:lnTo>
                  <a:pt x="258" y="598307"/>
                </a:lnTo>
                <a:lnTo>
                  <a:pt x="2067" y="652491"/>
                </a:lnTo>
                <a:lnTo>
                  <a:pt x="6979" y="695528"/>
                </a:lnTo>
                <a:lnTo>
                  <a:pt x="36490" y="769664"/>
                </a:lnTo>
                <a:lnTo>
                  <a:pt x="64382" y="804370"/>
                </a:lnTo>
                <a:lnTo>
                  <a:pt x="99087" y="832263"/>
                </a:lnTo>
                <a:lnTo>
                  <a:pt x="139472" y="852210"/>
                </a:lnTo>
                <a:lnTo>
                  <a:pt x="216261" y="866687"/>
                </a:lnTo>
                <a:lnTo>
                  <a:pt x="270446" y="868497"/>
                </a:lnTo>
                <a:lnTo>
                  <a:pt x="337633" y="868755"/>
                </a:lnTo>
                <a:lnTo>
                  <a:pt x="913197" y="868755"/>
                </a:lnTo>
                <a:lnTo>
                  <a:pt x="980382" y="868497"/>
                </a:lnTo>
                <a:lnTo>
                  <a:pt x="1034564" y="866687"/>
                </a:lnTo>
                <a:lnTo>
                  <a:pt x="1077599" y="861775"/>
                </a:lnTo>
                <a:lnTo>
                  <a:pt x="1151738" y="832263"/>
                </a:lnTo>
                <a:lnTo>
                  <a:pt x="1186446" y="804370"/>
                </a:lnTo>
                <a:lnTo>
                  <a:pt x="1214340" y="769664"/>
                </a:lnTo>
                <a:lnTo>
                  <a:pt x="1234287" y="729277"/>
                </a:lnTo>
                <a:lnTo>
                  <a:pt x="1248763" y="652491"/>
                </a:lnTo>
                <a:lnTo>
                  <a:pt x="1250572" y="598307"/>
                </a:lnTo>
                <a:lnTo>
                  <a:pt x="1250831" y="531118"/>
                </a:lnTo>
                <a:lnTo>
                  <a:pt x="1250831" y="337635"/>
                </a:lnTo>
                <a:lnTo>
                  <a:pt x="1250572" y="270448"/>
                </a:lnTo>
                <a:lnTo>
                  <a:pt x="1248763" y="216264"/>
                </a:lnTo>
                <a:lnTo>
                  <a:pt x="1243851" y="173226"/>
                </a:lnTo>
                <a:lnTo>
                  <a:pt x="1214340" y="99090"/>
                </a:lnTo>
                <a:lnTo>
                  <a:pt x="1186446" y="64384"/>
                </a:lnTo>
                <a:lnTo>
                  <a:pt x="1151738" y="36491"/>
                </a:lnTo>
                <a:lnTo>
                  <a:pt x="1111348" y="16545"/>
                </a:lnTo>
                <a:lnTo>
                  <a:pt x="1034564" y="2068"/>
                </a:lnTo>
                <a:lnTo>
                  <a:pt x="980382" y="258"/>
                </a:lnTo>
                <a:lnTo>
                  <a:pt x="913197" y="0"/>
                </a:lnTo>
                <a:close/>
              </a:path>
            </a:pathLst>
          </a:custGeom>
          <a:solidFill>
            <a:srgbClr val="9A9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233472" y="9602573"/>
            <a:ext cx="1250950" cy="869315"/>
          </a:xfrm>
          <a:custGeom>
            <a:avLst/>
            <a:gdLst/>
            <a:ahLst/>
            <a:cxnLst/>
            <a:rect l="l" t="t" r="r" b="b"/>
            <a:pathLst>
              <a:path w="1250950" h="869315">
                <a:moveTo>
                  <a:pt x="913197" y="0"/>
                </a:moveTo>
                <a:lnTo>
                  <a:pt x="337644" y="0"/>
                </a:lnTo>
                <a:lnTo>
                  <a:pt x="270452" y="258"/>
                </a:lnTo>
                <a:lnTo>
                  <a:pt x="216268" y="2068"/>
                </a:lnTo>
                <a:lnTo>
                  <a:pt x="173231" y="6979"/>
                </a:lnTo>
                <a:lnTo>
                  <a:pt x="99096" y="36491"/>
                </a:lnTo>
                <a:lnTo>
                  <a:pt x="64388" y="64384"/>
                </a:lnTo>
                <a:lnTo>
                  <a:pt x="36492" y="99090"/>
                </a:lnTo>
                <a:lnTo>
                  <a:pt x="16543" y="139477"/>
                </a:lnTo>
                <a:lnTo>
                  <a:pt x="2067" y="216264"/>
                </a:lnTo>
                <a:lnTo>
                  <a:pt x="258" y="270448"/>
                </a:lnTo>
                <a:lnTo>
                  <a:pt x="0" y="337635"/>
                </a:lnTo>
                <a:lnTo>
                  <a:pt x="0" y="531118"/>
                </a:lnTo>
                <a:lnTo>
                  <a:pt x="258" y="598307"/>
                </a:lnTo>
                <a:lnTo>
                  <a:pt x="2067" y="652491"/>
                </a:lnTo>
                <a:lnTo>
                  <a:pt x="6979" y="695528"/>
                </a:lnTo>
                <a:lnTo>
                  <a:pt x="36492" y="769664"/>
                </a:lnTo>
                <a:lnTo>
                  <a:pt x="64388" y="804370"/>
                </a:lnTo>
                <a:lnTo>
                  <a:pt x="99096" y="832263"/>
                </a:lnTo>
                <a:lnTo>
                  <a:pt x="139482" y="852210"/>
                </a:lnTo>
                <a:lnTo>
                  <a:pt x="216268" y="866687"/>
                </a:lnTo>
                <a:lnTo>
                  <a:pt x="270452" y="868497"/>
                </a:lnTo>
                <a:lnTo>
                  <a:pt x="337644" y="868755"/>
                </a:lnTo>
                <a:lnTo>
                  <a:pt x="913197" y="868755"/>
                </a:lnTo>
                <a:lnTo>
                  <a:pt x="980384" y="868497"/>
                </a:lnTo>
                <a:lnTo>
                  <a:pt x="1034569" y="866687"/>
                </a:lnTo>
                <a:lnTo>
                  <a:pt x="1077608" y="861775"/>
                </a:lnTo>
                <a:lnTo>
                  <a:pt x="1151743" y="832263"/>
                </a:lnTo>
                <a:lnTo>
                  <a:pt x="1186448" y="804370"/>
                </a:lnTo>
                <a:lnTo>
                  <a:pt x="1214340" y="769664"/>
                </a:lnTo>
                <a:lnTo>
                  <a:pt x="1234287" y="729277"/>
                </a:lnTo>
                <a:lnTo>
                  <a:pt x="1248763" y="652491"/>
                </a:lnTo>
                <a:lnTo>
                  <a:pt x="1250572" y="598307"/>
                </a:lnTo>
                <a:lnTo>
                  <a:pt x="1250831" y="531118"/>
                </a:lnTo>
                <a:lnTo>
                  <a:pt x="1250831" y="337635"/>
                </a:lnTo>
                <a:lnTo>
                  <a:pt x="1250572" y="270448"/>
                </a:lnTo>
                <a:lnTo>
                  <a:pt x="1248763" y="216264"/>
                </a:lnTo>
                <a:lnTo>
                  <a:pt x="1243851" y="173226"/>
                </a:lnTo>
                <a:lnTo>
                  <a:pt x="1214340" y="99090"/>
                </a:lnTo>
                <a:lnTo>
                  <a:pt x="1186448" y="64384"/>
                </a:lnTo>
                <a:lnTo>
                  <a:pt x="1151743" y="36491"/>
                </a:lnTo>
                <a:lnTo>
                  <a:pt x="1111358" y="16545"/>
                </a:lnTo>
                <a:lnTo>
                  <a:pt x="1034569" y="2068"/>
                </a:lnTo>
                <a:lnTo>
                  <a:pt x="980384" y="258"/>
                </a:lnTo>
                <a:lnTo>
                  <a:pt x="913197" y="0"/>
                </a:lnTo>
                <a:close/>
              </a:path>
            </a:pathLst>
          </a:custGeom>
          <a:solidFill>
            <a:srgbClr val="9A9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86796" y="9399990"/>
            <a:ext cx="1332865" cy="476250"/>
          </a:xfrm>
          <a:custGeom>
            <a:avLst/>
            <a:gdLst/>
            <a:ahLst/>
            <a:cxnLst/>
            <a:rect l="l" t="t" r="r" b="b"/>
            <a:pathLst>
              <a:path w="1332865" h="476250">
                <a:moveTo>
                  <a:pt x="1092336" y="0"/>
                </a:moveTo>
                <a:lnTo>
                  <a:pt x="240097" y="0"/>
                </a:lnTo>
                <a:lnTo>
                  <a:pt x="192353" y="182"/>
                </a:lnTo>
                <a:lnTo>
                  <a:pt x="153849" y="1463"/>
                </a:lnTo>
                <a:lnTo>
                  <a:pt x="99284" y="11711"/>
                </a:lnTo>
                <a:lnTo>
                  <a:pt x="45790" y="45791"/>
                </a:lnTo>
                <a:lnTo>
                  <a:pt x="11710" y="99284"/>
                </a:lnTo>
                <a:lnTo>
                  <a:pt x="1512" y="153441"/>
                </a:lnTo>
                <a:lnTo>
                  <a:pt x="0" y="238103"/>
                </a:lnTo>
                <a:lnTo>
                  <a:pt x="201" y="284690"/>
                </a:lnTo>
                <a:lnTo>
                  <a:pt x="4995" y="353214"/>
                </a:lnTo>
                <a:lnTo>
                  <a:pt x="25920" y="405693"/>
                </a:lnTo>
                <a:lnTo>
                  <a:pt x="70514" y="450287"/>
                </a:lnTo>
                <a:lnTo>
                  <a:pt x="123267" y="471267"/>
                </a:lnTo>
                <a:lnTo>
                  <a:pt x="192353" y="476024"/>
                </a:lnTo>
                <a:lnTo>
                  <a:pt x="240097" y="476207"/>
                </a:lnTo>
                <a:lnTo>
                  <a:pt x="1092336" y="476207"/>
                </a:lnTo>
                <a:lnTo>
                  <a:pt x="1140080" y="476024"/>
                </a:lnTo>
                <a:lnTo>
                  <a:pt x="1178584" y="474743"/>
                </a:lnTo>
                <a:lnTo>
                  <a:pt x="1233148" y="464496"/>
                </a:lnTo>
                <a:lnTo>
                  <a:pt x="1286642" y="430417"/>
                </a:lnTo>
                <a:lnTo>
                  <a:pt x="1320723" y="376923"/>
                </a:lnTo>
                <a:lnTo>
                  <a:pt x="1330920" y="322765"/>
                </a:lnTo>
                <a:lnTo>
                  <a:pt x="1332433" y="238103"/>
                </a:lnTo>
                <a:lnTo>
                  <a:pt x="1332232" y="191517"/>
                </a:lnTo>
                <a:lnTo>
                  <a:pt x="1327438" y="122992"/>
                </a:lnTo>
                <a:lnTo>
                  <a:pt x="1306513" y="70514"/>
                </a:lnTo>
                <a:lnTo>
                  <a:pt x="1261919" y="25920"/>
                </a:lnTo>
                <a:lnTo>
                  <a:pt x="1209166" y="4940"/>
                </a:lnTo>
                <a:lnTo>
                  <a:pt x="1140080" y="182"/>
                </a:lnTo>
                <a:lnTo>
                  <a:pt x="1092336" y="0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098187" y="9819296"/>
            <a:ext cx="10277475" cy="8597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25"/>
              </a:spcBef>
              <a:tabLst>
                <a:tab pos="3067685" algn="l"/>
                <a:tab pos="6237605" algn="l"/>
                <a:tab pos="10251440" algn="l"/>
              </a:tabLst>
            </a:pPr>
            <a:r>
              <a:rPr sz="1950" strike="sngStrike" spc="1485" dirty="0">
                <a:solidFill>
                  <a:srgbClr val="FFFFFF"/>
                </a:solidFill>
                <a:latin typeface="Microsoft JhengHei UI"/>
                <a:cs typeface="Microsoft JhengHei UI"/>
              </a:rPr>
              <a:t> 	</a:t>
            </a:r>
            <a:r>
              <a:rPr sz="1950" strike="sngStrike" spc="55" dirty="0">
                <a:solidFill>
                  <a:srgbClr val="FFFFFF"/>
                </a:solidFill>
                <a:latin typeface="Microsoft JhengHei UI"/>
                <a:cs typeface="Microsoft JhengHei UI"/>
              </a:rPr>
              <a:t>交</a:t>
            </a:r>
            <a:r>
              <a:rPr sz="1950" strike="noStrike" spc="55" dirty="0">
                <a:solidFill>
                  <a:srgbClr val="FFFFFF"/>
                </a:solidFill>
                <a:latin typeface="Microsoft JhengHei UI"/>
                <a:cs typeface="Microsoft JhengHei UI"/>
              </a:rPr>
              <a:t>换结</a:t>
            </a:r>
            <a:r>
              <a:rPr sz="1950" strike="sngStrike" spc="25" dirty="0">
                <a:solidFill>
                  <a:srgbClr val="FFFFFF"/>
                </a:solidFill>
                <a:latin typeface="Microsoft JhengHei UI"/>
                <a:cs typeface="Microsoft JhengHei UI"/>
              </a:rPr>
              <a:t>点</a:t>
            </a:r>
            <a:r>
              <a:rPr sz="1950" strike="sngStrike" dirty="0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sz="1950" strike="sngStrike" spc="55" dirty="0">
                <a:solidFill>
                  <a:srgbClr val="FFFFFF"/>
                </a:solidFill>
                <a:latin typeface="Microsoft JhengHei UI"/>
                <a:cs typeface="Microsoft JhengHei UI"/>
              </a:rPr>
              <a:t>交换结</a:t>
            </a:r>
            <a:r>
              <a:rPr sz="1950" strike="sngStrike" spc="25" dirty="0">
                <a:solidFill>
                  <a:srgbClr val="FFFFFF"/>
                </a:solidFill>
                <a:latin typeface="Microsoft JhengHei UI"/>
                <a:cs typeface="Microsoft JhengHei UI"/>
              </a:rPr>
              <a:t>点</a:t>
            </a:r>
            <a:r>
              <a:rPr sz="1950" strike="sngStrike" dirty="0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endParaRPr sz="1950">
              <a:latin typeface="Microsoft JhengHei UI"/>
              <a:cs typeface="Microsoft JhengHei UI"/>
            </a:endParaRPr>
          </a:p>
          <a:p>
            <a:pPr marL="74295" algn="ctr">
              <a:lnSpc>
                <a:spcPct val="100000"/>
              </a:lnSpc>
              <a:spcBef>
                <a:spcPts val="47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电路交换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911755" y="7370805"/>
            <a:ext cx="1245988" cy="1048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775304" y="7460836"/>
            <a:ext cx="1245988" cy="1048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05109" y="9512549"/>
            <a:ext cx="1245988" cy="10489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768654" y="9602579"/>
            <a:ext cx="1245988" cy="10489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057104" y="267309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57104" y="3904474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57104" y="513585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49763" y="2437944"/>
            <a:ext cx="10866120" cy="37198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若要连续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传送⼤量的数据</a:t>
            </a:r>
            <a:r>
              <a:rPr sz="2850" spc="80" dirty="0">
                <a:latin typeface="Microsoft JhengHei UI"/>
                <a:cs typeface="Microsoft JhengHei UI"/>
              </a:rPr>
              <a:t>，且其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传送时间远⼤于连接建⽴时间</a:t>
            </a:r>
            <a:r>
              <a:rPr sz="2850" spc="80" dirty="0">
                <a:latin typeface="Microsoft JhengHei UI"/>
                <a:cs typeface="Microsoft JhengHei UI"/>
              </a:rPr>
              <a:t>，则 电路交换的传输速率较快。</a:t>
            </a:r>
            <a:endParaRPr sz="2850">
              <a:latin typeface="Microsoft JhengHei UI"/>
              <a:cs typeface="Microsoft JhengHei UI"/>
            </a:endParaRPr>
          </a:p>
          <a:p>
            <a:pPr marL="12700" marR="12065">
              <a:lnSpc>
                <a:spcPts val="4850"/>
              </a:lnSpc>
              <a:spcBef>
                <a:spcPts val="40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报⽂交换和分组交换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不需要预先分配传输带宽</a:t>
            </a:r>
            <a:r>
              <a:rPr sz="2850" spc="80" dirty="0">
                <a:latin typeface="Microsoft JhengHei UI"/>
                <a:cs typeface="Microsoft JhengHei UI"/>
              </a:rPr>
              <a:t>，在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传送突发数据</a:t>
            </a:r>
            <a:r>
              <a:rPr sz="2850" spc="30" dirty="0">
                <a:latin typeface="Microsoft JhengHei UI"/>
                <a:cs typeface="Microsoft JhengHei UI"/>
              </a:rPr>
              <a:t>时 </a:t>
            </a:r>
            <a:r>
              <a:rPr sz="2850" spc="80" dirty="0">
                <a:latin typeface="Microsoft JhengHei UI"/>
                <a:cs typeface="Microsoft JhengHei UI"/>
              </a:rPr>
              <a:t>可提⾼整个⽹络的信道利⽤率。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由于⼀个分组的⻓度远⼩于整个报⽂的⻓度，因此分组交换⽐报⽂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交换的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时延⼩</a:t>
            </a:r>
            <a:r>
              <a:rPr sz="2850" spc="80" dirty="0">
                <a:latin typeface="Microsoft JhengHei UI"/>
                <a:cs typeface="Microsoft JhengHei UI"/>
              </a:rPr>
              <a:t>，同时也具有更好的灵活性。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247670" y="714607"/>
            <a:ext cx="421259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三种交换的⽐较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169077" y="2690343"/>
            <a:ext cx="3754754" cy="32740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报⽂交换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三种交换⽐较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关键⼈物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11372" y="5193840"/>
            <a:ext cx="2691017" cy="3319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84239" y="5466707"/>
            <a:ext cx="2094177" cy="27225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4239" y="5466707"/>
            <a:ext cx="2094230" cy="2722880"/>
          </a:xfrm>
          <a:custGeom>
            <a:avLst/>
            <a:gdLst/>
            <a:ahLst/>
            <a:cxnLst/>
            <a:rect l="l" t="t" r="r" b="b"/>
            <a:pathLst>
              <a:path w="2094229" h="2722879">
                <a:moveTo>
                  <a:pt x="0" y="0"/>
                </a:moveTo>
                <a:lnTo>
                  <a:pt x="0" y="2722430"/>
                </a:lnTo>
                <a:lnTo>
                  <a:pt x="2094177" y="2722430"/>
                </a:lnTo>
                <a:lnTo>
                  <a:pt x="2094177" y="0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3B6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39186" y="8421716"/>
            <a:ext cx="5139690" cy="90551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4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分组交换理论与技术</a:t>
            </a:r>
            <a:r>
              <a:rPr sz="2450" spc="15" dirty="0">
                <a:latin typeface="Microsoft JhengHei UI"/>
                <a:cs typeface="Microsoft JhengHei UI"/>
              </a:rPr>
              <a:t>主要创始⼈</a:t>
            </a:r>
            <a:endParaRPr sz="24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450" spc="15" dirty="0">
                <a:latin typeface="Microsoft JhengHei UI"/>
                <a:cs typeface="Microsoft JhengHei UI"/>
              </a:rPr>
              <a:t>雷纳德</a:t>
            </a:r>
            <a:r>
              <a:rPr sz="2450" spc="0" dirty="0">
                <a:latin typeface="Arial"/>
                <a:cs typeface="Arial"/>
              </a:rPr>
              <a:t>·</a:t>
            </a:r>
            <a:r>
              <a:rPr sz="2450" spc="15" dirty="0">
                <a:latin typeface="Microsoft JhengHei UI"/>
                <a:cs typeface="Microsoft JhengHei UI"/>
              </a:rPr>
              <a:t>克兰罗克博⼠</a:t>
            </a:r>
            <a:r>
              <a:rPr sz="2450" spc="5" dirty="0">
                <a:latin typeface="Microsoft JhengHei UI"/>
                <a:cs typeface="Microsoft JhengHei UI"/>
              </a:rPr>
              <a:t>（</a:t>
            </a:r>
            <a:r>
              <a:rPr sz="2450" spc="5" dirty="0">
                <a:latin typeface="Arial"/>
                <a:cs typeface="Arial"/>
              </a:rPr>
              <a:t>L.Kleinrock</a:t>
            </a:r>
            <a:r>
              <a:rPr sz="2450" spc="5" dirty="0">
                <a:latin typeface="Microsoft JhengHei UI"/>
                <a:cs typeface="Microsoft JhengHei UI"/>
              </a:rPr>
              <a:t>）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414689" y="3792666"/>
            <a:ext cx="2691017" cy="3370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87550" y="4065534"/>
            <a:ext cx="2094177" cy="27740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87550" y="4065534"/>
            <a:ext cx="2094230" cy="2774315"/>
          </a:xfrm>
          <a:custGeom>
            <a:avLst/>
            <a:gdLst/>
            <a:ahLst/>
            <a:cxnLst/>
            <a:rect l="l" t="t" r="r" b="b"/>
            <a:pathLst>
              <a:path w="2094230" h="2774315">
                <a:moveTo>
                  <a:pt x="0" y="0"/>
                </a:moveTo>
                <a:lnTo>
                  <a:pt x="0" y="2774130"/>
                </a:lnTo>
                <a:lnTo>
                  <a:pt x="2094177" y="2774130"/>
                </a:lnTo>
                <a:lnTo>
                  <a:pt x="2094177" y="0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3B6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874246" y="2403306"/>
            <a:ext cx="4139565" cy="137604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50" spc="0" dirty="0">
                <a:latin typeface="Arial"/>
                <a:cs typeface="Arial"/>
              </a:rPr>
              <a:t>1964</a:t>
            </a:r>
            <a:r>
              <a:rPr sz="2450" dirty="0">
                <a:latin typeface="Arial"/>
                <a:cs typeface="Arial"/>
              </a:rPr>
              <a:t> </a:t>
            </a:r>
            <a:r>
              <a:rPr sz="2450" spc="15" dirty="0">
                <a:latin typeface="Microsoft JhengHei UI"/>
                <a:cs typeface="Microsoft JhengHei UI"/>
              </a:rPr>
              <a:t>年美国兰德公司</a:t>
            </a:r>
            <a:endParaRPr sz="24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20500"/>
              </a:lnSpc>
            </a:pPr>
            <a:r>
              <a:rPr sz="2450" spc="15" dirty="0">
                <a:latin typeface="Microsoft JhengHei UI"/>
                <a:cs typeface="Microsoft JhengHei UI"/>
              </a:rPr>
              <a:t>科学家保罗</a:t>
            </a:r>
            <a:r>
              <a:rPr sz="2450" spc="0" dirty="0">
                <a:latin typeface="Arial"/>
                <a:cs typeface="Arial"/>
              </a:rPr>
              <a:t>·</a:t>
            </a:r>
            <a:r>
              <a:rPr sz="2450" spc="15" dirty="0">
                <a:latin typeface="Microsoft JhengHei UI"/>
                <a:cs typeface="Microsoft JhengHei UI"/>
              </a:rPr>
              <a:t>巴兰</a:t>
            </a:r>
            <a:r>
              <a:rPr sz="2450" spc="-95" dirty="0">
                <a:latin typeface="Microsoft JhengHei UI"/>
                <a:cs typeface="Microsoft JhengHei UI"/>
              </a:rPr>
              <a:t>（</a:t>
            </a:r>
            <a:r>
              <a:rPr sz="2450" spc="-95" dirty="0">
                <a:latin typeface="Arial"/>
                <a:cs typeface="Arial"/>
              </a:rPr>
              <a:t>P.</a:t>
            </a:r>
            <a:r>
              <a:rPr sz="2450" spc="-40" dirty="0">
                <a:latin typeface="Arial"/>
                <a:cs typeface="Arial"/>
              </a:rPr>
              <a:t> </a:t>
            </a:r>
            <a:r>
              <a:rPr sz="2450" spc="5" dirty="0">
                <a:latin typeface="Arial"/>
                <a:cs typeface="Arial"/>
              </a:rPr>
              <a:t>Baran</a:t>
            </a:r>
            <a:r>
              <a:rPr sz="2450" spc="5" dirty="0">
                <a:latin typeface="Microsoft JhengHei UI"/>
                <a:cs typeface="Microsoft JhengHei UI"/>
              </a:rPr>
              <a:t>）  </a:t>
            </a:r>
            <a:r>
              <a:rPr sz="2450" spc="15" dirty="0">
                <a:latin typeface="Microsoft JhengHei UI"/>
                <a:cs typeface="Microsoft JhengHei UI"/>
              </a:rPr>
              <a:t>提出了</a:t>
            </a:r>
            <a:r>
              <a:rPr sz="24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存储转发概念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131874" y="5053620"/>
            <a:ext cx="2691017" cy="33650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404735" y="5326488"/>
            <a:ext cx="2094177" cy="27683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404735" y="5326489"/>
            <a:ext cx="2094230" cy="2768600"/>
          </a:xfrm>
          <a:custGeom>
            <a:avLst/>
            <a:gdLst/>
            <a:ahLst/>
            <a:cxnLst/>
            <a:rect l="l" t="t" r="r" b="b"/>
            <a:pathLst>
              <a:path w="2094230" h="2768600">
                <a:moveTo>
                  <a:pt x="0" y="0"/>
                </a:moveTo>
                <a:lnTo>
                  <a:pt x="0" y="2768240"/>
                </a:lnTo>
                <a:lnTo>
                  <a:pt x="2094177" y="2768240"/>
                </a:lnTo>
                <a:lnTo>
                  <a:pt x="2094177" y="0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3B6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146230" y="8214788"/>
            <a:ext cx="4004945" cy="137604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50" spc="0" dirty="0">
                <a:latin typeface="Arial"/>
                <a:cs typeface="Arial"/>
              </a:rPr>
              <a:t>1966</a:t>
            </a:r>
            <a:r>
              <a:rPr sz="2450" dirty="0">
                <a:latin typeface="Arial"/>
                <a:cs typeface="Arial"/>
              </a:rPr>
              <a:t> </a:t>
            </a:r>
            <a:r>
              <a:rPr sz="2450" spc="15" dirty="0">
                <a:latin typeface="Microsoft JhengHei UI"/>
                <a:cs typeface="Microsoft JhengHei UI"/>
              </a:rPr>
              <a:t>年英国学者</a:t>
            </a:r>
            <a:endParaRPr sz="24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20500"/>
              </a:lnSpc>
            </a:pPr>
            <a:r>
              <a:rPr sz="2450" spc="15" dirty="0">
                <a:latin typeface="Microsoft JhengHei UI"/>
                <a:cs typeface="Microsoft JhengHei UI"/>
              </a:rPr>
              <a:t>唐纳德</a:t>
            </a:r>
            <a:r>
              <a:rPr sz="2450" spc="0" dirty="0">
                <a:latin typeface="Arial"/>
                <a:cs typeface="Arial"/>
              </a:rPr>
              <a:t>·</a:t>
            </a:r>
            <a:r>
              <a:rPr sz="2450" spc="15" dirty="0">
                <a:latin typeface="Microsoft JhengHei UI"/>
                <a:cs typeface="Microsoft JhengHei UI"/>
              </a:rPr>
              <a:t>戴维斯</a:t>
            </a:r>
            <a:r>
              <a:rPr sz="2450" spc="10" dirty="0">
                <a:latin typeface="Microsoft JhengHei UI"/>
                <a:cs typeface="Microsoft JhengHei UI"/>
              </a:rPr>
              <a:t>（</a:t>
            </a:r>
            <a:r>
              <a:rPr sz="2450" spc="10" dirty="0">
                <a:latin typeface="Arial"/>
                <a:cs typeface="Arial"/>
              </a:rPr>
              <a:t>D.</a:t>
            </a:r>
            <a:r>
              <a:rPr sz="2450" spc="-50" dirty="0">
                <a:latin typeface="Arial"/>
                <a:cs typeface="Arial"/>
              </a:rPr>
              <a:t> </a:t>
            </a:r>
            <a:r>
              <a:rPr sz="2450" spc="5" dirty="0">
                <a:latin typeface="Arial"/>
                <a:cs typeface="Arial"/>
              </a:rPr>
              <a:t>Davies</a:t>
            </a:r>
            <a:r>
              <a:rPr sz="2450" spc="5" dirty="0">
                <a:latin typeface="Microsoft JhengHei UI"/>
                <a:cs typeface="Microsoft JhengHei UI"/>
              </a:rPr>
              <a:t>）  </a:t>
            </a:r>
            <a:r>
              <a:rPr sz="2450" spc="15" dirty="0">
                <a:latin typeface="Microsoft JhengHei UI"/>
                <a:cs typeface="Microsoft JhengHei UI"/>
              </a:rPr>
              <a:t>提出了</a:t>
            </a:r>
            <a:r>
              <a:rPr sz="24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分组的概念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8546718" y="714607"/>
            <a:ext cx="361442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关键⼈物简介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69077" y="2690343"/>
            <a:ext cx="3754754" cy="32740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报⽂交换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三种交换⽐较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关键⼈物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4746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3950970"/>
          </a:xfrm>
          <a:custGeom>
            <a:avLst/>
            <a:gdLst/>
            <a:ahLst/>
            <a:cxnLst/>
            <a:rect l="l" t="t" r="r" b="b"/>
            <a:pathLst>
              <a:path w="12963525" h="395097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692378"/>
                </a:lnTo>
                <a:lnTo>
                  <a:pt x="197" y="3743748"/>
                </a:lnTo>
                <a:lnTo>
                  <a:pt x="1581" y="3785175"/>
                </a:lnTo>
                <a:lnTo>
                  <a:pt x="12649" y="3843884"/>
                </a:lnTo>
                <a:lnTo>
                  <a:pt x="49226" y="3901297"/>
                </a:lnTo>
                <a:lnTo>
                  <a:pt x="106640" y="3937874"/>
                </a:lnTo>
                <a:lnTo>
                  <a:pt x="165348" y="3948943"/>
                </a:lnTo>
                <a:lnTo>
                  <a:pt x="206776" y="3950327"/>
                </a:lnTo>
                <a:lnTo>
                  <a:pt x="258146" y="3950524"/>
                </a:lnTo>
                <a:lnTo>
                  <a:pt x="12705299" y="3950524"/>
                </a:lnTo>
                <a:lnTo>
                  <a:pt x="12756671" y="3950327"/>
                </a:lnTo>
                <a:lnTo>
                  <a:pt x="12798099" y="3948943"/>
                </a:lnTo>
                <a:lnTo>
                  <a:pt x="12856802" y="3937874"/>
                </a:lnTo>
                <a:lnTo>
                  <a:pt x="12914218" y="3901297"/>
                </a:lnTo>
                <a:lnTo>
                  <a:pt x="12950799" y="3843884"/>
                </a:lnTo>
                <a:lnTo>
                  <a:pt x="12961867" y="3785175"/>
                </a:lnTo>
                <a:lnTo>
                  <a:pt x="12963250" y="3743748"/>
                </a:lnTo>
                <a:lnTo>
                  <a:pt x="12963448" y="369237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3950970"/>
          </a:xfrm>
          <a:custGeom>
            <a:avLst/>
            <a:gdLst/>
            <a:ahLst/>
            <a:cxnLst/>
            <a:rect l="l" t="t" r="r" b="b"/>
            <a:pathLst>
              <a:path w="12963525" h="395097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692378"/>
                </a:lnTo>
                <a:lnTo>
                  <a:pt x="12963250" y="3743748"/>
                </a:lnTo>
                <a:lnTo>
                  <a:pt x="12961867" y="3785175"/>
                </a:lnTo>
                <a:lnTo>
                  <a:pt x="12950799" y="3843884"/>
                </a:lnTo>
                <a:lnTo>
                  <a:pt x="12914218" y="3901297"/>
                </a:lnTo>
                <a:lnTo>
                  <a:pt x="12856802" y="3937874"/>
                </a:lnTo>
                <a:lnTo>
                  <a:pt x="12798099" y="3948943"/>
                </a:lnTo>
                <a:lnTo>
                  <a:pt x="12756671" y="3950327"/>
                </a:lnTo>
                <a:lnTo>
                  <a:pt x="12705299" y="3950524"/>
                </a:lnTo>
                <a:lnTo>
                  <a:pt x="258145" y="3950524"/>
                </a:lnTo>
                <a:lnTo>
                  <a:pt x="206775" y="3950327"/>
                </a:lnTo>
                <a:lnTo>
                  <a:pt x="165348" y="3948943"/>
                </a:lnTo>
                <a:lnTo>
                  <a:pt x="106640" y="3937874"/>
                </a:lnTo>
                <a:lnTo>
                  <a:pt x="49226" y="3901297"/>
                </a:lnTo>
                <a:lnTo>
                  <a:pt x="12650" y="3843884"/>
                </a:lnTo>
                <a:lnTo>
                  <a:pt x="1581" y="3785175"/>
                </a:lnTo>
                <a:lnTo>
                  <a:pt x="197" y="3743748"/>
                </a:lnTo>
                <a:lnTo>
                  <a:pt x="0" y="369237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66645" y="2866742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9303" y="2806515"/>
            <a:ext cx="38703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50" dirty="0">
                <a:latin typeface="Microsoft JhengHei UI"/>
                <a:cs typeface="Microsoft JhengHei UI"/>
              </a:rPr>
              <a:t>报⽂交换的优缺点：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0772" y="4274030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80772" y="3309117"/>
            <a:ext cx="11098530" cy="1433195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405130" indent="-392430">
              <a:lnSpc>
                <a:spcPct val="100000"/>
              </a:lnSpc>
              <a:spcBef>
                <a:spcPts val="1680"/>
              </a:spcBef>
              <a:buSzPct val="74242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3300" spc="50" dirty="0">
                <a:latin typeface="Microsoft JhengHei UI"/>
                <a:cs typeface="Microsoft JhengHei UI"/>
              </a:rPr>
              <a:t>优点：⽆需建⽴连接、线路利⽤率⾼；</a:t>
            </a:r>
            <a:endParaRPr sz="3300">
              <a:latin typeface="Microsoft JhengHei UI"/>
              <a:cs typeface="Microsoft JhengHei UI"/>
            </a:endParaRPr>
          </a:p>
          <a:p>
            <a:pPr marL="405130">
              <a:lnSpc>
                <a:spcPct val="100000"/>
              </a:lnSpc>
              <a:spcBef>
                <a:spcPts val="1580"/>
              </a:spcBef>
            </a:pPr>
            <a:r>
              <a:rPr sz="3300" spc="50" dirty="0">
                <a:latin typeface="Microsoft JhengHei UI"/>
                <a:cs typeface="Microsoft JhengHei UI"/>
              </a:rPr>
              <a:t>缺点：时延⻓、只适合数字信号、中间结点存储空间⼤。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66645" y="4977673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9303" y="4917446"/>
            <a:ext cx="344360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50" dirty="0">
                <a:latin typeface="Microsoft JhengHei UI"/>
                <a:cs typeface="Microsoft JhengHei UI"/>
              </a:rPr>
              <a:t>三种交换的⽐较。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447116" y="715916"/>
            <a:ext cx="122174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100" dirty="0">
                <a:solidFill>
                  <a:srgbClr val="FFFFFF"/>
                </a:solidFill>
                <a:latin typeface="Microsoft JhengHei UI"/>
                <a:cs typeface="Microsoft JhengHei UI"/>
              </a:rPr>
              <a:t>⼩结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077" y="2690343"/>
            <a:ext cx="3754754" cy="15513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报⽂交换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35558" y="4413065"/>
            <a:ext cx="3293745" cy="15513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三种交换⽐较</a:t>
            </a:r>
            <a:endParaRPr sz="3600">
              <a:latin typeface="Microsoft JhengHei UI"/>
              <a:cs typeface="Microsoft JhengHei UI"/>
            </a:endParaRPr>
          </a:p>
          <a:p>
            <a:pPr marL="51625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关键⼈物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69077" y="2690343"/>
            <a:ext cx="4121150" cy="24123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计算机⽹络定义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计算机⽹络功能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652825" y="715916"/>
            <a:ext cx="481076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计算机⽹络的定义</a:t>
            </a:r>
          </a:p>
        </p:txBody>
      </p:sp>
      <p:sp>
        <p:nvSpPr>
          <p:cNvPr id="8" name="object 8"/>
          <p:cNvSpPr/>
          <p:nvPr/>
        </p:nvSpPr>
        <p:spPr>
          <a:xfrm>
            <a:off x="6083584" y="1788326"/>
            <a:ext cx="13759235" cy="5721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81478" y="2165279"/>
            <a:ext cx="12963525" cy="4926330"/>
          </a:xfrm>
          <a:custGeom>
            <a:avLst/>
            <a:gdLst/>
            <a:ahLst/>
            <a:cxnLst/>
            <a:rect l="l" t="t" r="r" b="b"/>
            <a:pathLst>
              <a:path w="12963525" h="492633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4667558"/>
                </a:lnTo>
                <a:lnTo>
                  <a:pt x="197" y="4718928"/>
                </a:lnTo>
                <a:lnTo>
                  <a:pt x="1581" y="4760355"/>
                </a:lnTo>
                <a:lnTo>
                  <a:pt x="12649" y="4819063"/>
                </a:lnTo>
                <a:lnTo>
                  <a:pt x="49226" y="4876477"/>
                </a:lnTo>
                <a:lnTo>
                  <a:pt x="106640" y="4913053"/>
                </a:lnTo>
                <a:lnTo>
                  <a:pt x="165348" y="4924122"/>
                </a:lnTo>
                <a:lnTo>
                  <a:pt x="206776" y="4925505"/>
                </a:lnTo>
                <a:lnTo>
                  <a:pt x="258146" y="4925703"/>
                </a:lnTo>
                <a:lnTo>
                  <a:pt x="12705299" y="4925703"/>
                </a:lnTo>
                <a:lnTo>
                  <a:pt x="12756671" y="4925505"/>
                </a:lnTo>
                <a:lnTo>
                  <a:pt x="12798099" y="4924122"/>
                </a:lnTo>
                <a:lnTo>
                  <a:pt x="12856802" y="4913053"/>
                </a:lnTo>
                <a:lnTo>
                  <a:pt x="12914218" y="4876477"/>
                </a:lnTo>
                <a:lnTo>
                  <a:pt x="12950799" y="4819063"/>
                </a:lnTo>
                <a:lnTo>
                  <a:pt x="12961867" y="4760355"/>
                </a:lnTo>
                <a:lnTo>
                  <a:pt x="12963250" y="4718928"/>
                </a:lnTo>
                <a:lnTo>
                  <a:pt x="12963448" y="4667558"/>
                </a:lnTo>
                <a:lnTo>
                  <a:pt x="12963448" y="258145"/>
                </a:lnTo>
                <a:lnTo>
                  <a:pt x="12963250" y="206775"/>
                </a:lnTo>
                <a:lnTo>
                  <a:pt x="12961867" y="165348"/>
                </a:lnTo>
                <a:lnTo>
                  <a:pt x="12950799" y="106639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81478" y="2165279"/>
            <a:ext cx="12963525" cy="4926330"/>
          </a:xfrm>
          <a:custGeom>
            <a:avLst/>
            <a:gdLst/>
            <a:ahLst/>
            <a:cxnLst/>
            <a:rect l="l" t="t" r="r" b="b"/>
            <a:pathLst>
              <a:path w="12963525" h="492633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667558"/>
                </a:lnTo>
                <a:lnTo>
                  <a:pt x="12963250" y="4718928"/>
                </a:lnTo>
                <a:lnTo>
                  <a:pt x="12961867" y="4760355"/>
                </a:lnTo>
                <a:lnTo>
                  <a:pt x="12950799" y="4819063"/>
                </a:lnTo>
                <a:lnTo>
                  <a:pt x="12914218" y="4876477"/>
                </a:lnTo>
                <a:lnTo>
                  <a:pt x="12856802" y="4913053"/>
                </a:lnTo>
                <a:lnTo>
                  <a:pt x="12798099" y="4924123"/>
                </a:lnTo>
                <a:lnTo>
                  <a:pt x="12756671" y="4925506"/>
                </a:lnTo>
                <a:lnTo>
                  <a:pt x="12705299" y="4925704"/>
                </a:lnTo>
                <a:lnTo>
                  <a:pt x="258145" y="4925704"/>
                </a:lnTo>
                <a:lnTo>
                  <a:pt x="206775" y="4925506"/>
                </a:lnTo>
                <a:lnTo>
                  <a:pt x="165348" y="4924123"/>
                </a:lnTo>
                <a:lnTo>
                  <a:pt x="106640" y="4913053"/>
                </a:lnTo>
                <a:lnTo>
                  <a:pt x="49226" y="4876477"/>
                </a:lnTo>
                <a:lnTo>
                  <a:pt x="12650" y="4819063"/>
                </a:lnTo>
                <a:lnTo>
                  <a:pt x="1581" y="4760355"/>
                </a:lnTo>
                <a:lnTo>
                  <a:pt x="197" y="4718928"/>
                </a:lnTo>
                <a:lnTo>
                  <a:pt x="0" y="466755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61239" y="2709733"/>
            <a:ext cx="11620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5" dirty="0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53897" y="2495913"/>
            <a:ext cx="11304270" cy="1759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0500"/>
              </a:lnSpc>
              <a:spcBef>
                <a:spcPts val="95"/>
              </a:spcBef>
            </a:pPr>
            <a:r>
              <a:rPr sz="2700" spc="65" dirty="0">
                <a:latin typeface="Microsoft JhengHei UI"/>
                <a:cs typeface="Microsoft JhengHei UI"/>
              </a:rPr>
              <a:t>是由⼀些通⽤的、可编程的</a:t>
            </a:r>
            <a:r>
              <a:rPr sz="2700" spc="65" dirty="0">
                <a:solidFill>
                  <a:srgbClr val="FF2600"/>
                </a:solidFill>
                <a:latin typeface="Microsoft JhengHei UI"/>
                <a:cs typeface="Microsoft JhengHei UI"/>
              </a:rPr>
              <a:t>硬件互连⽽成</a:t>
            </a:r>
            <a:r>
              <a:rPr sz="2700" spc="65" dirty="0">
                <a:latin typeface="Microsoft JhengHei UI"/>
                <a:cs typeface="Microsoft JhengHei UI"/>
              </a:rPr>
              <a:t>的，⽽这些硬件并⾮专⻔⽤来实 现某⼀特定⽬的（例如，传送数据或视频信号）。这些可编程的硬件能够</a:t>
            </a:r>
            <a:endParaRPr sz="27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700" spc="65" dirty="0">
                <a:latin typeface="Microsoft JhengHei UI"/>
                <a:cs typeface="Microsoft JhengHei UI"/>
              </a:rPr>
              <a:t>⽤来</a:t>
            </a:r>
            <a:r>
              <a:rPr sz="2700" spc="65" dirty="0">
                <a:solidFill>
                  <a:srgbClr val="FF2600"/>
                </a:solidFill>
                <a:latin typeface="Microsoft JhengHei UI"/>
                <a:cs typeface="Microsoft JhengHei UI"/>
              </a:rPr>
              <a:t>传送多种不同类型的数据</a:t>
            </a:r>
            <a:r>
              <a:rPr sz="2700" spc="65" dirty="0">
                <a:latin typeface="Microsoft JhengHei UI"/>
                <a:cs typeface="Microsoft JhengHei UI"/>
              </a:rPr>
              <a:t>，并能⽀持⼴泛的和⽇益增⻓的应⽤。</a:t>
            </a:r>
            <a:endParaRPr sz="27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75366" y="5599697"/>
            <a:ext cx="11620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5" dirty="0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75366" y="6177690"/>
            <a:ext cx="11620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5" dirty="0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75366" y="4229892"/>
            <a:ext cx="11344275" cy="2337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5130" marR="5080" indent="-392430">
              <a:lnSpc>
                <a:spcPct val="140500"/>
              </a:lnSpc>
              <a:spcBef>
                <a:spcPts val="95"/>
              </a:spcBef>
              <a:buSzPct val="75925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700" spc="65" dirty="0">
                <a:latin typeface="Microsoft JhengHei UI"/>
                <a:cs typeface="Microsoft JhengHei UI"/>
              </a:rPr>
              <a:t>计算机⽹络所连接的硬件，</a:t>
            </a:r>
            <a:r>
              <a:rPr sz="2700" spc="65" dirty="0">
                <a:solidFill>
                  <a:srgbClr val="FF2600"/>
                </a:solidFill>
                <a:latin typeface="Microsoft JhengHei UI"/>
                <a:cs typeface="Microsoft JhengHei UI"/>
              </a:rPr>
              <a:t>并不限于⼀般的计算机</a:t>
            </a:r>
            <a:r>
              <a:rPr sz="2700" spc="65" dirty="0">
                <a:latin typeface="Microsoft JhengHei UI"/>
                <a:cs typeface="Microsoft JhengHei UI"/>
              </a:rPr>
              <a:t>，⽽是包括了智能⼿ 机或智能电视机；</a:t>
            </a:r>
            <a:endParaRPr sz="2700">
              <a:latin typeface="Microsoft JhengHei UI"/>
              <a:cs typeface="Microsoft JhengHei UI"/>
            </a:endParaRPr>
          </a:p>
          <a:p>
            <a:pPr marL="405130">
              <a:lnSpc>
                <a:spcPct val="100000"/>
              </a:lnSpc>
              <a:spcBef>
                <a:spcPts val="1310"/>
              </a:spcBef>
            </a:pPr>
            <a:r>
              <a:rPr sz="2700" spc="65" dirty="0">
                <a:latin typeface="Microsoft JhengHei UI"/>
                <a:cs typeface="Microsoft JhengHei UI"/>
              </a:rPr>
              <a:t>计算机⽹络并⾮专⻔⽤来传送数据，⽽是能够</a:t>
            </a:r>
            <a:r>
              <a:rPr sz="2700" spc="65" dirty="0">
                <a:solidFill>
                  <a:srgbClr val="FF2600"/>
                </a:solidFill>
                <a:latin typeface="Microsoft JhengHei UI"/>
                <a:cs typeface="Microsoft JhengHei UI"/>
              </a:rPr>
              <a:t>⽀持很多种的应⽤</a:t>
            </a:r>
            <a:r>
              <a:rPr sz="2700" spc="15" dirty="0">
                <a:latin typeface="Microsoft JhengHei UI"/>
                <a:cs typeface="Microsoft JhengHei UI"/>
              </a:rPr>
              <a:t>；</a:t>
            </a:r>
            <a:endParaRPr sz="2700">
              <a:latin typeface="Microsoft JhengHei UI"/>
              <a:cs typeface="Microsoft JhengHei UI"/>
            </a:endParaRPr>
          </a:p>
          <a:p>
            <a:pPr marL="405130">
              <a:lnSpc>
                <a:spcPct val="100000"/>
              </a:lnSpc>
              <a:spcBef>
                <a:spcPts val="1310"/>
              </a:spcBef>
            </a:pPr>
            <a:r>
              <a:rPr sz="2700" spc="50" dirty="0">
                <a:latin typeface="Arial"/>
                <a:cs typeface="Arial"/>
              </a:rPr>
              <a:t>“</a:t>
            </a:r>
            <a:r>
              <a:rPr sz="2700" spc="65" dirty="0">
                <a:latin typeface="Microsoft JhengHei UI"/>
                <a:cs typeface="Microsoft JhengHei UI"/>
              </a:rPr>
              <a:t>可编程的硬件</a:t>
            </a:r>
            <a:r>
              <a:rPr sz="2700" spc="50" dirty="0">
                <a:latin typeface="Arial"/>
                <a:cs typeface="Arial"/>
              </a:rPr>
              <a:t>”</a:t>
            </a:r>
            <a:r>
              <a:rPr sz="2700" spc="65" dirty="0">
                <a:latin typeface="Microsoft JhengHei UI"/>
                <a:cs typeface="Microsoft JhengHei UI"/>
              </a:rPr>
              <a:t>表明这种硬件⼀定</a:t>
            </a:r>
            <a:r>
              <a:rPr sz="2700" spc="65" dirty="0">
                <a:solidFill>
                  <a:srgbClr val="FF2600"/>
                </a:solidFill>
                <a:latin typeface="Microsoft JhengHei UI"/>
                <a:cs typeface="Microsoft JhengHei UI"/>
              </a:rPr>
              <a:t>包含有中央处理器</a:t>
            </a:r>
            <a:r>
              <a:rPr sz="2700" spc="55" dirty="0">
                <a:solidFill>
                  <a:srgbClr val="FF2600"/>
                </a:solidFill>
                <a:latin typeface="Arial"/>
                <a:cs typeface="Arial"/>
              </a:rPr>
              <a:t>CPU</a:t>
            </a:r>
            <a:r>
              <a:rPr sz="2700" spc="15" dirty="0">
                <a:latin typeface="Microsoft JhengHei UI"/>
                <a:cs typeface="Microsoft JhengHei UI"/>
              </a:rPr>
              <a:t>。</a:t>
            </a:r>
            <a:endParaRPr sz="27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83584" y="1790521"/>
            <a:ext cx="13759235" cy="4548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3753485"/>
          </a:xfrm>
          <a:custGeom>
            <a:avLst/>
            <a:gdLst/>
            <a:ahLst/>
            <a:cxnLst/>
            <a:rect l="l" t="t" r="r" b="b"/>
            <a:pathLst>
              <a:path w="12963525" h="375348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494819"/>
                </a:lnTo>
                <a:lnTo>
                  <a:pt x="197" y="3546189"/>
                </a:lnTo>
                <a:lnTo>
                  <a:pt x="1581" y="3587616"/>
                </a:lnTo>
                <a:lnTo>
                  <a:pt x="12649" y="3646324"/>
                </a:lnTo>
                <a:lnTo>
                  <a:pt x="49226" y="3703738"/>
                </a:lnTo>
                <a:lnTo>
                  <a:pt x="106640" y="3740315"/>
                </a:lnTo>
                <a:lnTo>
                  <a:pt x="165348" y="3751384"/>
                </a:lnTo>
                <a:lnTo>
                  <a:pt x="206776" y="3752767"/>
                </a:lnTo>
                <a:lnTo>
                  <a:pt x="258146" y="3752965"/>
                </a:lnTo>
                <a:lnTo>
                  <a:pt x="12705299" y="3752965"/>
                </a:lnTo>
                <a:lnTo>
                  <a:pt x="12756671" y="3752767"/>
                </a:lnTo>
                <a:lnTo>
                  <a:pt x="12798099" y="3751384"/>
                </a:lnTo>
                <a:lnTo>
                  <a:pt x="12856802" y="3740315"/>
                </a:lnTo>
                <a:lnTo>
                  <a:pt x="12914218" y="3703738"/>
                </a:lnTo>
                <a:lnTo>
                  <a:pt x="12950799" y="3646324"/>
                </a:lnTo>
                <a:lnTo>
                  <a:pt x="12961867" y="3587616"/>
                </a:lnTo>
                <a:lnTo>
                  <a:pt x="12963250" y="3546189"/>
                </a:lnTo>
                <a:lnTo>
                  <a:pt x="12963448" y="349481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3753485"/>
          </a:xfrm>
          <a:custGeom>
            <a:avLst/>
            <a:gdLst/>
            <a:ahLst/>
            <a:cxnLst/>
            <a:rect l="l" t="t" r="r" b="b"/>
            <a:pathLst>
              <a:path w="12963525" h="375348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494819"/>
                </a:lnTo>
                <a:lnTo>
                  <a:pt x="12963250" y="3546189"/>
                </a:lnTo>
                <a:lnTo>
                  <a:pt x="12961867" y="3587616"/>
                </a:lnTo>
                <a:lnTo>
                  <a:pt x="12950799" y="3646324"/>
                </a:lnTo>
                <a:lnTo>
                  <a:pt x="12914218" y="3703738"/>
                </a:lnTo>
                <a:lnTo>
                  <a:pt x="12856802" y="3740315"/>
                </a:lnTo>
                <a:lnTo>
                  <a:pt x="12798099" y="3751384"/>
                </a:lnTo>
                <a:lnTo>
                  <a:pt x="12756671" y="3752767"/>
                </a:lnTo>
                <a:lnTo>
                  <a:pt x="12705299" y="3752965"/>
                </a:lnTo>
                <a:lnTo>
                  <a:pt x="258145" y="3752965"/>
                </a:lnTo>
                <a:lnTo>
                  <a:pt x="206775" y="3752767"/>
                </a:lnTo>
                <a:lnTo>
                  <a:pt x="165348" y="3751384"/>
                </a:lnTo>
                <a:lnTo>
                  <a:pt x="106640" y="3740315"/>
                </a:lnTo>
                <a:lnTo>
                  <a:pt x="49226" y="3703738"/>
                </a:lnTo>
                <a:lnTo>
                  <a:pt x="12650" y="3646324"/>
                </a:lnTo>
                <a:lnTo>
                  <a:pt x="1581" y="3587616"/>
                </a:lnTo>
                <a:lnTo>
                  <a:pt x="197" y="3546189"/>
                </a:lnTo>
                <a:lnTo>
                  <a:pt x="0" y="349481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67518" y="3006124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67518" y="362181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7518" y="485318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0176" y="2770970"/>
            <a:ext cx="10866120" cy="2488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41800"/>
              </a:lnSpc>
              <a:spcBef>
                <a:spcPts val="90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数字化</a:t>
            </a:r>
            <a:r>
              <a:rPr sz="2850" spc="80" dirty="0">
                <a:latin typeface="Microsoft JhengHei UI"/>
                <a:cs typeface="Microsoft JhengHei UI"/>
              </a:rPr>
              <a:t>，技术的发展，可将世界存储到计算机中，这就是数字化。 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信息化</a:t>
            </a:r>
            <a:r>
              <a:rPr sz="2850" spc="80" dirty="0">
                <a:latin typeface="Microsoft JhengHei UI"/>
                <a:cs typeface="Microsoft JhengHei UI"/>
              </a:rPr>
              <a:t>，数字化的世界，为⼈们的⽣活、⼯作、学习辅助决策等相 关的各种⾏为带来巨⼤影响，提⾼了⾏为的效率，这就是信息化。</a:t>
            </a:r>
            <a:endParaRPr sz="2850">
              <a:latin typeface="Microsoft JhengHei UI"/>
              <a:cs typeface="Microsoft JhengHei UI"/>
            </a:endParaRPr>
          </a:p>
          <a:p>
            <a:pPr marL="12700" algn="just">
              <a:lnSpc>
                <a:spcPct val="100000"/>
              </a:lnSpc>
              <a:spcBef>
                <a:spcPts val="1430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⽹络化</a:t>
            </a:r>
            <a:r>
              <a:rPr sz="2850" spc="80" dirty="0">
                <a:latin typeface="Microsoft JhengHei UI"/>
                <a:cs typeface="Microsoft JhengHei UI"/>
              </a:rPr>
              <a:t>，实现数字化、信息化共享。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83584" y="6455862"/>
            <a:ext cx="13759235" cy="4548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81478" y="6832813"/>
            <a:ext cx="12963525" cy="3753485"/>
          </a:xfrm>
          <a:custGeom>
            <a:avLst/>
            <a:gdLst/>
            <a:ahLst/>
            <a:cxnLst/>
            <a:rect l="l" t="t" r="r" b="b"/>
            <a:pathLst>
              <a:path w="12963525" h="375348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3494819"/>
                </a:lnTo>
                <a:lnTo>
                  <a:pt x="197" y="3546189"/>
                </a:lnTo>
                <a:lnTo>
                  <a:pt x="1581" y="3587616"/>
                </a:lnTo>
                <a:lnTo>
                  <a:pt x="12649" y="3646324"/>
                </a:lnTo>
                <a:lnTo>
                  <a:pt x="49226" y="3703738"/>
                </a:lnTo>
                <a:lnTo>
                  <a:pt x="106640" y="3740314"/>
                </a:lnTo>
                <a:lnTo>
                  <a:pt x="165348" y="3751383"/>
                </a:lnTo>
                <a:lnTo>
                  <a:pt x="206776" y="3752767"/>
                </a:lnTo>
                <a:lnTo>
                  <a:pt x="258146" y="3752965"/>
                </a:lnTo>
                <a:lnTo>
                  <a:pt x="12705299" y="3752965"/>
                </a:lnTo>
                <a:lnTo>
                  <a:pt x="12756671" y="3752767"/>
                </a:lnTo>
                <a:lnTo>
                  <a:pt x="12798099" y="3751383"/>
                </a:lnTo>
                <a:lnTo>
                  <a:pt x="12856802" y="3740314"/>
                </a:lnTo>
                <a:lnTo>
                  <a:pt x="12914218" y="3703738"/>
                </a:lnTo>
                <a:lnTo>
                  <a:pt x="12950799" y="3646324"/>
                </a:lnTo>
                <a:lnTo>
                  <a:pt x="12961867" y="3587616"/>
                </a:lnTo>
                <a:lnTo>
                  <a:pt x="12963250" y="3546189"/>
                </a:lnTo>
                <a:lnTo>
                  <a:pt x="12963448" y="3494819"/>
                </a:lnTo>
                <a:lnTo>
                  <a:pt x="12963448" y="258145"/>
                </a:lnTo>
                <a:lnTo>
                  <a:pt x="12963250" y="206775"/>
                </a:lnTo>
                <a:lnTo>
                  <a:pt x="12961867" y="165348"/>
                </a:lnTo>
                <a:lnTo>
                  <a:pt x="12950799" y="106639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81478" y="6832813"/>
            <a:ext cx="12963525" cy="3753485"/>
          </a:xfrm>
          <a:custGeom>
            <a:avLst/>
            <a:gdLst/>
            <a:ahLst/>
            <a:cxnLst/>
            <a:rect l="l" t="t" r="r" b="b"/>
            <a:pathLst>
              <a:path w="12963525" h="375348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494819"/>
                </a:lnTo>
                <a:lnTo>
                  <a:pt x="12963250" y="3546189"/>
                </a:lnTo>
                <a:lnTo>
                  <a:pt x="12961867" y="3587616"/>
                </a:lnTo>
                <a:lnTo>
                  <a:pt x="12950799" y="3646324"/>
                </a:lnTo>
                <a:lnTo>
                  <a:pt x="12914218" y="3703738"/>
                </a:lnTo>
                <a:lnTo>
                  <a:pt x="12856802" y="3740315"/>
                </a:lnTo>
                <a:lnTo>
                  <a:pt x="12798099" y="3751384"/>
                </a:lnTo>
                <a:lnTo>
                  <a:pt x="12756671" y="3752767"/>
                </a:lnTo>
                <a:lnTo>
                  <a:pt x="12705299" y="3752965"/>
                </a:lnTo>
                <a:lnTo>
                  <a:pt x="258145" y="3752965"/>
                </a:lnTo>
                <a:lnTo>
                  <a:pt x="206775" y="3752767"/>
                </a:lnTo>
                <a:lnTo>
                  <a:pt x="165348" y="3751384"/>
                </a:lnTo>
                <a:lnTo>
                  <a:pt x="106640" y="3740315"/>
                </a:lnTo>
                <a:lnTo>
                  <a:pt x="49226" y="3703738"/>
                </a:lnTo>
                <a:lnTo>
                  <a:pt x="12650" y="3646324"/>
                </a:lnTo>
                <a:lnTo>
                  <a:pt x="1581" y="3587616"/>
                </a:lnTo>
                <a:lnTo>
                  <a:pt x="197" y="3546189"/>
                </a:lnTo>
                <a:lnTo>
                  <a:pt x="0" y="349481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67518" y="7597759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67518" y="821344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67518" y="882913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60176" y="7362605"/>
            <a:ext cx="10866120" cy="2488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78460">
              <a:lnSpc>
                <a:spcPct val="141800"/>
              </a:lnSpc>
              <a:spcBef>
                <a:spcPts val="90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分布式处理</a:t>
            </a:r>
            <a:r>
              <a:rPr sz="2850" spc="80" dirty="0">
                <a:latin typeface="Microsoft JhengHei UI"/>
                <a:cs typeface="Microsoft JhengHei UI"/>
              </a:rPr>
              <a:t>：同⼀任务可由多台计算机共同完成（部分⼯作）。 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负载均衡</a:t>
            </a:r>
            <a:r>
              <a:rPr sz="2850" spc="80" dirty="0">
                <a:latin typeface="Microsoft JhengHei UI"/>
                <a:cs typeface="Microsoft JhengHei UI"/>
              </a:rPr>
              <a:t>：同⼀⼯作任务由多台计算机轮流或同时完成。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ts val="4850"/>
              </a:lnSpc>
              <a:spcBef>
                <a:spcPts val="400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⼤数据</a:t>
            </a:r>
            <a:r>
              <a:rPr sz="2850" spc="80" dirty="0">
                <a:latin typeface="Microsoft JhengHei UI"/>
                <a:cs typeface="Microsoft JhengHei UI"/>
              </a:rPr>
              <a:t>：常规⽅法⽆法处理，不⽤随机分析法（抽样调查）这样捷 径，⽽采⽤所有数据进⾏分析处理。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7652825" y="715916"/>
            <a:ext cx="481076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计算机⽹络的功能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69077" y="2690343"/>
            <a:ext cx="4121150" cy="24123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计算机⽹络定义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计算机⽹络功能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4832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4037329"/>
          </a:xfrm>
          <a:custGeom>
            <a:avLst/>
            <a:gdLst/>
            <a:ahLst/>
            <a:cxnLst/>
            <a:rect l="l" t="t" r="r" b="b"/>
            <a:pathLst>
              <a:path w="12963525" h="403732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778611"/>
                </a:lnTo>
                <a:lnTo>
                  <a:pt x="197" y="3829981"/>
                </a:lnTo>
                <a:lnTo>
                  <a:pt x="1581" y="3871408"/>
                </a:lnTo>
                <a:lnTo>
                  <a:pt x="12649" y="3930116"/>
                </a:lnTo>
                <a:lnTo>
                  <a:pt x="49226" y="3987530"/>
                </a:lnTo>
                <a:lnTo>
                  <a:pt x="106640" y="4024106"/>
                </a:lnTo>
                <a:lnTo>
                  <a:pt x="165348" y="4035176"/>
                </a:lnTo>
                <a:lnTo>
                  <a:pt x="206776" y="4036560"/>
                </a:lnTo>
                <a:lnTo>
                  <a:pt x="258146" y="4036757"/>
                </a:lnTo>
                <a:lnTo>
                  <a:pt x="12705299" y="4036757"/>
                </a:lnTo>
                <a:lnTo>
                  <a:pt x="12756671" y="4036560"/>
                </a:lnTo>
                <a:lnTo>
                  <a:pt x="12798099" y="4035176"/>
                </a:lnTo>
                <a:lnTo>
                  <a:pt x="12856802" y="4024106"/>
                </a:lnTo>
                <a:lnTo>
                  <a:pt x="12914218" y="3987530"/>
                </a:lnTo>
                <a:lnTo>
                  <a:pt x="12950799" y="3930116"/>
                </a:lnTo>
                <a:lnTo>
                  <a:pt x="12961867" y="3871408"/>
                </a:lnTo>
                <a:lnTo>
                  <a:pt x="12963250" y="3829981"/>
                </a:lnTo>
                <a:lnTo>
                  <a:pt x="12963448" y="3778611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4037329"/>
          </a:xfrm>
          <a:custGeom>
            <a:avLst/>
            <a:gdLst/>
            <a:ahLst/>
            <a:cxnLst/>
            <a:rect l="l" t="t" r="r" b="b"/>
            <a:pathLst>
              <a:path w="12963525" h="403732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778611"/>
                </a:lnTo>
                <a:lnTo>
                  <a:pt x="12963250" y="3829981"/>
                </a:lnTo>
                <a:lnTo>
                  <a:pt x="12961867" y="3871408"/>
                </a:lnTo>
                <a:lnTo>
                  <a:pt x="12950799" y="3930116"/>
                </a:lnTo>
                <a:lnTo>
                  <a:pt x="12914218" y="3987530"/>
                </a:lnTo>
                <a:lnTo>
                  <a:pt x="12856802" y="4024106"/>
                </a:lnTo>
                <a:lnTo>
                  <a:pt x="12798099" y="4035176"/>
                </a:lnTo>
                <a:lnTo>
                  <a:pt x="12756671" y="4036560"/>
                </a:lnTo>
                <a:lnTo>
                  <a:pt x="12705299" y="4036757"/>
                </a:lnTo>
                <a:lnTo>
                  <a:pt x="258145" y="4036757"/>
                </a:lnTo>
                <a:lnTo>
                  <a:pt x="206775" y="4036560"/>
                </a:lnTo>
                <a:lnTo>
                  <a:pt x="165348" y="4035176"/>
                </a:lnTo>
                <a:lnTo>
                  <a:pt x="106640" y="4024106"/>
                </a:lnTo>
                <a:lnTo>
                  <a:pt x="49226" y="3987530"/>
                </a:lnTo>
                <a:lnTo>
                  <a:pt x="12650" y="3930116"/>
                </a:lnTo>
                <a:lnTo>
                  <a:pt x="1581" y="3871408"/>
                </a:lnTo>
                <a:lnTo>
                  <a:pt x="197" y="3829981"/>
                </a:lnTo>
                <a:lnTo>
                  <a:pt x="0" y="377861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84853" y="272296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84853" y="3966331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33604" y="2475823"/>
            <a:ext cx="10798810" cy="31521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局域⽹</a:t>
            </a:r>
            <a:r>
              <a:rPr sz="2850" spc="55" dirty="0">
                <a:latin typeface="Microsoft JhengHei UI"/>
                <a:cs typeface="Microsoft JhengHei UI"/>
              </a:rPr>
              <a:t>（</a:t>
            </a:r>
            <a:r>
              <a:rPr sz="2850" spc="55" dirty="0">
                <a:latin typeface="Arial"/>
                <a:cs typeface="Arial"/>
              </a:rPr>
              <a:t>Local</a:t>
            </a:r>
            <a:r>
              <a:rPr sz="2850" spc="10" dirty="0">
                <a:latin typeface="Arial"/>
                <a:cs typeface="Arial"/>
              </a:rPr>
              <a:t> </a:t>
            </a:r>
            <a:r>
              <a:rPr sz="2850" spc="50" dirty="0">
                <a:latin typeface="Arial"/>
                <a:cs typeface="Arial"/>
              </a:rPr>
              <a:t>Area</a:t>
            </a:r>
            <a:r>
              <a:rPr sz="2850" spc="185" dirty="0">
                <a:latin typeface="Arial"/>
                <a:cs typeface="Arial"/>
              </a:rPr>
              <a:t> </a:t>
            </a:r>
            <a:r>
              <a:rPr sz="2850" spc="65" dirty="0">
                <a:latin typeface="Arial"/>
                <a:cs typeface="Arial"/>
              </a:rPr>
              <a:t>Network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65" dirty="0">
                <a:latin typeface="Arial"/>
                <a:cs typeface="Arial"/>
              </a:rPr>
              <a:t>LAN</a:t>
            </a:r>
            <a:r>
              <a:rPr sz="2850" spc="65" dirty="0">
                <a:latin typeface="Microsoft JhengHei UI"/>
                <a:cs typeface="Microsoft JhengHei UI"/>
              </a:rPr>
              <a:t>）</a:t>
            </a:r>
            <a:r>
              <a:rPr sz="2850" spc="80" dirty="0">
                <a:latin typeface="Microsoft JhengHei UI"/>
                <a:cs typeface="Microsoft JhengHei UI"/>
              </a:rPr>
              <a:t>是指在某⼀区域内由多台计 算机互联成的计算机组。</a:t>
            </a:r>
            <a:endParaRPr sz="2850">
              <a:latin typeface="Microsoft JhengHei UI"/>
              <a:cs typeface="Microsoft JhengHei UI"/>
            </a:endParaRPr>
          </a:p>
          <a:p>
            <a:pPr marL="12700" marR="203835">
              <a:lnSpc>
                <a:spcPts val="4940"/>
              </a:lnSpc>
              <a:spcBef>
                <a:spcPts val="330"/>
              </a:spcBef>
            </a:pPr>
            <a:r>
              <a:rPr sz="2850" spc="60" dirty="0">
                <a:solidFill>
                  <a:srgbClr val="FF2600"/>
                </a:solidFill>
                <a:latin typeface="Arial"/>
                <a:cs typeface="Arial"/>
              </a:rPr>
              <a:t>Internet</a:t>
            </a:r>
            <a:r>
              <a:rPr sz="2850" spc="60" dirty="0">
                <a:latin typeface="Microsoft JhengHei UI"/>
                <a:cs typeface="Microsoft JhengHei UI"/>
              </a:rPr>
              <a:t>：</a:t>
            </a:r>
            <a:r>
              <a:rPr sz="2850" spc="60" dirty="0">
                <a:latin typeface="Arial"/>
                <a:cs typeface="Arial"/>
              </a:rPr>
              <a:t>70</a:t>
            </a:r>
            <a:r>
              <a:rPr sz="2850" spc="80" dirty="0">
                <a:latin typeface="Microsoft JhengHei UI"/>
                <a:cs typeface="Microsoft JhengHei UI"/>
              </a:rPr>
              <a:t>年代</a:t>
            </a:r>
            <a:r>
              <a:rPr sz="2850" spc="25" dirty="0">
                <a:latin typeface="Microsoft JhengHei UI"/>
                <a:cs typeface="Microsoft JhengHei UI"/>
              </a:rPr>
              <a:t>，</a:t>
            </a:r>
            <a:r>
              <a:rPr sz="2850" spc="25" dirty="0">
                <a:latin typeface="Arial"/>
                <a:cs typeface="Arial"/>
              </a:rPr>
              <a:t>ARPA</a:t>
            </a:r>
            <a:r>
              <a:rPr sz="2850" spc="80" dirty="0">
                <a:latin typeface="Microsoft JhengHei UI"/>
                <a:cs typeface="Microsoft JhengHei UI"/>
              </a:rPr>
              <a:t>设⽴了新的研究项⽬，解决不同的计算 机局域⽹互联的问题，采⽤</a:t>
            </a:r>
            <a:r>
              <a:rPr sz="2850" spc="60" dirty="0">
                <a:latin typeface="Arial"/>
                <a:cs typeface="Arial"/>
              </a:rPr>
              <a:t>TCP/IP</a:t>
            </a:r>
            <a:r>
              <a:rPr sz="2850" spc="80" dirty="0">
                <a:latin typeface="Microsoft JhengHei UI"/>
                <a:cs typeface="Microsoft JhengHei UI"/>
              </a:rPr>
              <a:t>协议，研究⼈员称之为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850" spc="60" dirty="0">
                <a:latin typeface="Arial"/>
                <a:cs typeface="Arial"/>
              </a:rPr>
              <a:t>“Internet”</a:t>
            </a:r>
            <a:r>
              <a:rPr sz="2850" spc="60" dirty="0">
                <a:latin typeface="Microsoft JhengHei UI"/>
                <a:cs typeface="Microsoft JhengHei UI"/>
              </a:rPr>
              <a:t>，</a:t>
            </a:r>
            <a:r>
              <a:rPr sz="2850" spc="80" dirty="0">
                <a:latin typeface="Microsoft JhengHei UI"/>
                <a:cs typeface="Microsoft JhengHei UI"/>
              </a:rPr>
              <a:t>即</a:t>
            </a:r>
            <a:r>
              <a:rPr sz="2850" spc="55" dirty="0">
                <a:latin typeface="Arial"/>
                <a:cs typeface="Arial"/>
              </a:rPr>
              <a:t>“</a:t>
            </a:r>
            <a:r>
              <a:rPr sz="2850" spc="80" dirty="0">
                <a:latin typeface="Microsoft JhengHei UI"/>
                <a:cs typeface="Microsoft JhengHei UI"/>
              </a:rPr>
              <a:t>因特⽹</a:t>
            </a:r>
            <a:r>
              <a:rPr sz="2850" spc="55" dirty="0">
                <a:latin typeface="Arial"/>
                <a:cs typeface="Arial"/>
              </a:rPr>
              <a:t>“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56228" y="7551960"/>
            <a:ext cx="430784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Microsoft JhengHei UI"/>
                <a:cs typeface="Microsoft JhengHei UI"/>
              </a:rPr>
              <a:t>总线型以太⽹：</a:t>
            </a:r>
            <a:r>
              <a:rPr sz="3300" spc="-5" dirty="0">
                <a:latin typeface="Arial"/>
                <a:cs typeface="Arial"/>
              </a:rPr>
              <a:t>1973</a:t>
            </a:r>
            <a:r>
              <a:rPr sz="3300" spc="-5" dirty="0">
                <a:latin typeface="Microsoft JhengHei UI"/>
                <a:cs typeface="Microsoft JhengHei UI"/>
              </a:rPr>
              <a:t>年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14468" y="8795511"/>
            <a:ext cx="7213600" cy="140970"/>
          </a:xfrm>
          <a:custGeom>
            <a:avLst/>
            <a:gdLst/>
            <a:ahLst/>
            <a:cxnLst/>
            <a:rect l="l" t="t" r="r" b="b"/>
            <a:pathLst>
              <a:path w="7213600" h="140970">
                <a:moveTo>
                  <a:pt x="0" y="140947"/>
                </a:moveTo>
                <a:lnTo>
                  <a:pt x="7213214" y="140947"/>
                </a:lnTo>
                <a:lnTo>
                  <a:pt x="7213214" y="0"/>
                </a:lnTo>
                <a:lnTo>
                  <a:pt x="0" y="0"/>
                </a:lnTo>
                <a:lnTo>
                  <a:pt x="0" y="140947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88191" y="8702378"/>
            <a:ext cx="226695" cy="327660"/>
          </a:xfrm>
          <a:custGeom>
            <a:avLst/>
            <a:gdLst/>
            <a:ahLst/>
            <a:cxnLst/>
            <a:rect l="l" t="t" r="r" b="b"/>
            <a:pathLst>
              <a:path w="226695" h="327659">
                <a:moveTo>
                  <a:pt x="0" y="327215"/>
                </a:moveTo>
                <a:lnTo>
                  <a:pt x="226275" y="327215"/>
                </a:lnTo>
                <a:lnTo>
                  <a:pt x="226275" y="0"/>
                </a:lnTo>
                <a:lnTo>
                  <a:pt x="0" y="0"/>
                </a:lnTo>
                <a:lnTo>
                  <a:pt x="0" y="327215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327682" y="8702378"/>
            <a:ext cx="226695" cy="327660"/>
          </a:xfrm>
          <a:custGeom>
            <a:avLst/>
            <a:gdLst/>
            <a:ahLst/>
            <a:cxnLst/>
            <a:rect l="l" t="t" r="r" b="b"/>
            <a:pathLst>
              <a:path w="226694" h="327659">
                <a:moveTo>
                  <a:pt x="0" y="327215"/>
                </a:moveTo>
                <a:lnTo>
                  <a:pt x="226275" y="327215"/>
                </a:lnTo>
                <a:lnTo>
                  <a:pt x="226275" y="0"/>
                </a:lnTo>
                <a:lnTo>
                  <a:pt x="0" y="0"/>
                </a:lnTo>
                <a:lnTo>
                  <a:pt x="0" y="327215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37154" y="9597931"/>
            <a:ext cx="1001308" cy="8429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49754" y="7374628"/>
            <a:ext cx="1001308" cy="8429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742252" y="9597931"/>
            <a:ext cx="1001308" cy="8429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823732" y="7181725"/>
            <a:ext cx="776277" cy="12348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685165" y="7387534"/>
            <a:ext cx="1001309" cy="8429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847350" y="9597931"/>
            <a:ext cx="1001309" cy="8429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085401" y="8813631"/>
            <a:ext cx="104706" cy="104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190491" y="8821322"/>
            <a:ext cx="104714" cy="1047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133404" y="8821322"/>
            <a:ext cx="104714" cy="104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998001" y="8795511"/>
            <a:ext cx="104706" cy="104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295589" y="8813631"/>
            <a:ext cx="104714" cy="1047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157889" y="8795511"/>
            <a:ext cx="104706" cy="104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137756" y="8918340"/>
            <a:ext cx="0" cy="680085"/>
          </a:xfrm>
          <a:custGeom>
            <a:avLst/>
            <a:gdLst/>
            <a:ahLst/>
            <a:cxnLst/>
            <a:rect l="l" t="t" r="r" b="b"/>
            <a:pathLst>
              <a:path h="680084">
                <a:moveTo>
                  <a:pt x="0" y="0"/>
                </a:moveTo>
                <a:lnTo>
                  <a:pt x="0" y="67958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210240" y="8416630"/>
            <a:ext cx="0" cy="379095"/>
          </a:xfrm>
          <a:custGeom>
            <a:avLst/>
            <a:gdLst/>
            <a:ahLst/>
            <a:cxnLst/>
            <a:rect l="l" t="t" r="r" b="b"/>
            <a:pathLst>
              <a:path h="379095">
                <a:moveTo>
                  <a:pt x="0" y="378879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347952" y="8918340"/>
            <a:ext cx="0" cy="680085"/>
          </a:xfrm>
          <a:custGeom>
            <a:avLst/>
            <a:gdLst/>
            <a:ahLst/>
            <a:cxnLst/>
            <a:rect l="l" t="t" r="r" b="b"/>
            <a:pathLst>
              <a:path h="680084">
                <a:moveTo>
                  <a:pt x="0" y="0"/>
                </a:moveTo>
                <a:lnTo>
                  <a:pt x="0" y="67958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242854" y="8926031"/>
            <a:ext cx="0" cy="672465"/>
          </a:xfrm>
          <a:custGeom>
            <a:avLst/>
            <a:gdLst/>
            <a:ahLst/>
            <a:cxnLst/>
            <a:rect l="l" t="t" r="r" b="b"/>
            <a:pathLst>
              <a:path h="672465">
                <a:moveTo>
                  <a:pt x="0" y="0"/>
                </a:moveTo>
                <a:lnTo>
                  <a:pt x="0" y="67188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185758" y="8230107"/>
            <a:ext cx="0" cy="591820"/>
          </a:xfrm>
          <a:custGeom>
            <a:avLst/>
            <a:gdLst/>
            <a:ahLst/>
            <a:cxnLst/>
            <a:rect l="l" t="t" r="r" b="b"/>
            <a:pathLst>
              <a:path h="591820">
                <a:moveTo>
                  <a:pt x="0" y="0"/>
                </a:moveTo>
                <a:lnTo>
                  <a:pt x="0" y="59121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050356" y="8217202"/>
            <a:ext cx="0" cy="578485"/>
          </a:xfrm>
          <a:custGeom>
            <a:avLst/>
            <a:gdLst/>
            <a:ahLst/>
            <a:cxnLst/>
            <a:rect l="l" t="t" r="r" b="b"/>
            <a:pathLst>
              <a:path h="578484">
                <a:moveTo>
                  <a:pt x="0" y="0"/>
                </a:moveTo>
                <a:lnTo>
                  <a:pt x="0" y="57830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5254574" y="706985"/>
            <a:ext cx="959548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计算机局域⽹络：局域⽹络的多样性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169077" y="2690343"/>
            <a:ext cx="3754754" cy="74409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什么是⽹络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主机的⽹络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局域⽹络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⽹络的⽹络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615440" lvl="3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3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3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010258" y="2350713"/>
          <a:ext cx="12264388" cy="6710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3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44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47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9154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2600" spc="30" dirty="0">
                          <a:latin typeface="Microsoft JhengHei UI"/>
                          <a:cs typeface="Microsoft JhengHei UI"/>
                        </a:rPr>
                        <a:t>分类⽅法</a:t>
                      </a:r>
                      <a:endParaRPr sz="26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413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2600" spc="30" dirty="0">
                          <a:latin typeface="Microsoft JhengHei UI"/>
                          <a:cs typeface="Microsoft JhengHei UI"/>
                        </a:rPr>
                        <a:t>详细描述</a:t>
                      </a:r>
                      <a:endParaRPr sz="26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413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5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2600" spc="30" dirty="0">
                          <a:solidFill>
                            <a:srgbClr val="FF002B"/>
                          </a:solidFill>
                          <a:latin typeface="Microsoft JhengHei UI"/>
                          <a:cs typeface="Microsoft JhengHei UI"/>
                        </a:rPr>
                        <a:t>作⽤范围</a:t>
                      </a:r>
                      <a:endParaRPr sz="26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9E35">
                        <a:alpha val="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25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⼴域⽹</a:t>
                      </a:r>
                      <a:r>
                        <a:rPr sz="2450" spc="10" dirty="0">
                          <a:latin typeface="Arial"/>
                          <a:cs typeface="Arial"/>
                        </a:rPr>
                        <a:t>LAN</a:t>
                      </a:r>
                      <a:endParaRPr sz="2450">
                        <a:latin typeface="Arial"/>
                        <a:cs typeface="Arial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（⼏⼗到⼏千公⾥）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57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25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局域⽹</a:t>
                      </a:r>
                      <a:r>
                        <a:rPr sz="2450" spc="10" dirty="0">
                          <a:latin typeface="Arial"/>
                          <a:cs typeface="Arial"/>
                        </a:rPr>
                        <a:t>LAN</a:t>
                      </a:r>
                      <a:endParaRPr sz="2450">
                        <a:latin typeface="Arial"/>
                        <a:cs typeface="Arial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450" spc="10" dirty="0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sz="2450" spc="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〜</a:t>
                      </a:r>
                      <a:r>
                        <a:rPr sz="2450" spc="5" dirty="0">
                          <a:latin typeface="Arial"/>
                          <a:cs typeface="Arial"/>
                        </a:rPr>
                        <a:t>50</a:t>
                      </a: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公⾥）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57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25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城域⽹</a:t>
                      </a:r>
                      <a:r>
                        <a:rPr sz="2450" spc="5" dirty="0">
                          <a:latin typeface="Arial"/>
                          <a:cs typeface="Arial"/>
                        </a:rPr>
                        <a:t>MAN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250">
                        <a:latin typeface="Times New Roman"/>
                        <a:cs typeface="Times New Roman"/>
                      </a:endParaRPr>
                    </a:p>
                    <a:p>
                      <a:pPr marL="314960">
                        <a:lnSpc>
                          <a:spcPct val="100000"/>
                        </a:lnSpc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个⼈区域⽹</a:t>
                      </a:r>
                      <a:r>
                        <a:rPr sz="2450" spc="-50" dirty="0">
                          <a:latin typeface="Arial"/>
                          <a:cs typeface="Arial"/>
                        </a:rPr>
                        <a:t>PAN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823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810"/>
                        </a:spcBef>
                      </a:pPr>
                      <a:r>
                        <a:rPr sz="2600" spc="30" dirty="0">
                          <a:solidFill>
                            <a:srgbClr val="FF002B"/>
                          </a:solidFill>
                          <a:latin typeface="Microsoft JhengHei UI"/>
                          <a:cs typeface="Microsoft JhengHei UI"/>
                        </a:rPr>
                        <a:t>使⽤者</a:t>
                      </a:r>
                      <a:endParaRPr sz="26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3568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9E35">
                        <a:alpha val="9999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6198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公众⽹：缴费使⽤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7581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专⽤⽹：特殊需求的⽹络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823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810"/>
                        </a:spcBef>
                      </a:pPr>
                      <a:r>
                        <a:rPr sz="2600" spc="30" dirty="0">
                          <a:solidFill>
                            <a:srgbClr val="FF002B"/>
                          </a:solidFill>
                          <a:latin typeface="Microsoft JhengHei UI"/>
                          <a:cs typeface="Microsoft JhengHei UI"/>
                        </a:rPr>
                        <a:t>⼯作⽅式</a:t>
                      </a:r>
                      <a:endParaRPr sz="26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3568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9E35">
                        <a:alpha val="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通讯⼦⽹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资源⼦⽹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接⼊⽹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823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810"/>
                        </a:spcBef>
                      </a:pPr>
                      <a:r>
                        <a:rPr sz="2600" spc="30" dirty="0">
                          <a:solidFill>
                            <a:srgbClr val="FF002B"/>
                          </a:solidFill>
                          <a:latin typeface="Microsoft JhengHei UI"/>
                          <a:cs typeface="Microsoft JhengHei UI"/>
                        </a:rPr>
                        <a:t>拓扑结构</a:t>
                      </a:r>
                      <a:endParaRPr sz="26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3568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9E35">
                        <a:alpha val="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总线型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星型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环型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3898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树型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4000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⽹状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823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810"/>
                        </a:spcBef>
                      </a:pPr>
                      <a:r>
                        <a:rPr sz="2600" spc="30" dirty="0">
                          <a:solidFill>
                            <a:srgbClr val="FF002B"/>
                          </a:solidFill>
                          <a:latin typeface="Microsoft JhengHei UI"/>
                          <a:cs typeface="Microsoft JhengHei UI"/>
                        </a:rPr>
                        <a:t>交换⽅式</a:t>
                      </a:r>
                      <a:endParaRPr sz="26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3568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9E35">
                        <a:alpha val="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电路交换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报⽂交换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50" spc="15" dirty="0">
                          <a:latin typeface="Microsoft JhengHei UI"/>
                          <a:cs typeface="Microsoft JhengHei UI"/>
                        </a:rPr>
                        <a:t>分组交换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904191" y="9631542"/>
            <a:ext cx="104965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接⼊⽹：</a:t>
            </a:r>
            <a:r>
              <a:rPr sz="3300" spc="-5" dirty="0">
                <a:latin typeface="Microsoft JhengHei UI"/>
                <a:cs typeface="Microsoft JhengHei UI"/>
              </a:rPr>
              <a:t>⽤于将⽤户接⼊互联⽹络，⽤户与互联⽹的桥梁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计算机⽹络分类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69077" y="2690343"/>
            <a:ext cx="3754754" cy="15513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⽹络的分类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60437" y="715916"/>
            <a:ext cx="959548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计算机⽹络：局域⽹与⼴域⽹的区别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4214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418840"/>
          </a:xfrm>
          <a:custGeom>
            <a:avLst/>
            <a:gdLst/>
            <a:ahLst/>
            <a:cxnLst/>
            <a:rect l="l" t="t" r="r" b="b"/>
            <a:pathLst>
              <a:path w="12963525" h="341884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160487"/>
                </a:lnTo>
                <a:lnTo>
                  <a:pt x="197" y="3211856"/>
                </a:lnTo>
                <a:lnTo>
                  <a:pt x="1581" y="3253283"/>
                </a:lnTo>
                <a:lnTo>
                  <a:pt x="12649" y="3311992"/>
                </a:lnTo>
                <a:lnTo>
                  <a:pt x="49226" y="3369405"/>
                </a:lnTo>
                <a:lnTo>
                  <a:pt x="106640" y="3405982"/>
                </a:lnTo>
                <a:lnTo>
                  <a:pt x="165348" y="3417050"/>
                </a:lnTo>
                <a:lnTo>
                  <a:pt x="206776" y="3418434"/>
                </a:lnTo>
                <a:lnTo>
                  <a:pt x="258146" y="3418632"/>
                </a:lnTo>
                <a:lnTo>
                  <a:pt x="12705299" y="3418632"/>
                </a:lnTo>
                <a:lnTo>
                  <a:pt x="12756671" y="3418434"/>
                </a:lnTo>
                <a:lnTo>
                  <a:pt x="12798099" y="3417050"/>
                </a:lnTo>
                <a:lnTo>
                  <a:pt x="12856802" y="3405982"/>
                </a:lnTo>
                <a:lnTo>
                  <a:pt x="12914218" y="3369405"/>
                </a:lnTo>
                <a:lnTo>
                  <a:pt x="12950799" y="3311992"/>
                </a:lnTo>
                <a:lnTo>
                  <a:pt x="12961867" y="3253283"/>
                </a:lnTo>
                <a:lnTo>
                  <a:pt x="12963250" y="3211856"/>
                </a:lnTo>
                <a:lnTo>
                  <a:pt x="12963448" y="316048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3418840"/>
          </a:xfrm>
          <a:custGeom>
            <a:avLst/>
            <a:gdLst/>
            <a:ahLst/>
            <a:cxnLst/>
            <a:rect l="l" t="t" r="r" b="b"/>
            <a:pathLst>
              <a:path w="12963525" h="341884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160487"/>
                </a:lnTo>
                <a:lnTo>
                  <a:pt x="12963250" y="3211856"/>
                </a:lnTo>
                <a:lnTo>
                  <a:pt x="12961867" y="3253283"/>
                </a:lnTo>
                <a:lnTo>
                  <a:pt x="12950799" y="3311992"/>
                </a:lnTo>
                <a:lnTo>
                  <a:pt x="12914218" y="3369405"/>
                </a:lnTo>
                <a:lnTo>
                  <a:pt x="12856802" y="3405982"/>
                </a:lnTo>
                <a:lnTo>
                  <a:pt x="12798099" y="3417050"/>
                </a:lnTo>
                <a:lnTo>
                  <a:pt x="12756671" y="3418434"/>
                </a:lnTo>
                <a:lnTo>
                  <a:pt x="12705299" y="3418632"/>
                </a:lnTo>
                <a:lnTo>
                  <a:pt x="258145" y="3418632"/>
                </a:lnTo>
                <a:lnTo>
                  <a:pt x="206775" y="3418434"/>
                </a:lnTo>
                <a:lnTo>
                  <a:pt x="165348" y="3417050"/>
                </a:lnTo>
                <a:lnTo>
                  <a:pt x="106640" y="3405982"/>
                </a:lnTo>
                <a:lnTo>
                  <a:pt x="49226" y="3369405"/>
                </a:lnTo>
                <a:lnTo>
                  <a:pt x="12650" y="3311992"/>
                </a:lnTo>
                <a:lnTo>
                  <a:pt x="1581" y="3253283"/>
                </a:lnTo>
                <a:lnTo>
                  <a:pt x="197" y="3211856"/>
                </a:lnTo>
                <a:lnTo>
                  <a:pt x="0" y="316048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67518" y="276525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0176" y="2530098"/>
            <a:ext cx="10866120" cy="248856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局域⽹和⼴域⽹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在结构上和传输⽅式</a:t>
            </a:r>
            <a:r>
              <a:rPr sz="2850" spc="80" dirty="0">
                <a:latin typeface="Microsoft JhengHei UI"/>
                <a:cs typeface="Microsoft JhengHei UI"/>
              </a:rPr>
              <a:t>上有很⼤的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不同</a:t>
            </a:r>
            <a:r>
              <a:rPr sz="2850" spc="80" dirty="0">
                <a:latin typeface="Microsoft JhengHei UI"/>
                <a:cs typeface="Microsoft JhengHei UI"/>
              </a:rPr>
              <a:t>，局域⽹可以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⼴播，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⼴域⽹上不能⼴播</a:t>
            </a:r>
            <a:r>
              <a:rPr sz="2850" spc="80" dirty="0">
                <a:latin typeface="Microsoft JhengHei UI"/>
                <a:cs typeface="Microsoft JhengHei UI"/>
              </a:rPr>
              <a:t>。局域⽹拥有者只有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⼀个</a:t>
            </a:r>
            <a:r>
              <a:rPr sz="2850" spc="80" dirty="0">
                <a:latin typeface="Microsoft JhengHei UI"/>
                <a:cs typeface="Microsoft JhengHei UI"/>
              </a:rPr>
              <a:t>（同构），⼴域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ts val="4850"/>
              </a:lnSpc>
              <a:spcBef>
                <a:spcPts val="40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⽹很多⽹络构成，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多个拥有者</a:t>
            </a:r>
            <a:r>
              <a:rPr sz="2850" spc="80" dirty="0">
                <a:latin typeface="Microsoft JhengHei UI"/>
                <a:cs typeface="Microsoft JhengHei UI"/>
              </a:rPr>
              <a:t>（⼀般两个以上路由器相连），同⼀ 单位内部的两个⽹络⽤路由器相连。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83584" y="6213734"/>
            <a:ext cx="13759235" cy="4713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81478" y="6590686"/>
            <a:ext cx="12963525" cy="3918585"/>
          </a:xfrm>
          <a:custGeom>
            <a:avLst/>
            <a:gdLst/>
            <a:ahLst/>
            <a:cxnLst/>
            <a:rect l="l" t="t" r="r" b="b"/>
            <a:pathLst>
              <a:path w="12963525" h="391858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50"/>
                </a:lnTo>
                <a:lnTo>
                  <a:pt x="49226" y="49227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660065"/>
                </a:lnTo>
                <a:lnTo>
                  <a:pt x="197" y="3711435"/>
                </a:lnTo>
                <a:lnTo>
                  <a:pt x="1581" y="3752862"/>
                </a:lnTo>
                <a:lnTo>
                  <a:pt x="12649" y="3811570"/>
                </a:lnTo>
                <a:lnTo>
                  <a:pt x="49226" y="3868984"/>
                </a:lnTo>
                <a:lnTo>
                  <a:pt x="106640" y="3905560"/>
                </a:lnTo>
                <a:lnTo>
                  <a:pt x="165348" y="3916629"/>
                </a:lnTo>
                <a:lnTo>
                  <a:pt x="206776" y="3918013"/>
                </a:lnTo>
                <a:lnTo>
                  <a:pt x="258146" y="3918210"/>
                </a:lnTo>
                <a:lnTo>
                  <a:pt x="12705299" y="3918210"/>
                </a:lnTo>
                <a:lnTo>
                  <a:pt x="12756671" y="3918013"/>
                </a:lnTo>
                <a:lnTo>
                  <a:pt x="12798099" y="3916629"/>
                </a:lnTo>
                <a:lnTo>
                  <a:pt x="12856802" y="3905560"/>
                </a:lnTo>
                <a:lnTo>
                  <a:pt x="12914218" y="3868984"/>
                </a:lnTo>
                <a:lnTo>
                  <a:pt x="12950799" y="3811570"/>
                </a:lnTo>
                <a:lnTo>
                  <a:pt x="12961867" y="3752862"/>
                </a:lnTo>
                <a:lnTo>
                  <a:pt x="12963250" y="3711435"/>
                </a:lnTo>
                <a:lnTo>
                  <a:pt x="12963448" y="366006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7"/>
                </a:lnTo>
                <a:lnTo>
                  <a:pt x="12856802" y="12650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81478" y="6590686"/>
            <a:ext cx="12963525" cy="3918585"/>
          </a:xfrm>
          <a:custGeom>
            <a:avLst/>
            <a:gdLst/>
            <a:ahLst/>
            <a:cxnLst/>
            <a:rect l="l" t="t" r="r" b="b"/>
            <a:pathLst>
              <a:path w="12963525" h="391858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660064"/>
                </a:lnTo>
                <a:lnTo>
                  <a:pt x="12963250" y="3711434"/>
                </a:lnTo>
                <a:lnTo>
                  <a:pt x="12961867" y="3752861"/>
                </a:lnTo>
                <a:lnTo>
                  <a:pt x="12950799" y="3811569"/>
                </a:lnTo>
                <a:lnTo>
                  <a:pt x="12914218" y="3868983"/>
                </a:lnTo>
                <a:lnTo>
                  <a:pt x="12856802" y="3905559"/>
                </a:lnTo>
                <a:lnTo>
                  <a:pt x="12798099" y="3916629"/>
                </a:lnTo>
                <a:lnTo>
                  <a:pt x="12756671" y="3918012"/>
                </a:lnTo>
                <a:lnTo>
                  <a:pt x="12705299" y="3918210"/>
                </a:lnTo>
                <a:lnTo>
                  <a:pt x="258145" y="3918210"/>
                </a:lnTo>
                <a:lnTo>
                  <a:pt x="206775" y="3918012"/>
                </a:lnTo>
                <a:lnTo>
                  <a:pt x="165348" y="3916629"/>
                </a:lnTo>
                <a:lnTo>
                  <a:pt x="106640" y="3905559"/>
                </a:lnTo>
                <a:lnTo>
                  <a:pt x="49226" y="3868983"/>
                </a:lnTo>
                <a:lnTo>
                  <a:pt x="12650" y="3811569"/>
                </a:lnTo>
                <a:lnTo>
                  <a:pt x="1581" y="3752861"/>
                </a:lnTo>
                <a:lnTo>
                  <a:pt x="197" y="3711434"/>
                </a:lnTo>
                <a:lnTo>
                  <a:pt x="0" y="366006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67518" y="712441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60176" y="7065172"/>
            <a:ext cx="413004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不能简单以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距离来区分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81644" y="835579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81644" y="897148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81644" y="959915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81644" y="7504949"/>
            <a:ext cx="10749915" cy="250063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405130" indent="-392430">
              <a:lnSpc>
                <a:spcPct val="100000"/>
              </a:lnSpc>
              <a:spcBef>
                <a:spcPts val="1520"/>
              </a:spcBef>
              <a:buClr>
                <a:srgbClr val="000000"/>
              </a:buClr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局域⽹</a:t>
            </a:r>
            <a:r>
              <a:rPr sz="2850" spc="80" dirty="0">
                <a:latin typeface="Microsoft JhengHei UI"/>
                <a:cs typeface="Microsoft JhengHei UI"/>
              </a:rPr>
              <a:t>：采⽤局域⽹技术的⽹络；</a:t>
            </a:r>
            <a:endParaRPr sz="2850">
              <a:latin typeface="Microsoft JhengHei UI"/>
              <a:cs typeface="Microsoft JhengHei UI"/>
            </a:endParaRPr>
          </a:p>
          <a:p>
            <a:pPr marL="405130">
              <a:lnSpc>
                <a:spcPct val="100000"/>
              </a:lnSpc>
              <a:spcBef>
                <a:spcPts val="1425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⼴域⽹</a:t>
            </a:r>
            <a:r>
              <a:rPr sz="2850" spc="80" dirty="0">
                <a:latin typeface="Microsoft JhengHei UI"/>
                <a:cs typeface="Microsoft JhengHei UI"/>
              </a:rPr>
              <a:t>：采⽤⼴域⽹技术的⽹络；</a:t>
            </a:r>
            <a:endParaRPr sz="2850">
              <a:latin typeface="Microsoft JhengHei UI"/>
              <a:cs typeface="Microsoft JhengHei UI"/>
            </a:endParaRPr>
          </a:p>
          <a:p>
            <a:pPr marL="405130" marR="5080">
              <a:lnSpc>
                <a:spcPts val="4940"/>
              </a:lnSpc>
              <a:spcBef>
                <a:spcPts val="33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邻居间通过不同</a:t>
            </a:r>
            <a:r>
              <a:rPr sz="2850" spc="60" dirty="0">
                <a:latin typeface="Arial"/>
                <a:cs typeface="Arial"/>
              </a:rPr>
              <a:t>ISP</a:t>
            </a:r>
            <a:r>
              <a:rPr sz="2850" spc="80" dirty="0">
                <a:latin typeface="Microsoft JhengHei UI"/>
                <a:cs typeface="Microsoft JhengHei UI"/>
              </a:rPr>
              <a:t>连接⽹络后通信，距离很近，但是是⼴域⽹ 若邻居间直接通过</a:t>
            </a:r>
            <a:r>
              <a:rPr sz="2850" spc="55" dirty="0">
                <a:latin typeface="Arial"/>
                <a:cs typeface="Arial"/>
              </a:rPr>
              <a:t>wifi</a:t>
            </a:r>
            <a:r>
              <a:rPr sz="2850" spc="80" dirty="0">
                <a:latin typeface="Microsoft JhengHei UI"/>
                <a:cs typeface="Microsoft JhengHei UI"/>
              </a:rPr>
              <a:t>或⽹线相连，局域⽹。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69077" y="2690343"/>
            <a:ext cx="4121150" cy="32740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⽹络的分类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局域⽹和⼴域⽹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⽹络互连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99905" y="6714952"/>
            <a:ext cx="3108842" cy="1334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52335" y="6714952"/>
            <a:ext cx="3108842" cy="1334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322129" y="6706529"/>
            <a:ext cx="3108842" cy="1334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81953" y="6706529"/>
            <a:ext cx="3108842" cy="1334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86036" y="5574261"/>
            <a:ext cx="0" cy="1846580"/>
          </a:xfrm>
          <a:custGeom>
            <a:avLst/>
            <a:gdLst/>
            <a:ahLst/>
            <a:cxnLst/>
            <a:rect l="l" t="t" r="r" b="b"/>
            <a:pathLst>
              <a:path h="1846579">
                <a:moveTo>
                  <a:pt x="0" y="1846481"/>
                </a:moveTo>
                <a:lnTo>
                  <a:pt x="0" y="0"/>
                </a:lnTo>
              </a:path>
            </a:pathLst>
          </a:custGeom>
          <a:ln w="20941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562530" y="5574261"/>
            <a:ext cx="0" cy="1846580"/>
          </a:xfrm>
          <a:custGeom>
            <a:avLst/>
            <a:gdLst/>
            <a:ahLst/>
            <a:cxnLst/>
            <a:rect l="l" t="t" r="r" b="b"/>
            <a:pathLst>
              <a:path h="1846579">
                <a:moveTo>
                  <a:pt x="0" y="1846481"/>
                </a:moveTo>
                <a:lnTo>
                  <a:pt x="0" y="0"/>
                </a:lnTo>
              </a:path>
            </a:pathLst>
          </a:custGeom>
          <a:ln w="20941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19232" y="6291246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29">
                <a:moveTo>
                  <a:pt x="0" y="1103273"/>
                </a:moveTo>
                <a:lnTo>
                  <a:pt x="0" y="0"/>
                </a:lnTo>
              </a:path>
            </a:pathLst>
          </a:custGeom>
          <a:ln w="20941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69906" y="6291246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29">
                <a:moveTo>
                  <a:pt x="0" y="1103273"/>
                </a:moveTo>
                <a:lnTo>
                  <a:pt x="0" y="0"/>
                </a:lnTo>
              </a:path>
            </a:pathLst>
          </a:custGeom>
          <a:ln w="20941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38778" y="4209932"/>
            <a:ext cx="2150745" cy="1468755"/>
          </a:xfrm>
          <a:custGeom>
            <a:avLst/>
            <a:gdLst/>
            <a:ahLst/>
            <a:cxnLst/>
            <a:rect l="l" t="t" r="r" b="b"/>
            <a:pathLst>
              <a:path w="2150745" h="1468754">
                <a:moveTo>
                  <a:pt x="0" y="1468643"/>
                </a:moveTo>
                <a:lnTo>
                  <a:pt x="2150163" y="0"/>
                </a:lnTo>
              </a:path>
            </a:pathLst>
          </a:custGeom>
          <a:ln w="20941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562530" y="4228631"/>
            <a:ext cx="0" cy="772160"/>
          </a:xfrm>
          <a:custGeom>
            <a:avLst/>
            <a:gdLst/>
            <a:ahLst/>
            <a:cxnLst/>
            <a:rect l="l" t="t" r="r" b="b"/>
            <a:pathLst>
              <a:path h="772160">
                <a:moveTo>
                  <a:pt x="0" y="771717"/>
                </a:moveTo>
                <a:lnTo>
                  <a:pt x="0" y="0"/>
                </a:lnTo>
              </a:path>
            </a:pathLst>
          </a:custGeom>
          <a:ln w="20941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66783" y="4046232"/>
            <a:ext cx="1426845" cy="1615440"/>
          </a:xfrm>
          <a:custGeom>
            <a:avLst/>
            <a:gdLst/>
            <a:ahLst/>
            <a:cxnLst/>
            <a:rect l="l" t="t" r="r" b="b"/>
            <a:pathLst>
              <a:path w="1426845" h="1615439">
                <a:moveTo>
                  <a:pt x="1426349" y="1614942"/>
                </a:moveTo>
                <a:lnTo>
                  <a:pt x="0" y="0"/>
                </a:lnTo>
              </a:path>
            </a:pathLst>
          </a:custGeom>
          <a:ln w="20941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49922" y="4441122"/>
            <a:ext cx="0" cy="772160"/>
          </a:xfrm>
          <a:custGeom>
            <a:avLst/>
            <a:gdLst/>
            <a:ahLst/>
            <a:cxnLst/>
            <a:rect l="l" t="t" r="r" b="b"/>
            <a:pathLst>
              <a:path h="772160">
                <a:moveTo>
                  <a:pt x="0" y="771717"/>
                </a:moveTo>
                <a:lnTo>
                  <a:pt x="0" y="0"/>
                </a:lnTo>
              </a:path>
            </a:pathLst>
          </a:custGeom>
          <a:ln w="20941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833545" y="3860494"/>
            <a:ext cx="3081655" cy="0"/>
          </a:xfrm>
          <a:custGeom>
            <a:avLst/>
            <a:gdLst/>
            <a:ahLst/>
            <a:cxnLst/>
            <a:rect l="l" t="t" r="r" b="b"/>
            <a:pathLst>
              <a:path w="3081655">
                <a:moveTo>
                  <a:pt x="3081466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309566" y="2953876"/>
            <a:ext cx="893444" cy="893444"/>
          </a:xfrm>
          <a:custGeom>
            <a:avLst/>
            <a:gdLst/>
            <a:ahLst/>
            <a:cxnLst/>
            <a:rect l="l" t="t" r="r" b="b"/>
            <a:pathLst>
              <a:path w="893444" h="893445">
                <a:moveTo>
                  <a:pt x="892819" y="892819"/>
                </a:moveTo>
                <a:lnTo>
                  <a:pt x="0" y="0"/>
                </a:lnTo>
              </a:path>
            </a:pathLst>
          </a:custGeom>
          <a:ln w="52354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833545" y="2953876"/>
            <a:ext cx="893444" cy="893444"/>
          </a:xfrm>
          <a:custGeom>
            <a:avLst/>
            <a:gdLst/>
            <a:ahLst/>
            <a:cxnLst/>
            <a:rect l="l" t="t" r="r" b="b"/>
            <a:pathLst>
              <a:path w="893445" h="893445">
                <a:moveTo>
                  <a:pt x="0" y="892819"/>
                </a:moveTo>
                <a:lnTo>
                  <a:pt x="892819" y="0"/>
                </a:lnTo>
              </a:path>
            </a:pathLst>
          </a:custGeom>
          <a:ln w="52354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58045" y="2389086"/>
            <a:ext cx="2519045" cy="664845"/>
          </a:xfrm>
          <a:custGeom>
            <a:avLst/>
            <a:gdLst/>
            <a:ahLst/>
            <a:cxnLst/>
            <a:rect l="l" t="t" r="r" b="b"/>
            <a:pathLst>
              <a:path w="2519044" h="664844">
                <a:moveTo>
                  <a:pt x="483870" y="213930"/>
                </a:moveTo>
                <a:lnTo>
                  <a:pt x="418202" y="215988"/>
                </a:lnTo>
                <a:lnTo>
                  <a:pt x="355222" y="221982"/>
                </a:lnTo>
                <a:lnTo>
                  <a:pt x="295506" y="231644"/>
                </a:lnTo>
                <a:lnTo>
                  <a:pt x="239631" y="244705"/>
                </a:lnTo>
                <a:lnTo>
                  <a:pt x="188172" y="260896"/>
                </a:lnTo>
                <a:lnTo>
                  <a:pt x="141705" y="279949"/>
                </a:lnTo>
                <a:lnTo>
                  <a:pt x="100806" y="301596"/>
                </a:lnTo>
                <a:lnTo>
                  <a:pt x="66052" y="325566"/>
                </a:lnTo>
                <a:lnTo>
                  <a:pt x="38018" y="351592"/>
                </a:lnTo>
                <a:lnTo>
                  <a:pt x="4416" y="408738"/>
                </a:lnTo>
                <a:lnTo>
                  <a:pt x="0" y="439319"/>
                </a:lnTo>
                <a:lnTo>
                  <a:pt x="4416" y="469899"/>
                </a:lnTo>
                <a:lnTo>
                  <a:pt x="38019" y="527032"/>
                </a:lnTo>
                <a:lnTo>
                  <a:pt x="66054" y="553050"/>
                </a:lnTo>
                <a:lnTo>
                  <a:pt x="100809" y="577010"/>
                </a:lnTo>
                <a:lnTo>
                  <a:pt x="141709" y="598646"/>
                </a:lnTo>
                <a:lnTo>
                  <a:pt x="188176" y="617688"/>
                </a:lnTo>
                <a:lnTo>
                  <a:pt x="239635" y="633870"/>
                </a:lnTo>
                <a:lnTo>
                  <a:pt x="295511" y="646922"/>
                </a:lnTo>
                <a:lnTo>
                  <a:pt x="355225" y="656577"/>
                </a:lnTo>
                <a:lnTo>
                  <a:pt x="418204" y="662566"/>
                </a:lnTo>
                <a:lnTo>
                  <a:pt x="483870" y="664622"/>
                </a:lnTo>
                <a:lnTo>
                  <a:pt x="488917" y="664622"/>
                </a:lnTo>
                <a:lnTo>
                  <a:pt x="499021" y="664450"/>
                </a:lnTo>
                <a:lnTo>
                  <a:pt x="2119890" y="664450"/>
                </a:lnTo>
                <a:lnTo>
                  <a:pt x="2180758" y="662165"/>
                </a:lnTo>
                <a:lnTo>
                  <a:pt x="2242833" y="655050"/>
                </a:lnTo>
                <a:lnTo>
                  <a:pt x="2300713" y="643663"/>
                </a:lnTo>
                <a:lnTo>
                  <a:pt x="2353569" y="628391"/>
                </a:lnTo>
                <a:lnTo>
                  <a:pt x="2400569" y="609621"/>
                </a:lnTo>
                <a:lnTo>
                  <a:pt x="2440885" y="587737"/>
                </a:lnTo>
                <a:lnTo>
                  <a:pt x="2473685" y="563127"/>
                </a:lnTo>
                <a:lnTo>
                  <a:pt x="2513422" y="507271"/>
                </a:lnTo>
                <a:lnTo>
                  <a:pt x="2518698" y="476798"/>
                </a:lnTo>
                <a:lnTo>
                  <a:pt x="2513419" y="446322"/>
                </a:lnTo>
                <a:lnTo>
                  <a:pt x="2473681" y="390450"/>
                </a:lnTo>
                <a:lnTo>
                  <a:pt x="2440880" y="365828"/>
                </a:lnTo>
                <a:lnTo>
                  <a:pt x="2400565" y="343932"/>
                </a:lnTo>
                <a:lnTo>
                  <a:pt x="2353566" y="325148"/>
                </a:lnTo>
                <a:lnTo>
                  <a:pt x="2300711" y="309865"/>
                </a:lnTo>
                <a:lnTo>
                  <a:pt x="2280809" y="305946"/>
                </a:lnTo>
                <a:lnTo>
                  <a:pt x="1947469" y="305946"/>
                </a:lnTo>
                <a:lnTo>
                  <a:pt x="1939523" y="276132"/>
                </a:lnTo>
                <a:lnTo>
                  <a:pt x="1926057" y="247195"/>
                </a:lnTo>
                <a:lnTo>
                  <a:pt x="1907327" y="219255"/>
                </a:lnTo>
                <a:lnTo>
                  <a:pt x="1905589" y="217290"/>
                </a:lnTo>
                <a:lnTo>
                  <a:pt x="566516" y="217290"/>
                </a:lnTo>
                <a:lnTo>
                  <a:pt x="546235" y="215857"/>
                </a:lnTo>
                <a:lnTo>
                  <a:pt x="525688" y="214803"/>
                </a:lnTo>
                <a:lnTo>
                  <a:pt x="504893" y="214152"/>
                </a:lnTo>
                <a:lnTo>
                  <a:pt x="483870" y="213930"/>
                </a:lnTo>
                <a:close/>
              </a:path>
              <a:path w="2519044" h="664844">
                <a:moveTo>
                  <a:pt x="2119890" y="664450"/>
                </a:moveTo>
                <a:lnTo>
                  <a:pt x="499021" y="664450"/>
                </a:lnTo>
                <a:lnTo>
                  <a:pt x="1230871" y="664551"/>
                </a:lnTo>
                <a:lnTo>
                  <a:pt x="1233564" y="664622"/>
                </a:lnTo>
                <a:lnTo>
                  <a:pt x="1239051" y="664622"/>
                </a:lnTo>
                <a:lnTo>
                  <a:pt x="1241689" y="664551"/>
                </a:lnTo>
                <a:lnTo>
                  <a:pt x="2117604" y="664536"/>
                </a:lnTo>
                <a:lnTo>
                  <a:pt x="2119890" y="664450"/>
                </a:lnTo>
                <a:close/>
              </a:path>
              <a:path w="2519044" h="664844">
                <a:moveTo>
                  <a:pt x="2117604" y="664536"/>
                </a:moveTo>
                <a:lnTo>
                  <a:pt x="1244401" y="664536"/>
                </a:lnTo>
                <a:lnTo>
                  <a:pt x="2115317" y="664622"/>
                </a:lnTo>
                <a:lnTo>
                  <a:pt x="2117604" y="664536"/>
                </a:lnTo>
                <a:close/>
              </a:path>
              <a:path w="2519044" h="664844">
                <a:moveTo>
                  <a:pt x="2115317" y="288887"/>
                </a:moveTo>
                <a:lnTo>
                  <a:pt x="2071014" y="290020"/>
                </a:lnTo>
                <a:lnTo>
                  <a:pt x="2028099" y="293330"/>
                </a:lnTo>
                <a:lnTo>
                  <a:pt x="1986831" y="298683"/>
                </a:lnTo>
                <a:lnTo>
                  <a:pt x="1947469" y="305946"/>
                </a:lnTo>
                <a:lnTo>
                  <a:pt x="2280809" y="305946"/>
                </a:lnTo>
                <a:lnTo>
                  <a:pt x="2242832" y="298469"/>
                </a:lnTo>
                <a:lnTo>
                  <a:pt x="2180757" y="291347"/>
                </a:lnTo>
                <a:lnTo>
                  <a:pt x="2115317" y="288887"/>
                </a:lnTo>
                <a:close/>
              </a:path>
              <a:path w="2519044" h="664844">
                <a:moveTo>
                  <a:pt x="1236328" y="0"/>
                </a:moveTo>
                <a:lnTo>
                  <a:pt x="1175507" y="1189"/>
                </a:lnTo>
                <a:lnTo>
                  <a:pt x="1116100" y="4695"/>
                </a:lnTo>
                <a:lnTo>
                  <a:pt x="1058314" y="10421"/>
                </a:lnTo>
                <a:lnTo>
                  <a:pt x="1002355" y="18270"/>
                </a:lnTo>
                <a:lnTo>
                  <a:pt x="948431" y="28147"/>
                </a:lnTo>
                <a:lnTo>
                  <a:pt x="896748" y="39955"/>
                </a:lnTo>
                <a:lnTo>
                  <a:pt x="847512" y="53598"/>
                </a:lnTo>
                <a:lnTo>
                  <a:pt x="800930" y="68981"/>
                </a:lnTo>
                <a:lnTo>
                  <a:pt x="757208" y="86007"/>
                </a:lnTo>
                <a:lnTo>
                  <a:pt x="716554" y="104580"/>
                </a:lnTo>
                <a:lnTo>
                  <a:pt x="679173" y="124605"/>
                </a:lnTo>
                <a:lnTo>
                  <a:pt x="645272" y="145984"/>
                </a:lnTo>
                <a:lnTo>
                  <a:pt x="588728" y="192432"/>
                </a:lnTo>
                <a:lnTo>
                  <a:pt x="566516" y="217290"/>
                </a:lnTo>
                <a:lnTo>
                  <a:pt x="1905589" y="217290"/>
                </a:lnTo>
                <a:lnTo>
                  <a:pt x="1855105" y="166847"/>
                </a:lnTo>
                <a:lnTo>
                  <a:pt x="1822127" y="142618"/>
                </a:lnTo>
                <a:lnTo>
                  <a:pt x="1784913" y="119866"/>
                </a:lnTo>
                <a:lnTo>
                  <a:pt x="1743720" y="98712"/>
                </a:lnTo>
                <a:lnTo>
                  <a:pt x="1698805" y="79275"/>
                </a:lnTo>
                <a:lnTo>
                  <a:pt x="1650425" y="61675"/>
                </a:lnTo>
                <a:lnTo>
                  <a:pt x="1598837" y="46032"/>
                </a:lnTo>
                <a:lnTo>
                  <a:pt x="1544298" y="32467"/>
                </a:lnTo>
                <a:lnTo>
                  <a:pt x="1487065" y="21099"/>
                </a:lnTo>
                <a:lnTo>
                  <a:pt x="1427394" y="12048"/>
                </a:lnTo>
                <a:lnTo>
                  <a:pt x="1365543" y="5434"/>
                </a:lnTo>
                <a:lnTo>
                  <a:pt x="1301769" y="1378"/>
                </a:lnTo>
                <a:lnTo>
                  <a:pt x="1236328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971813" y="2827735"/>
            <a:ext cx="2519045" cy="664845"/>
          </a:xfrm>
          <a:custGeom>
            <a:avLst/>
            <a:gdLst/>
            <a:ahLst/>
            <a:cxnLst/>
            <a:rect l="l" t="t" r="r" b="b"/>
            <a:pathLst>
              <a:path w="2519044" h="664845">
                <a:moveTo>
                  <a:pt x="2424203" y="358675"/>
                </a:moveTo>
                <a:lnTo>
                  <a:pt x="571239" y="358675"/>
                </a:lnTo>
                <a:lnTo>
                  <a:pt x="579184" y="388490"/>
                </a:lnTo>
                <a:lnTo>
                  <a:pt x="611380" y="445367"/>
                </a:lnTo>
                <a:lnTo>
                  <a:pt x="663602" y="497776"/>
                </a:lnTo>
                <a:lnTo>
                  <a:pt x="696581" y="522004"/>
                </a:lnTo>
                <a:lnTo>
                  <a:pt x="733795" y="544756"/>
                </a:lnTo>
                <a:lnTo>
                  <a:pt x="774988" y="565910"/>
                </a:lnTo>
                <a:lnTo>
                  <a:pt x="819903" y="585347"/>
                </a:lnTo>
                <a:lnTo>
                  <a:pt x="868283" y="602947"/>
                </a:lnTo>
                <a:lnTo>
                  <a:pt x="919871" y="618590"/>
                </a:lnTo>
                <a:lnTo>
                  <a:pt x="974410" y="632155"/>
                </a:lnTo>
                <a:lnTo>
                  <a:pt x="1031643" y="643523"/>
                </a:lnTo>
                <a:lnTo>
                  <a:pt x="1091313" y="652574"/>
                </a:lnTo>
                <a:lnTo>
                  <a:pt x="1153164" y="659187"/>
                </a:lnTo>
                <a:lnTo>
                  <a:pt x="1216939" y="663243"/>
                </a:lnTo>
                <a:lnTo>
                  <a:pt x="1282379" y="664622"/>
                </a:lnTo>
                <a:lnTo>
                  <a:pt x="1343201" y="663432"/>
                </a:lnTo>
                <a:lnTo>
                  <a:pt x="1402608" y="659926"/>
                </a:lnTo>
                <a:lnTo>
                  <a:pt x="1460394" y="654201"/>
                </a:lnTo>
                <a:lnTo>
                  <a:pt x="1516352" y="646352"/>
                </a:lnTo>
                <a:lnTo>
                  <a:pt x="1570276" y="636475"/>
                </a:lnTo>
                <a:lnTo>
                  <a:pt x="1621960" y="624667"/>
                </a:lnTo>
                <a:lnTo>
                  <a:pt x="1671196" y="611023"/>
                </a:lnTo>
                <a:lnTo>
                  <a:pt x="1717778" y="595641"/>
                </a:lnTo>
                <a:lnTo>
                  <a:pt x="1761499" y="578615"/>
                </a:lnTo>
                <a:lnTo>
                  <a:pt x="1802154" y="560041"/>
                </a:lnTo>
                <a:lnTo>
                  <a:pt x="1839535" y="540017"/>
                </a:lnTo>
                <a:lnTo>
                  <a:pt x="1873436" y="518638"/>
                </a:lnTo>
                <a:lnTo>
                  <a:pt x="1929979" y="472190"/>
                </a:lnTo>
                <a:lnTo>
                  <a:pt x="1952191" y="447331"/>
                </a:lnTo>
                <a:lnTo>
                  <a:pt x="2114200" y="447331"/>
                </a:lnTo>
                <a:lnTo>
                  <a:pt x="2163485" y="442641"/>
                </a:lnTo>
                <a:lnTo>
                  <a:pt x="2223200" y="432979"/>
                </a:lnTo>
                <a:lnTo>
                  <a:pt x="2279074" y="419918"/>
                </a:lnTo>
                <a:lnTo>
                  <a:pt x="2330532" y="403726"/>
                </a:lnTo>
                <a:lnTo>
                  <a:pt x="2376998" y="384673"/>
                </a:lnTo>
                <a:lnTo>
                  <a:pt x="2417895" y="363027"/>
                </a:lnTo>
                <a:lnTo>
                  <a:pt x="2424203" y="358675"/>
                </a:lnTo>
                <a:close/>
              </a:path>
              <a:path w="2519044" h="664845">
                <a:moveTo>
                  <a:pt x="2114200" y="447331"/>
                </a:moveTo>
                <a:lnTo>
                  <a:pt x="1952191" y="447331"/>
                </a:lnTo>
                <a:lnTo>
                  <a:pt x="1972473" y="448765"/>
                </a:lnTo>
                <a:lnTo>
                  <a:pt x="1993020" y="449819"/>
                </a:lnTo>
                <a:lnTo>
                  <a:pt x="2013814" y="450470"/>
                </a:lnTo>
                <a:lnTo>
                  <a:pt x="2034838" y="450693"/>
                </a:lnTo>
                <a:lnTo>
                  <a:pt x="2100506" y="448635"/>
                </a:lnTo>
                <a:lnTo>
                  <a:pt x="2114200" y="447331"/>
                </a:lnTo>
                <a:close/>
              </a:path>
              <a:path w="2519044" h="664845">
                <a:moveTo>
                  <a:pt x="403390" y="0"/>
                </a:moveTo>
                <a:lnTo>
                  <a:pt x="337950" y="2457"/>
                </a:lnTo>
                <a:lnTo>
                  <a:pt x="275875" y="9572"/>
                </a:lnTo>
                <a:lnTo>
                  <a:pt x="217994" y="20959"/>
                </a:lnTo>
                <a:lnTo>
                  <a:pt x="165138" y="36230"/>
                </a:lnTo>
                <a:lnTo>
                  <a:pt x="118137" y="55001"/>
                </a:lnTo>
                <a:lnTo>
                  <a:pt x="77821" y="76885"/>
                </a:lnTo>
                <a:lnTo>
                  <a:pt x="45019" y="101495"/>
                </a:lnTo>
                <a:lnTo>
                  <a:pt x="5278" y="157351"/>
                </a:lnTo>
                <a:lnTo>
                  <a:pt x="0" y="187824"/>
                </a:lnTo>
                <a:lnTo>
                  <a:pt x="5278" y="218300"/>
                </a:lnTo>
                <a:lnTo>
                  <a:pt x="45019" y="274172"/>
                </a:lnTo>
                <a:lnTo>
                  <a:pt x="77821" y="298794"/>
                </a:lnTo>
                <a:lnTo>
                  <a:pt x="118137" y="320690"/>
                </a:lnTo>
                <a:lnTo>
                  <a:pt x="165138" y="339473"/>
                </a:lnTo>
                <a:lnTo>
                  <a:pt x="217994" y="354757"/>
                </a:lnTo>
                <a:lnTo>
                  <a:pt x="275875" y="366153"/>
                </a:lnTo>
                <a:lnTo>
                  <a:pt x="337950" y="373275"/>
                </a:lnTo>
                <a:lnTo>
                  <a:pt x="403390" y="375735"/>
                </a:lnTo>
                <a:lnTo>
                  <a:pt x="447694" y="374602"/>
                </a:lnTo>
                <a:lnTo>
                  <a:pt x="490609" y="371292"/>
                </a:lnTo>
                <a:lnTo>
                  <a:pt x="531876" y="365939"/>
                </a:lnTo>
                <a:lnTo>
                  <a:pt x="571239" y="358675"/>
                </a:lnTo>
                <a:lnTo>
                  <a:pt x="2424203" y="358675"/>
                </a:lnTo>
                <a:lnTo>
                  <a:pt x="2480681" y="313029"/>
                </a:lnTo>
                <a:lnTo>
                  <a:pt x="2514282" y="255884"/>
                </a:lnTo>
                <a:lnTo>
                  <a:pt x="2518698" y="225303"/>
                </a:lnTo>
                <a:lnTo>
                  <a:pt x="2514281" y="194723"/>
                </a:lnTo>
                <a:lnTo>
                  <a:pt x="2480679" y="137589"/>
                </a:lnTo>
                <a:lnTo>
                  <a:pt x="2452646" y="111572"/>
                </a:lnTo>
                <a:lnTo>
                  <a:pt x="2417892" y="87611"/>
                </a:lnTo>
                <a:lnTo>
                  <a:pt x="2376994" y="65976"/>
                </a:lnTo>
                <a:lnTo>
                  <a:pt x="2330528" y="46933"/>
                </a:lnTo>
                <a:lnTo>
                  <a:pt x="2279070" y="30752"/>
                </a:lnTo>
                <a:lnTo>
                  <a:pt x="2223195" y="17700"/>
                </a:lnTo>
                <a:lnTo>
                  <a:pt x="2163481" y="8045"/>
                </a:lnTo>
                <a:lnTo>
                  <a:pt x="2100504" y="2056"/>
                </a:lnTo>
                <a:lnTo>
                  <a:pt x="2040322" y="171"/>
                </a:lnTo>
                <a:lnTo>
                  <a:pt x="403390" y="0"/>
                </a:lnTo>
                <a:close/>
              </a:path>
              <a:path w="2519044" h="664845">
                <a:moveTo>
                  <a:pt x="2034838" y="0"/>
                </a:moveTo>
                <a:lnTo>
                  <a:pt x="2029781" y="0"/>
                </a:lnTo>
                <a:lnTo>
                  <a:pt x="2019687" y="171"/>
                </a:lnTo>
                <a:lnTo>
                  <a:pt x="2040322" y="171"/>
                </a:lnTo>
                <a:lnTo>
                  <a:pt x="2034838" y="0"/>
                </a:lnTo>
                <a:close/>
              </a:path>
              <a:path w="2519044" h="664845">
                <a:moveTo>
                  <a:pt x="1285144" y="0"/>
                </a:moveTo>
                <a:lnTo>
                  <a:pt x="1279657" y="0"/>
                </a:lnTo>
                <a:lnTo>
                  <a:pt x="1277018" y="72"/>
                </a:lnTo>
                <a:lnTo>
                  <a:pt x="1274306" y="85"/>
                </a:lnTo>
                <a:lnTo>
                  <a:pt x="1290641" y="85"/>
                </a:lnTo>
                <a:lnTo>
                  <a:pt x="1287877" y="72"/>
                </a:lnTo>
                <a:lnTo>
                  <a:pt x="1285144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811862" y="2672318"/>
            <a:ext cx="112522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solidFill>
                  <a:srgbClr val="FFFFFF"/>
                </a:solidFill>
                <a:latin typeface="Microsoft JhengHei UI"/>
                <a:cs typeface="Microsoft JhengHei UI"/>
              </a:rPr>
              <a:t>⼴域⽹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22004" y="3490623"/>
            <a:ext cx="1950085" cy="570230"/>
          </a:xfrm>
          <a:custGeom>
            <a:avLst/>
            <a:gdLst/>
            <a:ahLst/>
            <a:cxnLst/>
            <a:rect l="l" t="t" r="r" b="b"/>
            <a:pathLst>
              <a:path w="1950084" h="570229">
                <a:moveTo>
                  <a:pt x="374539" y="183378"/>
                </a:moveTo>
                <a:lnTo>
                  <a:pt x="313779" y="185907"/>
                </a:lnTo>
                <a:lnTo>
                  <a:pt x="256143" y="193229"/>
                </a:lnTo>
                <a:lnTo>
                  <a:pt x="202403" y="204945"/>
                </a:lnTo>
                <a:lnTo>
                  <a:pt x="153327" y="220657"/>
                </a:lnTo>
                <a:lnTo>
                  <a:pt x="109688" y="239969"/>
                </a:lnTo>
                <a:lnTo>
                  <a:pt x="72255" y="262481"/>
                </a:lnTo>
                <a:lnTo>
                  <a:pt x="41799" y="287796"/>
                </a:lnTo>
                <a:lnTo>
                  <a:pt x="4901" y="345243"/>
                </a:lnTo>
                <a:lnTo>
                  <a:pt x="0" y="376579"/>
                </a:lnTo>
                <a:lnTo>
                  <a:pt x="4901" y="407912"/>
                </a:lnTo>
                <a:lnTo>
                  <a:pt x="41799" y="465345"/>
                </a:lnTo>
                <a:lnTo>
                  <a:pt x="72255" y="490650"/>
                </a:lnTo>
                <a:lnTo>
                  <a:pt x="109688" y="513151"/>
                </a:lnTo>
                <a:lnTo>
                  <a:pt x="153327" y="532452"/>
                </a:lnTo>
                <a:lnTo>
                  <a:pt x="202403" y="548154"/>
                </a:lnTo>
                <a:lnTo>
                  <a:pt x="256143" y="559862"/>
                </a:lnTo>
                <a:lnTo>
                  <a:pt x="313779" y="567179"/>
                </a:lnTo>
                <a:lnTo>
                  <a:pt x="374539" y="569706"/>
                </a:lnTo>
                <a:lnTo>
                  <a:pt x="378500" y="569705"/>
                </a:lnTo>
                <a:lnTo>
                  <a:pt x="386266" y="569558"/>
                </a:lnTo>
                <a:lnTo>
                  <a:pt x="1640211" y="569558"/>
                </a:lnTo>
                <a:lnTo>
                  <a:pt x="1700306" y="566436"/>
                </a:lnTo>
                <a:lnTo>
                  <a:pt x="1758921" y="557057"/>
                </a:lnTo>
                <a:lnTo>
                  <a:pt x="1811960" y="542216"/>
                </a:lnTo>
                <a:lnTo>
                  <a:pt x="1858169" y="522559"/>
                </a:lnTo>
                <a:lnTo>
                  <a:pt x="1896293" y="498733"/>
                </a:lnTo>
                <a:lnTo>
                  <a:pt x="1925078" y="471384"/>
                </a:lnTo>
                <a:lnTo>
                  <a:pt x="1949611" y="408704"/>
                </a:lnTo>
                <a:lnTo>
                  <a:pt x="1943269" y="376247"/>
                </a:lnTo>
                <a:lnTo>
                  <a:pt x="1896293" y="318653"/>
                </a:lnTo>
                <a:lnTo>
                  <a:pt x="1858169" y="294814"/>
                </a:lnTo>
                <a:lnTo>
                  <a:pt x="1811960" y="275143"/>
                </a:lnTo>
                <a:lnTo>
                  <a:pt x="1765930" y="262253"/>
                </a:lnTo>
                <a:lnTo>
                  <a:pt x="1507447" y="262253"/>
                </a:lnTo>
                <a:lnTo>
                  <a:pt x="1499416" y="231315"/>
                </a:lnTo>
                <a:lnTo>
                  <a:pt x="1485148" y="201518"/>
                </a:lnTo>
                <a:lnTo>
                  <a:pt x="1474348" y="186258"/>
                </a:lnTo>
                <a:lnTo>
                  <a:pt x="438516" y="186258"/>
                </a:lnTo>
                <a:lnTo>
                  <a:pt x="422814" y="185029"/>
                </a:lnTo>
                <a:lnTo>
                  <a:pt x="406908" y="184126"/>
                </a:lnTo>
                <a:lnTo>
                  <a:pt x="390812" y="183569"/>
                </a:lnTo>
                <a:lnTo>
                  <a:pt x="374539" y="183378"/>
                </a:lnTo>
                <a:close/>
              </a:path>
              <a:path w="1950084" h="570229">
                <a:moveTo>
                  <a:pt x="1640211" y="569558"/>
                </a:moveTo>
                <a:lnTo>
                  <a:pt x="386266" y="569558"/>
                </a:lnTo>
                <a:lnTo>
                  <a:pt x="952731" y="569643"/>
                </a:lnTo>
                <a:lnTo>
                  <a:pt x="954846" y="569705"/>
                </a:lnTo>
                <a:lnTo>
                  <a:pt x="959131" y="569705"/>
                </a:lnTo>
                <a:lnTo>
                  <a:pt x="961128" y="569643"/>
                </a:lnTo>
                <a:lnTo>
                  <a:pt x="1638579" y="569643"/>
                </a:lnTo>
                <a:lnTo>
                  <a:pt x="1640211" y="569558"/>
                </a:lnTo>
                <a:close/>
              </a:path>
              <a:path w="1950084" h="570229">
                <a:moveTo>
                  <a:pt x="1638579" y="569643"/>
                </a:moveTo>
                <a:lnTo>
                  <a:pt x="961128" y="569643"/>
                </a:lnTo>
                <a:lnTo>
                  <a:pt x="1637390" y="569705"/>
                </a:lnTo>
                <a:lnTo>
                  <a:pt x="1638579" y="569643"/>
                </a:lnTo>
                <a:close/>
              </a:path>
              <a:path w="1950084" h="570229">
                <a:moveTo>
                  <a:pt x="1637370" y="247631"/>
                </a:moveTo>
                <a:lnTo>
                  <a:pt x="1603081" y="248602"/>
                </a:lnTo>
                <a:lnTo>
                  <a:pt x="1569864" y="251439"/>
                </a:lnTo>
                <a:lnTo>
                  <a:pt x="1537919" y="256027"/>
                </a:lnTo>
                <a:lnTo>
                  <a:pt x="1507447" y="262253"/>
                </a:lnTo>
                <a:lnTo>
                  <a:pt x="1765930" y="262253"/>
                </a:lnTo>
                <a:lnTo>
                  <a:pt x="1758921" y="260290"/>
                </a:lnTo>
                <a:lnTo>
                  <a:pt x="1700306" y="250903"/>
                </a:lnTo>
                <a:lnTo>
                  <a:pt x="1637370" y="247631"/>
                </a:lnTo>
                <a:close/>
              </a:path>
              <a:path w="1950084" h="570229">
                <a:moveTo>
                  <a:pt x="956982" y="0"/>
                </a:moveTo>
                <a:lnTo>
                  <a:pt x="898298" y="1588"/>
                </a:lnTo>
                <a:lnTo>
                  <a:pt x="841387" y="6246"/>
                </a:lnTo>
                <a:lnTo>
                  <a:pt x="786562" y="13812"/>
                </a:lnTo>
                <a:lnTo>
                  <a:pt x="734135" y="24127"/>
                </a:lnTo>
                <a:lnTo>
                  <a:pt x="684418" y="37028"/>
                </a:lnTo>
                <a:lnTo>
                  <a:pt x="637723" y="52355"/>
                </a:lnTo>
                <a:lnTo>
                  <a:pt x="594364" y="69948"/>
                </a:lnTo>
                <a:lnTo>
                  <a:pt x="554651" y="89645"/>
                </a:lnTo>
                <a:lnTo>
                  <a:pt x="518898" y="111285"/>
                </a:lnTo>
                <a:lnTo>
                  <a:pt x="487416" y="134708"/>
                </a:lnTo>
                <a:lnTo>
                  <a:pt x="438516" y="186258"/>
                </a:lnTo>
                <a:lnTo>
                  <a:pt x="1474348" y="186258"/>
                </a:lnTo>
                <a:lnTo>
                  <a:pt x="1439322" y="146083"/>
                </a:lnTo>
                <a:lnTo>
                  <a:pt x="1408476" y="120814"/>
                </a:lnTo>
                <a:lnTo>
                  <a:pt x="1372816" y="97423"/>
                </a:lnTo>
                <a:lnTo>
                  <a:pt x="1332699" y="76093"/>
                </a:lnTo>
                <a:lnTo>
                  <a:pt x="1288481" y="57010"/>
                </a:lnTo>
                <a:lnTo>
                  <a:pt x="1240517" y="40358"/>
                </a:lnTo>
                <a:lnTo>
                  <a:pt x="1189164" y="26320"/>
                </a:lnTo>
                <a:lnTo>
                  <a:pt x="1134778" y="15081"/>
                </a:lnTo>
                <a:lnTo>
                  <a:pt x="1077715" y="6825"/>
                </a:lnTo>
                <a:lnTo>
                  <a:pt x="1018331" y="1737"/>
                </a:lnTo>
                <a:lnTo>
                  <a:pt x="956982" y="0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100443" y="3866627"/>
            <a:ext cx="1950085" cy="570230"/>
          </a:xfrm>
          <a:custGeom>
            <a:avLst/>
            <a:gdLst/>
            <a:ahLst/>
            <a:cxnLst/>
            <a:rect l="l" t="t" r="r" b="b"/>
            <a:pathLst>
              <a:path w="1950084" h="570229">
                <a:moveTo>
                  <a:pt x="1876987" y="307451"/>
                </a:moveTo>
                <a:lnTo>
                  <a:pt x="442167" y="307451"/>
                </a:lnTo>
                <a:lnTo>
                  <a:pt x="450198" y="338389"/>
                </a:lnTo>
                <a:lnTo>
                  <a:pt x="484616" y="396659"/>
                </a:lnTo>
                <a:lnTo>
                  <a:pt x="541138" y="448890"/>
                </a:lnTo>
                <a:lnTo>
                  <a:pt x="576798" y="472282"/>
                </a:lnTo>
                <a:lnTo>
                  <a:pt x="616914" y="493611"/>
                </a:lnTo>
                <a:lnTo>
                  <a:pt x="661133" y="512694"/>
                </a:lnTo>
                <a:lnTo>
                  <a:pt x="709097" y="529346"/>
                </a:lnTo>
                <a:lnTo>
                  <a:pt x="760450" y="543384"/>
                </a:lnTo>
                <a:lnTo>
                  <a:pt x="814836" y="554623"/>
                </a:lnTo>
                <a:lnTo>
                  <a:pt x="871899" y="562879"/>
                </a:lnTo>
                <a:lnTo>
                  <a:pt x="931283" y="567968"/>
                </a:lnTo>
                <a:lnTo>
                  <a:pt x="992632" y="569705"/>
                </a:lnTo>
                <a:lnTo>
                  <a:pt x="1051316" y="568116"/>
                </a:lnTo>
                <a:lnTo>
                  <a:pt x="1108227" y="563458"/>
                </a:lnTo>
                <a:lnTo>
                  <a:pt x="1163052" y="555892"/>
                </a:lnTo>
                <a:lnTo>
                  <a:pt x="1215480" y="545577"/>
                </a:lnTo>
                <a:lnTo>
                  <a:pt x="1265197" y="532676"/>
                </a:lnTo>
                <a:lnTo>
                  <a:pt x="1311892" y="517349"/>
                </a:lnTo>
                <a:lnTo>
                  <a:pt x="1355252" y="499756"/>
                </a:lnTo>
                <a:lnTo>
                  <a:pt x="1394966" y="480059"/>
                </a:lnTo>
                <a:lnTo>
                  <a:pt x="1430721" y="458419"/>
                </a:lnTo>
                <a:lnTo>
                  <a:pt x="1462204" y="434996"/>
                </a:lnTo>
                <a:lnTo>
                  <a:pt x="1511108" y="383446"/>
                </a:lnTo>
                <a:lnTo>
                  <a:pt x="1638605" y="383446"/>
                </a:lnTo>
                <a:lnTo>
                  <a:pt x="1693475" y="376476"/>
                </a:lnTo>
                <a:lnTo>
                  <a:pt x="1747217" y="364760"/>
                </a:lnTo>
                <a:lnTo>
                  <a:pt x="1796293" y="349047"/>
                </a:lnTo>
                <a:lnTo>
                  <a:pt x="1839932" y="329736"/>
                </a:lnTo>
                <a:lnTo>
                  <a:pt x="1876987" y="307451"/>
                </a:lnTo>
                <a:close/>
              </a:path>
              <a:path w="1950084" h="570229">
                <a:moveTo>
                  <a:pt x="1638605" y="383446"/>
                </a:moveTo>
                <a:lnTo>
                  <a:pt x="1511108" y="383446"/>
                </a:lnTo>
                <a:lnTo>
                  <a:pt x="1526805" y="384675"/>
                </a:lnTo>
                <a:lnTo>
                  <a:pt x="1542707" y="385579"/>
                </a:lnTo>
                <a:lnTo>
                  <a:pt x="1558802" y="386137"/>
                </a:lnTo>
                <a:lnTo>
                  <a:pt x="1575075" y="386327"/>
                </a:lnTo>
                <a:lnTo>
                  <a:pt x="1635838" y="383798"/>
                </a:lnTo>
                <a:lnTo>
                  <a:pt x="1638605" y="383446"/>
                </a:lnTo>
                <a:close/>
              </a:path>
              <a:path w="1950084" h="570229">
                <a:moveTo>
                  <a:pt x="312242" y="0"/>
                </a:moveTo>
                <a:lnTo>
                  <a:pt x="249307" y="3269"/>
                </a:lnTo>
                <a:lnTo>
                  <a:pt x="190693" y="12648"/>
                </a:lnTo>
                <a:lnTo>
                  <a:pt x="137653" y="27489"/>
                </a:lnTo>
                <a:lnTo>
                  <a:pt x="91444" y="47146"/>
                </a:lnTo>
                <a:lnTo>
                  <a:pt x="53319" y="70972"/>
                </a:lnTo>
                <a:lnTo>
                  <a:pt x="24534" y="98321"/>
                </a:lnTo>
                <a:lnTo>
                  <a:pt x="0" y="161000"/>
                </a:lnTo>
                <a:lnTo>
                  <a:pt x="6342" y="193457"/>
                </a:lnTo>
                <a:lnTo>
                  <a:pt x="53319" y="251051"/>
                </a:lnTo>
                <a:lnTo>
                  <a:pt x="91444" y="274891"/>
                </a:lnTo>
                <a:lnTo>
                  <a:pt x="137653" y="294561"/>
                </a:lnTo>
                <a:lnTo>
                  <a:pt x="190693" y="309414"/>
                </a:lnTo>
                <a:lnTo>
                  <a:pt x="249307" y="318801"/>
                </a:lnTo>
                <a:lnTo>
                  <a:pt x="312242" y="322075"/>
                </a:lnTo>
                <a:lnTo>
                  <a:pt x="346535" y="321103"/>
                </a:lnTo>
                <a:lnTo>
                  <a:pt x="379752" y="318266"/>
                </a:lnTo>
                <a:lnTo>
                  <a:pt x="411696" y="313677"/>
                </a:lnTo>
                <a:lnTo>
                  <a:pt x="442167" y="307451"/>
                </a:lnTo>
                <a:lnTo>
                  <a:pt x="1876987" y="307451"/>
                </a:lnTo>
                <a:lnTo>
                  <a:pt x="1907820" y="281909"/>
                </a:lnTo>
                <a:lnTo>
                  <a:pt x="1944718" y="224462"/>
                </a:lnTo>
                <a:lnTo>
                  <a:pt x="1949619" y="193127"/>
                </a:lnTo>
                <a:lnTo>
                  <a:pt x="1944717" y="161793"/>
                </a:lnTo>
                <a:lnTo>
                  <a:pt x="1907818" y="104360"/>
                </a:lnTo>
                <a:lnTo>
                  <a:pt x="1877362" y="79055"/>
                </a:lnTo>
                <a:lnTo>
                  <a:pt x="1839928" y="56554"/>
                </a:lnTo>
                <a:lnTo>
                  <a:pt x="1796288" y="37253"/>
                </a:lnTo>
                <a:lnTo>
                  <a:pt x="1747212" y="21550"/>
                </a:lnTo>
                <a:lnTo>
                  <a:pt x="1693471" y="9842"/>
                </a:lnTo>
                <a:lnTo>
                  <a:pt x="1635835" y="2526"/>
                </a:lnTo>
                <a:lnTo>
                  <a:pt x="1578625" y="147"/>
                </a:lnTo>
                <a:lnTo>
                  <a:pt x="988486" y="61"/>
                </a:lnTo>
                <a:lnTo>
                  <a:pt x="312242" y="0"/>
                </a:lnTo>
                <a:close/>
              </a:path>
              <a:path w="1950084" h="570229">
                <a:moveTo>
                  <a:pt x="1575075" y="0"/>
                </a:moveTo>
                <a:lnTo>
                  <a:pt x="1571169" y="0"/>
                </a:lnTo>
                <a:lnTo>
                  <a:pt x="1563348" y="147"/>
                </a:lnTo>
                <a:lnTo>
                  <a:pt x="1578625" y="147"/>
                </a:lnTo>
                <a:lnTo>
                  <a:pt x="1575075" y="0"/>
                </a:lnTo>
                <a:close/>
              </a:path>
              <a:path w="1950084" h="570229">
                <a:moveTo>
                  <a:pt x="994768" y="0"/>
                </a:moveTo>
                <a:lnTo>
                  <a:pt x="990527" y="0"/>
                </a:lnTo>
                <a:lnTo>
                  <a:pt x="988486" y="61"/>
                </a:lnTo>
                <a:lnTo>
                  <a:pt x="996883" y="61"/>
                </a:lnTo>
                <a:lnTo>
                  <a:pt x="994768" y="0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655027" y="3719772"/>
            <a:ext cx="106235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15" dirty="0">
                <a:solidFill>
                  <a:srgbClr val="FFFFFF"/>
                </a:solidFill>
                <a:latin typeface="Microsoft JhengHei UI"/>
                <a:cs typeface="Microsoft JhengHei UI"/>
              </a:rPr>
              <a:t>城域⽹</a:t>
            </a:r>
            <a:endParaRPr sz="270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698505" y="3490623"/>
            <a:ext cx="1950085" cy="570230"/>
          </a:xfrm>
          <a:custGeom>
            <a:avLst/>
            <a:gdLst/>
            <a:ahLst/>
            <a:cxnLst/>
            <a:rect l="l" t="t" r="r" b="b"/>
            <a:pathLst>
              <a:path w="1950084" h="570229">
                <a:moveTo>
                  <a:pt x="374543" y="183378"/>
                </a:moveTo>
                <a:lnTo>
                  <a:pt x="313781" y="185907"/>
                </a:lnTo>
                <a:lnTo>
                  <a:pt x="256143" y="193229"/>
                </a:lnTo>
                <a:lnTo>
                  <a:pt x="202401" y="204945"/>
                </a:lnTo>
                <a:lnTo>
                  <a:pt x="153325" y="220657"/>
                </a:lnTo>
                <a:lnTo>
                  <a:pt x="109686" y="239969"/>
                </a:lnTo>
                <a:lnTo>
                  <a:pt x="72253" y="262481"/>
                </a:lnTo>
                <a:lnTo>
                  <a:pt x="41798" y="287796"/>
                </a:lnTo>
                <a:lnTo>
                  <a:pt x="4901" y="345243"/>
                </a:lnTo>
                <a:lnTo>
                  <a:pt x="0" y="376579"/>
                </a:lnTo>
                <a:lnTo>
                  <a:pt x="4901" y="407912"/>
                </a:lnTo>
                <a:lnTo>
                  <a:pt x="41800" y="465345"/>
                </a:lnTo>
                <a:lnTo>
                  <a:pt x="72256" y="490650"/>
                </a:lnTo>
                <a:lnTo>
                  <a:pt x="109690" y="513151"/>
                </a:lnTo>
                <a:lnTo>
                  <a:pt x="153330" y="532452"/>
                </a:lnTo>
                <a:lnTo>
                  <a:pt x="202406" y="548154"/>
                </a:lnTo>
                <a:lnTo>
                  <a:pt x="256147" y="559862"/>
                </a:lnTo>
                <a:lnTo>
                  <a:pt x="313783" y="567179"/>
                </a:lnTo>
                <a:lnTo>
                  <a:pt x="374543" y="569706"/>
                </a:lnTo>
                <a:lnTo>
                  <a:pt x="378504" y="569705"/>
                </a:lnTo>
                <a:lnTo>
                  <a:pt x="386270" y="569558"/>
                </a:lnTo>
                <a:lnTo>
                  <a:pt x="1640215" y="569558"/>
                </a:lnTo>
                <a:lnTo>
                  <a:pt x="1700310" y="566436"/>
                </a:lnTo>
                <a:lnTo>
                  <a:pt x="1758925" y="557057"/>
                </a:lnTo>
                <a:lnTo>
                  <a:pt x="1811964" y="542216"/>
                </a:lnTo>
                <a:lnTo>
                  <a:pt x="1858173" y="522559"/>
                </a:lnTo>
                <a:lnTo>
                  <a:pt x="1896297" y="498733"/>
                </a:lnTo>
                <a:lnTo>
                  <a:pt x="1925082" y="471384"/>
                </a:lnTo>
                <a:lnTo>
                  <a:pt x="1949616" y="408704"/>
                </a:lnTo>
                <a:lnTo>
                  <a:pt x="1943273" y="376247"/>
                </a:lnTo>
                <a:lnTo>
                  <a:pt x="1896297" y="318653"/>
                </a:lnTo>
                <a:lnTo>
                  <a:pt x="1858173" y="294814"/>
                </a:lnTo>
                <a:lnTo>
                  <a:pt x="1811964" y="275143"/>
                </a:lnTo>
                <a:lnTo>
                  <a:pt x="1765934" y="262253"/>
                </a:lnTo>
                <a:lnTo>
                  <a:pt x="1507451" y="262253"/>
                </a:lnTo>
                <a:lnTo>
                  <a:pt x="1499419" y="231315"/>
                </a:lnTo>
                <a:lnTo>
                  <a:pt x="1485148" y="201518"/>
                </a:lnTo>
                <a:lnTo>
                  <a:pt x="1474348" y="186258"/>
                </a:lnTo>
                <a:lnTo>
                  <a:pt x="438510" y="186258"/>
                </a:lnTo>
                <a:lnTo>
                  <a:pt x="422814" y="185029"/>
                </a:lnTo>
                <a:lnTo>
                  <a:pt x="406911" y="184126"/>
                </a:lnTo>
                <a:lnTo>
                  <a:pt x="390816" y="183569"/>
                </a:lnTo>
                <a:lnTo>
                  <a:pt x="374543" y="183378"/>
                </a:lnTo>
                <a:close/>
              </a:path>
              <a:path w="1950084" h="570229">
                <a:moveTo>
                  <a:pt x="1640215" y="569558"/>
                </a:moveTo>
                <a:lnTo>
                  <a:pt x="386270" y="569558"/>
                </a:lnTo>
                <a:lnTo>
                  <a:pt x="952735" y="569643"/>
                </a:lnTo>
                <a:lnTo>
                  <a:pt x="954840" y="569705"/>
                </a:lnTo>
                <a:lnTo>
                  <a:pt x="959125" y="569705"/>
                </a:lnTo>
                <a:lnTo>
                  <a:pt x="961133" y="569643"/>
                </a:lnTo>
                <a:lnTo>
                  <a:pt x="1638583" y="569643"/>
                </a:lnTo>
                <a:lnTo>
                  <a:pt x="1640215" y="569558"/>
                </a:lnTo>
                <a:close/>
              </a:path>
              <a:path w="1950084" h="570229">
                <a:moveTo>
                  <a:pt x="1638583" y="569643"/>
                </a:moveTo>
                <a:lnTo>
                  <a:pt x="961133" y="569643"/>
                </a:lnTo>
                <a:lnTo>
                  <a:pt x="1637394" y="569705"/>
                </a:lnTo>
                <a:lnTo>
                  <a:pt x="1638583" y="569643"/>
                </a:lnTo>
                <a:close/>
              </a:path>
              <a:path w="1950084" h="570229">
                <a:moveTo>
                  <a:pt x="1637374" y="247631"/>
                </a:moveTo>
                <a:lnTo>
                  <a:pt x="1603079" y="248602"/>
                </a:lnTo>
                <a:lnTo>
                  <a:pt x="1569860" y="251439"/>
                </a:lnTo>
                <a:lnTo>
                  <a:pt x="1537917" y="256027"/>
                </a:lnTo>
                <a:lnTo>
                  <a:pt x="1507451" y="262253"/>
                </a:lnTo>
                <a:lnTo>
                  <a:pt x="1765934" y="262253"/>
                </a:lnTo>
                <a:lnTo>
                  <a:pt x="1758925" y="260290"/>
                </a:lnTo>
                <a:lnTo>
                  <a:pt x="1700310" y="250903"/>
                </a:lnTo>
                <a:lnTo>
                  <a:pt x="1637374" y="247631"/>
                </a:lnTo>
                <a:close/>
              </a:path>
              <a:path w="1950084" h="570229">
                <a:moveTo>
                  <a:pt x="956986" y="0"/>
                </a:moveTo>
                <a:lnTo>
                  <a:pt x="898302" y="1588"/>
                </a:lnTo>
                <a:lnTo>
                  <a:pt x="841391" y="6246"/>
                </a:lnTo>
                <a:lnTo>
                  <a:pt x="786566" y="13812"/>
                </a:lnTo>
                <a:lnTo>
                  <a:pt x="734138" y="24127"/>
                </a:lnTo>
                <a:lnTo>
                  <a:pt x="684421" y="37028"/>
                </a:lnTo>
                <a:lnTo>
                  <a:pt x="637726" y="52355"/>
                </a:lnTo>
                <a:lnTo>
                  <a:pt x="594366" y="69948"/>
                </a:lnTo>
                <a:lnTo>
                  <a:pt x="554652" y="89645"/>
                </a:lnTo>
                <a:lnTo>
                  <a:pt x="518897" y="111285"/>
                </a:lnTo>
                <a:lnTo>
                  <a:pt x="487414" y="134708"/>
                </a:lnTo>
                <a:lnTo>
                  <a:pt x="438510" y="186258"/>
                </a:lnTo>
                <a:lnTo>
                  <a:pt x="1474348" y="186258"/>
                </a:lnTo>
                <a:lnTo>
                  <a:pt x="1439319" y="146083"/>
                </a:lnTo>
                <a:lnTo>
                  <a:pt x="1408473" y="120814"/>
                </a:lnTo>
                <a:lnTo>
                  <a:pt x="1372813" y="97423"/>
                </a:lnTo>
                <a:lnTo>
                  <a:pt x="1332696" y="76093"/>
                </a:lnTo>
                <a:lnTo>
                  <a:pt x="1288478" y="57010"/>
                </a:lnTo>
                <a:lnTo>
                  <a:pt x="1240514" y="40358"/>
                </a:lnTo>
                <a:lnTo>
                  <a:pt x="1189162" y="26320"/>
                </a:lnTo>
                <a:lnTo>
                  <a:pt x="1134777" y="15081"/>
                </a:lnTo>
                <a:lnTo>
                  <a:pt x="1077715" y="6825"/>
                </a:lnTo>
                <a:lnTo>
                  <a:pt x="1018333" y="1737"/>
                </a:lnTo>
                <a:lnTo>
                  <a:pt x="956986" y="0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476941" y="3866627"/>
            <a:ext cx="1950085" cy="570230"/>
          </a:xfrm>
          <a:custGeom>
            <a:avLst/>
            <a:gdLst/>
            <a:ahLst/>
            <a:cxnLst/>
            <a:rect l="l" t="t" r="r" b="b"/>
            <a:pathLst>
              <a:path w="1950084" h="570229">
                <a:moveTo>
                  <a:pt x="1876985" y="307451"/>
                </a:moveTo>
                <a:lnTo>
                  <a:pt x="442175" y="307451"/>
                </a:lnTo>
                <a:lnTo>
                  <a:pt x="450205" y="338389"/>
                </a:lnTo>
                <a:lnTo>
                  <a:pt x="484623" y="396659"/>
                </a:lnTo>
                <a:lnTo>
                  <a:pt x="541145" y="448890"/>
                </a:lnTo>
                <a:lnTo>
                  <a:pt x="576804" y="472282"/>
                </a:lnTo>
                <a:lnTo>
                  <a:pt x="616921" y="493611"/>
                </a:lnTo>
                <a:lnTo>
                  <a:pt x="661138" y="512694"/>
                </a:lnTo>
                <a:lnTo>
                  <a:pt x="709101" y="529346"/>
                </a:lnTo>
                <a:lnTo>
                  <a:pt x="760453" y="543384"/>
                </a:lnTo>
                <a:lnTo>
                  <a:pt x="814838" y="554623"/>
                </a:lnTo>
                <a:lnTo>
                  <a:pt x="871900" y="562879"/>
                </a:lnTo>
                <a:lnTo>
                  <a:pt x="931282" y="567968"/>
                </a:lnTo>
                <a:lnTo>
                  <a:pt x="992629" y="569705"/>
                </a:lnTo>
                <a:lnTo>
                  <a:pt x="1051313" y="568116"/>
                </a:lnTo>
                <a:lnTo>
                  <a:pt x="1108225" y="563458"/>
                </a:lnTo>
                <a:lnTo>
                  <a:pt x="1163051" y="555892"/>
                </a:lnTo>
                <a:lnTo>
                  <a:pt x="1215479" y="545577"/>
                </a:lnTo>
                <a:lnTo>
                  <a:pt x="1265197" y="532676"/>
                </a:lnTo>
                <a:lnTo>
                  <a:pt x="1311893" y="517349"/>
                </a:lnTo>
                <a:lnTo>
                  <a:pt x="1355254" y="499756"/>
                </a:lnTo>
                <a:lnTo>
                  <a:pt x="1394968" y="480059"/>
                </a:lnTo>
                <a:lnTo>
                  <a:pt x="1430722" y="458419"/>
                </a:lnTo>
                <a:lnTo>
                  <a:pt x="1462205" y="434996"/>
                </a:lnTo>
                <a:lnTo>
                  <a:pt x="1511105" y="383446"/>
                </a:lnTo>
                <a:lnTo>
                  <a:pt x="1638610" y="383446"/>
                </a:lnTo>
                <a:lnTo>
                  <a:pt x="1693477" y="376476"/>
                </a:lnTo>
                <a:lnTo>
                  <a:pt x="1747217" y="364760"/>
                </a:lnTo>
                <a:lnTo>
                  <a:pt x="1796292" y="349047"/>
                </a:lnTo>
                <a:lnTo>
                  <a:pt x="1839930" y="329736"/>
                </a:lnTo>
                <a:lnTo>
                  <a:pt x="1876985" y="307451"/>
                </a:lnTo>
                <a:close/>
              </a:path>
              <a:path w="1950084" h="570229">
                <a:moveTo>
                  <a:pt x="1638610" y="383446"/>
                </a:moveTo>
                <a:lnTo>
                  <a:pt x="1511105" y="383446"/>
                </a:lnTo>
                <a:lnTo>
                  <a:pt x="1526808" y="384675"/>
                </a:lnTo>
                <a:lnTo>
                  <a:pt x="1542713" y="385579"/>
                </a:lnTo>
                <a:lnTo>
                  <a:pt x="1558809" y="386137"/>
                </a:lnTo>
                <a:lnTo>
                  <a:pt x="1575082" y="386327"/>
                </a:lnTo>
                <a:lnTo>
                  <a:pt x="1635842" y="383798"/>
                </a:lnTo>
                <a:lnTo>
                  <a:pt x="1638610" y="383446"/>
                </a:lnTo>
                <a:close/>
              </a:path>
              <a:path w="1950084" h="570229">
                <a:moveTo>
                  <a:pt x="312252" y="0"/>
                </a:moveTo>
                <a:lnTo>
                  <a:pt x="249315" y="3269"/>
                </a:lnTo>
                <a:lnTo>
                  <a:pt x="190699" y="12648"/>
                </a:lnTo>
                <a:lnTo>
                  <a:pt x="137658" y="27489"/>
                </a:lnTo>
                <a:lnTo>
                  <a:pt x="91447" y="47146"/>
                </a:lnTo>
                <a:lnTo>
                  <a:pt x="53321" y="70972"/>
                </a:lnTo>
                <a:lnTo>
                  <a:pt x="24534" y="98321"/>
                </a:lnTo>
                <a:lnTo>
                  <a:pt x="0" y="161000"/>
                </a:lnTo>
                <a:lnTo>
                  <a:pt x="6342" y="193457"/>
                </a:lnTo>
                <a:lnTo>
                  <a:pt x="53321" y="251051"/>
                </a:lnTo>
                <a:lnTo>
                  <a:pt x="91447" y="274891"/>
                </a:lnTo>
                <a:lnTo>
                  <a:pt x="137658" y="294561"/>
                </a:lnTo>
                <a:lnTo>
                  <a:pt x="190699" y="309414"/>
                </a:lnTo>
                <a:lnTo>
                  <a:pt x="249315" y="318801"/>
                </a:lnTo>
                <a:lnTo>
                  <a:pt x="312252" y="322075"/>
                </a:lnTo>
                <a:lnTo>
                  <a:pt x="346541" y="321103"/>
                </a:lnTo>
                <a:lnTo>
                  <a:pt x="379758" y="318266"/>
                </a:lnTo>
                <a:lnTo>
                  <a:pt x="411702" y="313677"/>
                </a:lnTo>
                <a:lnTo>
                  <a:pt x="442175" y="307451"/>
                </a:lnTo>
                <a:lnTo>
                  <a:pt x="1876985" y="307451"/>
                </a:lnTo>
                <a:lnTo>
                  <a:pt x="1907817" y="281909"/>
                </a:lnTo>
                <a:lnTo>
                  <a:pt x="1944714" y="224462"/>
                </a:lnTo>
                <a:lnTo>
                  <a:pt x="1949616" y="193127"/>
                </a:lnTo>
                <a:lnTo>
                  <a:pt x="1944714" y="161793"/>
                </a:lnTo>
                <a:lnTo>
                  <a:pt x="1907817" y="104360"/>
                </a:lnTo>
                <a:lnTo>
                  <a:pt x="1877362" y="79055"/>
                </a:lnTo>
                <a:lnTo>
                  <a:pt x="1839930" y="56554"/>
                </a:lnTo>
                <a:lnTo>
                  <a:pt x="1796292" y="37253"/>
                </a:lnTo>
                <a:lnTo>
                  <a:pt x="1747217" y="21550"/>
                </a:lnTo>
                <a:lnTo>
                  <a:pt x="1693477" y="9842"/>
                </a:lnTo>
                <a:lnTo>
                  <a:pt x="1635842" y="2526"/>
                </a:lnTo>
                <a:lnTo>
                  <a:pt x="1578632" y="147"/>
                </a:lnTo>
                <a:lnTo>
                  <a:pt x="988493" y="61"/>
                </a:lnTo>
                <a:lnTo>
                  <a:pt x="312252" y="0"/>
                </a:lnTo>
                <a:close/>
              </a:path>
              <a:path w="1950084" h="570229">
                <a:moveTo>
                  <a:pt x="1575082" y="0"/>
                </a:moveTo>
                <a:lnTo>
                  <a:pt x="1571177" y="0"/>
                </a:lnTo>
                <a:lnTo>
                  <a:pt x="1563355" y="147"/>
                </a:lnTo>
                <a:lnTo>
                  <a:pt x="1578632" y="147"/>
                </a:lnTo>
                <a:lnTo>
                  <a:pt x="1575082" y="0"/>
                </a:lnTo>
                <a:close/>
              </a:path>
              <a:path w="1950084" h="570229">
                <a:moveTo>
                  <a:pt x="994775" y="0"/>
                </a:moveTo>
                <a:lnTo>
                  <a:pt x="990524" y="0"/>
                </a:lnTo>
                <a:lnTo>
                  <a:pt x="988493" y="61"/>
                </a:lnTo>
                <a:lnTo>
                  <a:pt x="996891" y="61"/>
                </a:lnTo>
                <a:lnTo>
                  <a:pt x="994775" y="0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5031522" y="3719772"/>
            <a:ext cx="106235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15" dirty="0">
                <a:solidFill>
                  <a:srgbClr val="FFFFFF"/>
                </a:solidFill>
                <a:latin typeface="Microsoft JhengHei UI"/>
                <a:cs typeface="Microsoft JhengHei UI"/>
              </a:rPr>
              <a:t>城域⽹</a:t>
            </a:r>
            <a:endParaRPr sz="270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665152" y="5601327"/>
            <a:ext cx="1591310" cy="465455"/>
          </a:xfrm>
          <a:custGeom>
            <a:avLst/>
            <a:gdLst/>
            <a:ahLst/>
            <a:cxnLst/>
            <a:rect l="l" t="t" r="r" b="b"/>
            <a:pathLst>
              <a:path w="1591309" h="465454">
                <a:moveTo>
                  <a:pt x="305631" y="149640"/>
                </a:moveTo>
                <a:lnTo>
                  <a:pt x="244027" y="152843"/>
                </a:lnTo>
                <a:lnTo>
                  <a:pt x="186653" y="162030"/>
                </a:lnTo>
                <a:lnTo>
                  <a:pt x="134737" y="176567"/>
                </a:lnTo>
                <a:lnTo>
                  <a:pt x="89506" y="195819"/>
                </a:lnTo>
                <a:lnTo>
                  <a:pt x="52189" y="219152"/>
                </a:lnTo>
                <a:lnTo>
                  <a:pt x="24013" y="245932"/>
                </a:lnTo>
                <a:lnTo>
                  <a:pt x="0" y="307295"/>
                </a:lnTo>
                <a:lnTo>
                  <a:pt x="6208" y="339063"/>
                </a:lnTo>
                <a:lnTo>
                  <a:pt x="52190" y="395419"/>
                </a:lnTo>
                <a:lnTo>
                  <a:pt x="89507" y="418741"/>
                </a:lnTo>
                <a:lnTo>
                  <a:pt x="134738" y="437982"/>
                </a:lnTo>
                <a:lnTo>
                  <a:pt x="186655" y="452509"/>
                </a:lnTo>
                <a:lnTo>
                  <a:pt x="244028" y="461689"/>
                </a:lnTo>
                <a:lnTo>
                  <a:pt x="305631" y="464890"/>
                </a:lnTo>
                <a:lnTo>
                  <a:pt x="308820" y="464890"/>
                </a:lnTo>
                <a:lnTo>
                  <a:pt x="315201" y="464770"/>
                </a:lnTo>
                <a:lnTo>
                  <a:pt x="1338156" y="464770"/>
                </a:lnTo>
                <a:lnTo>
                  <a:pt x="1394557" y="461421"/>
                </a:lnTo>
                <a:lnTo>
                  <a:pt x="1448190" y="451540"/>
                </a:lnTo>
                <a:lnTo>
                  <a:pt x="1495498" y="436034"/>
                </a:lnTo>
                <a:lnTo>
                  <a:pt x="1534955" y="415691"/>
                </a:lnTo>
                <a:lnTo>
                  <a:pt x="1565030" y="391297"/>
                </a:lnTo>
                <a:lnTo>
                  <a:pt x="1590924" y="333511"/>
                </a:lnTo>
                <a:lnTo>
                  <a:pt x="1584196" y="303377"/>
                </a:lnTo>
                <a:lnTo>
                  <a:pt x="1534955" y="251307"/>
                </a:lnTo>
                <a:lnTo>
                  <a:pt x="1495498" y="230951"/>
                </a:lnTo>
                <a:lnTo>
                  <a:pt x="1448190" y="215433"/>
                </a:lnTo>
                <a:lnTo>
                  <a:pt x="1440438" y="214003"/>
                </a:lnTo>
                <a:lnTo>
                  <a:pt x="1230107" y="214003"/>
                </a:lnTo>
                <a:lnTo>
                  <a:pt x="1220870" y="182027"/>
                </a:lnTo>
                <a:lnTo>
                  <a:pt x="1203725" y="151991"/>
                </a:lnTo>
                <a:lnTo>
                  <a:pt x="357833" y="151991"/>
                </a:lnTo>
                <a:lnTo>
                  <a:pt x="345023" y="150988"/>
                </a:lnTo>
                <a:lnTo>
                  <a:pt x="332045" y="150250"/>
                </a:lnTo>
                <a:lnTo>
                  <a:pt x="318911" y="149795"/>
                </a:lnTo>
                <a:lnTo>
                  <a:pt x="305631" y="149640"/>
                </a:lnTo>
                <a:close/>
              </a:path>
              <a:path w="1591309" h="465454">
                <a:moveTo>
                  <a:pt x="1338156" y="464770"/>
                </a:moveTo>
                <a:lnTo>
                  <a:pt x="315201" y="464770"/>
                </a:lnTo>
                <a:lnTo>
                  <a:pt x="777445" y="464840"/>
                </a:lnTo>
                <a:lnTo>
                  <a:pt x="779169" y="464890"/>
                </a:lnTo>
                <a:lnTo>
                  <a:pt x="782637" y="464890"/>
                </a:lnTo>
                <a:lnTo>
                  <a:pt x="784301" y="464840"/>
                </a:lnTo>
                <a:lnTo>
                  <a:pt x="1336974" y="464840"/>
                </a:lnTo>
                <a:lnTo>
                  <a:pt x="1338156" y="464770"/>
                </a:lnTo>
                <a:close/>
              </a:path>
              <a:path w="1591309" h="465454">
                <a:moveTo>
                  <a:pt x="1336974" y="464840"/>
                </a:moveTo>
                <a:lnTo>
                  <a:pt x="784301" y="464840"/>
                </a:lnTo>
                <a:lnTo>
                  <a:pt x="1336127" y="464890"/>
                </a:lnTo>
                <a:lnTo>
                  <a:pt x="1336974" y="464840"/>
                </a:lnTo>
                <a:close/>
              </a:path>
              <a:path w="1591309" h="465454">
                <a:moveTo>
                  <a:pt x="1336127" y="202071"/>
                </a:moveTo>
                <a:lnTo>
                  <a:pt x="1308144" y="202863"/>
                </a:lnTo>
                <a:lnTo>
                  <a:pt x="1281037" y="205179"/>
                </a:lnTo>
                <a:lnTo>
                  <a:pt x="1254970" y="208923"/>
                </a:lnTo>
                <a:lnTo>
                  <a:pt x="1230107" y="214003"/>
                </a:lnTo>
                <a:lnTo>
                  <a:pt x="1440438" y="214003"/>
                </a:lnTo>
                <a:lnTo>
                  <a:pt x="1394557" y="205543"/>
                </a:lnTo>
                <a:lnTo>
                  <a:pt x="1336127" y="202071"/>
                </a:lnTo>
                <a:close/>
              </a:path>
              <a:path w="1591309" h="465454">
                <a:moveTo>
                  <a:pt x="780919" y="0"/>
                </a:moveTo>
                <a:lnTo>
                  <a:pt x="717378" y="2291"/>
                </a:lnTo>
                <a:lnTo>
                  <a:pt x="656561" y="8957"/>
                </a:lnTo>
                <a:lnTo>
                  <a:pt x="599071" y="19688"/>
                </a:lnTo>
                <a:lnTo>
                  <a:pt x="545512" y="34171"/>
                </a:lnTo>
                <a:lnTo>
                  <a:pt x="496489" y="52097"/>
                </a:lnTo>
                <a:lnTo>
                  <a:pt x="452605" y="73152"/>
                </a:lnTo>
                <a:lnTo>
                  <a:pt x="414465" y="97027"/>
                </a:lnTo>
                <a:lnTo>
                  <a:pt x="382673" y="123410"/>
                </a:lnTo>
                <a:lnTo>
                  <a:pt x="357833" y="151991"/>
                </a:lnTo>
                <a:lnTo>
                  <a:pt x="1203725" y="151991"/>
                </a:lnTo>
                <a:lnTo>
                  <a:pt x="1178645" y="123108"/>
                </a:lnTo>
                <a:lnTo>
                  <a:pt x="1146854" y="96785"/>
                </a:lnTo>
                <a:lnTo>
                  <a:pt x="1108744" y="72967"/>
                </a:lnTo>
                <a:lnTo>
                  <a:pt x="1064914" y="51963"/>
                </a:lnTo>
                <a:lnTo>
                  <a:pt x="1015961" y="34082"/>
                </a:lnTo>
                <a:lnTo>
                  <a:pt x="962487" y="19636"/>
                </a:lnTo>
                <a:lnTo>
                  <a:pt x="905089" y="8933"/>
                </a:lnTo>
                <a:lnTo>
                  <a:pt x="844367" y="2285"/>
                </a:lnTo>
                <a:lnTo>
                  <a:pt x="780919" y="0"/>
                </a:lnTo>
                <a:close/>
              </a:path>
            </a:pathLst>
          </a:custGeom>
          <a:solidFill>
            <a:srgbClr val="708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84353" y="5908154"/>
            <a:ext cx="1591310" cy="465455"/>
          </a:xfrm>
          <a:custGeom>
            <a:avLst/>
            <a:gdLst/>
            <a:ahLst/>
            <a:cxnLst/>
            <a:rect l="l" t="t" r="r" b="b"/>
            <a:pathLst>
              <a:path w="1591309" h="465454">
                <a:moveTo>
                  <a:pt x="1530501" y="250887"/>
                </a:moveTo>
                <a:lnTo>
                  <a:pt x="360817" y="250887"/>
                </a:lnTo>
                <a:lnTo>
                  <a:pt x="370054" y="282863"/>
                </a:lnTo>
                <a:lnTo>
                  <a:pt x="412279" y="341782"/>
                </a:lnTo>
                <a:lnTo>
                  <a:pt x="444070" y="368105"/>
                </a:lnTo>
                <a:lnTo>
                  <a:pt x="482180" y="391924"/>
                </a:lnTo>
                <a:lnTo>
                  <a:pt x="526010" y="412928"/>
                </a:lnTo>
                <a:lnTo>
                  <a:pt x="574962" y="430808"/>
                </a:lnTo>
                <a:lnTo>
                  <a:pt x="628437" y="445255"/>
                </a:lnTo>
                <a:lnTo>
                  <a:pt x="685834" y="455957"/>
                </a:lnTo>
                <a:lnTo>
                  <a:pt x="746557" y="462606"/>
                </a:lnTo>
                <a:lnTo>
                  <a:pt x="810004" y="464891"/>
                </a:lnTo>
                <a:lnTo>
                  <a:pt x="873545" y="462600"/>
                </a:lnTo>
                <a:lnTo>
                  <a:pt x="934363" y="455933"/>
                </a:lnTo>
                <a:lnTo>
                  <a:pt x="991853" y="445203"/>
                </a:lnTo>
                <a:lnTo>
                  <a:pt x="1045412" y="430719"/>
                </a:lnTo>
                <a:lnTo>
                  <a:pt x="1094435" y="412794"/>
                </a:lnTo>
                <a:lnTo>
                  <a:pt x="1138319" y="391738"/>
                </a:lnTo>
                <a:lnTo>
                  <a:pt x="1176458" y="367863"/>
                </a:lnTo>
                <a:lnTo>
                  <a:pt x="1208250" y="341480"/>
                </a:lnTo>
                <a:lnTo>
                  <a:pt x="1233091" y="312900"/>
                </a:lnTo>
                <a:lnTo>
                  <a:pt x="1330500" y="312900"/>
                </a:lnTo>
                <a:lnTo>
                  <a:pt x="1346896" y="312047"/>
                </a:lnTo>
                <a:lnTo>
                  <a:pt x="1404271" y="302860"/>
                </a:lnTo>
                <a:lnTo>
                  <a:pt x="1456187" y="288323"/>
                </a:lnTo>
                <a:lnTo>
                  <a:pt x="1501418" y="269071"/>
                </a:lnTo>
                <a:lnTo>
                  <a:pt x="1530501" y="250887"/>
                </a:lnTo>
                <a:close/>
              </a:path>
              <a:path w="1591309" h="465454">
                <a:moveTo>
                  <a:pt x="1330500" y="312900"/>
                </a:moveTo>
                <a:lnTo>
                  <a:pt x="1233091" y="312900"/>
                </a:lnTo>
                <a:lnTo>
                  <a:pt x="1245901" y="313903"/>
                </a:lnTo>
                <a:lnTo>
                  <a:pt x="1258878" y="314640"/>
                </a:lnTo>
                <a:lnTo>
                  <a:pt x="1272013" y="315095"/>
                </a:lnTo>
                <a:lnTo>
                  <a:pt x="1285292" y="315251"/>
                </a:lnTo>
                <a:lnTo>
                  <a:pt x="1330500" y="312900"/>
                </a:lnTo>
                <a:close/>
              </a:path>
              <a:path w="1591309" h="465454">
                <a:moveTo>
                  <a:pt x="254796" y="0"/>
                </a:moveTo>
                <a:lnTo>
                  <a:pt x="196367" y="3468"/>
                </a:lnTo>
                <a:lnTo>
                  <a:pt x="142734" y="13350"/>
                </a:lnTo>
                <a:lnTo>
                  <a:pt x="95425" y="28856"/>
                </a:lnTo>
                <a:lnTo>
                  <a:pt x="55969" y="49199"/>
                </a:lnTo>
                <a:lnTo>
                  <a:pt x="25894" y="73593"/>
                </a:lnTo>
                <a:lnTo>
                  <a:pt x="0" y="131380"/>
                </a:lnTo>
                <a:lnTo>
                  <a:pt x="6728" y="161514"/>
                </a:lnTo>
                <a:lnTo>
                  <a:pt x="55969" y="213583"/>
                </a:lnTo>
                <a:lnTo>
                  <a:pt x="95425" y="233940"/>
                </a:lnTo>
                <a:lnTo>
                  <a:pt x="142734" y="249458"/>
                </a:lnTo>
                <a:lnTo>
                  <a:pt x="196367" y="259348"/>
                </a:lnTo>
                <a:lnTo>
                  <a:pt x="254796" y="262820"/>
                </a:lnTo>
                <a:lnTo>
                  <a:pt x="282780" y="262027"/>
                </a:lnTo>
                <a:lnTo>
                  <a:pt x="309887" y="259712"/>
                </a:lnTo>
                <a:lnTo>
                  <a:pt x="335954" y="255967"/>
                </a:lnTo>
                <a:lnTo>
                  <a:pt x="360817" y="250887"/>
                </a:lnTo>
                <a:lnTo>
                  <a:pt x="1530501" y="250887"/>
                </a:lnTo>
                <a:lnTo>
                  <a:pt x="1538735" y="245738"/>
                </a:lnTo>
                <a:lnTo>
                  <a:pt x="1566911" y="218958"/>
                </a:lnTo>
                <a:lnTo>
                  <a:pt x="1584717" y="189366"/>
                </a:lnTo>
                <a:lnTo>
                  <a:pt x="1590925" y="157595"/>
                </a:lnTo>
                <a:lnTo>
                  <a:pt x="1584717" y="125827"/>
                </a:lnTo>
                <a:lnTo>
                  <a:pt x="1538734" y="69471"/>
                </a:lnTo>
                <a:lnTo>
                  <a:pt x="1501416" y="46149"/>
                </a:lnTo>
                <a:lnTo>
                  <a:pt x="1456185" y="26908"/>
                </a:lnTo>
                <a:lnTo>
                  <a:pt x="1404269" y="12381"/>
                </a:lnTo>
                <a:lnTo>
                  <a:pt x="1346895" y="3201"/>
                </a:lnTo>
                <a:lnTo>
                  <a:pt x="1287630" y="121"/>
                </a:lnTo>
                <a:lnTo>
                  <a:pt x="806622" y="51"/>
                </a:lnTo>
                <a:lnTo>
                  <a:pt x="254796" y="0"/>
                </a:lnTo>
                <a:close/>
              </a:path>
              <a:path w="1591309" h="465454">
                <a:moveTo>
                  <a:pt x="1285292" y="0"/>
                </a:moveTo>
                <a:lnTo>
                  <a:pt x="1282048" y="1"/>
                </a:lnTo>
                <a:lnTo>
                  <a:pt x="1275722" y="121"/>
                </a:lnTo>
                <a:lnTo>
                  <a:pt x="1287630" y="121"/>
                </a:lnTo>
                <a:lnTo>
                  <a:pt x="1285292" y="0"/>
                </a:lnTo>
                <a:close/>
              </a:path>
              <a:path w="1591309" h="465454">
                <a:moveTo>
                  <a:pt x="810004" y="0"/>
                </a:moveTo>
                <a:lnTo>
                  <a:pt x="808252" y="1"/>
                </a:lnTo>
                <a:lnTo>
                  <a:pt x="806622" y="51"/>
                </a:lnTo>
                <a:lnTo>
                  <a:pt x="813478" y="51"/>
                </a:lnTo>
                <a:lnTo>
                  <a:pt x="811754" y="1"/>
                </a:lnTo>
                <a:lnTo>
                  <a:pt x="810004" y="0"/>
                </a:lnTo>
                <a:close/>
              </a:path>
            </a:pathLst>
          </a:custGeom>
          <a:solidFill>
            <a:srgbClr val="708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964857" y="5788418"/>
            <a:ext cx="81089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solidFill>
                  <a:srgbClr val="FFFFFF"/>
                </a:solidFill>
                <a:latin typeface="Microsoft JhengHei UI"/>
                <a:cs typeface="Microsoft JhengHei UI"/>
              </a:rPr>
              <a:t>接⼊⽹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465036" y="4895775"/>
            <a:ext cx="1591310" cy="465455"/>
          </a:xfrm>
          <a:custGeom>
            <a:avLst/>
            <a:gdLst/>
            <a:ahLst/>
            <a:cxnLst/>
            <a:rect l="l" t="t" r="r" b="b"/>
            <a:pathLst>
              <a:path w="1591309" h="465454">
                <a:moveTo>
                  <a:pt x="305630" y="149640"/>
                </a:moveTo>
                <a:lnTo>
                  <a:pt x="244027" y="152843"/>
                </a:lnTo>
                <a:lnTo>
                  <a:pt x="186653" y="162030"/>
                </a:lnTo>
                <a:lnTo>
                  <a:pt x="134737" y="176567"/>
                </a:lnTo>
                <a:lnTo>
                  <a:pt x="89506" y="195819"/>
                </a:lnTo>
                <a:lnTo>
                  <a:pt x="52189" y="219152"/>
                </a:lnTo>
                <a:lnTo>
                  <a:pt x="24014" y="245932"/>
                </a:lnTo>
                <a:lnTo>
                  <a:pt x="0" y="307295"/>
                </a:lnTo>
                <a:lnTo>
                  <a:pt x="6208" y="339063"/>
                </a:lnTo>
                <a:lnTo>
                  <a:pt x="52189" y="395419"/>
                </a:lnTo>
                <a:lnTo>
                  <a:pt x="89506" y="418741"/>
                </a:lnTo>
                <a:lnTo>
                  <a:pt x="134737" y="437982"/>
                </a:lnTo>
                <a:lnTo>
                  <a:pt x="186653" y="452509"/>
                </a:lnTo>
                <a:lnTo>
                  <a:pt x="244027" y="461689"/>
                </a:lnTo>
                <a:lnTo>
                  <a:pt x="305630" y="464890"/>
                </a:lnTo>
                <a:lnTo>
                  <a:pt x="308824" y="464890"/>
                </a:lnTo>
                <a:lnTo>
                  <a:pt x="315200" y="464770"/>
                </a:lnTo>
                <a:lnTo>
                  <a:pt x="1338151" y="464770"/>
                </a:lnTo>
                <a:lnTo>
                  <a:pt x="1394554" y="461421"/>
                </a:lnTo>
                <a:lnTo>
                  <a:pt x="1448188" y="451540"/>
                </a:lnTo>
                <a:lnTo>
                  <a:pt x="1495498" y="436034"/>
                </a:lnTo>
                <a:lnTo>
                  <a:pt x="1534953" y="415690"/>
                </a:lnTo>
                <a:lnTo>
                  <a:pt x="1565028" y="391297"/>
                </a:lnTo>
                <a:lnTo>
                  <a:pt x="1590921" y="333511"/>
                </a:lnTo>
                <a:lnTo>
                  <a:pt x="1584193" y="303377"/>
                </a:lnTo>
                <a:lnTo>
                  <a:pt x="1534953" y="251307"/>
                </a:lnTo>
                <a:lnTo>
                  <a:pt x="1495498" y="230951"/>
                </a:lnTo>
                <a:lnTo>
                  <a:pt x="1448188" y="215433"/>
                </a:lnTo>
                <a:lnTo>
                  <a:pt x="1440437" y="214003"/>
                </a:lnTo>
                <a:lnTo>
                  <a:pt x="1230104" y="214003"/>
                </a:lnTo>
                <a:lnTo>
                  <a:pt x="1220869" y="182027"/>
                </a:lnTo>
                <a:lnTo>
                  <a:pt x="1203724" y="151990"/>
                </a:lnTo>
                <a:lnTo>
                  <a:pt x="357838" y="151990"/>
                </a:lnTo>
                <a:lnTo>
                  <a:pt x="345023" y="150987"/>
                </a:lnTo>
                <a:lnTo>
                  <a:pt x="332044" y="150250"/>
                </a:lnTo>
                <a:lnTo>
                  <a:pt x="318910" y="149795"/>
                </a:lnTo>
                <a:lnTo>
                  <a:pt x="305630" y="149640"/>
                </a:lnTo>
                <a:close/>
              </a:path>
              <a:path w="1591309" h="465454">
                <a:moveTo>
                  <a:pt x="1338151" y="464770"/>
                </a:moveTo>
                <a:lnTo>
                  <a:pt x="315200" y="464770"/>
                </a:lnTo>
                <a:lnTo>
                  <a:pt x="777448" y="464840"/>
                </a:lnTo>
                <a:lnTo>
                  <a:pt x="779165" y="464890"/>
                </a:lnTo>
                <a:lnTo>
                  <a:pt x="782642" y="464890"/>
                </a:lnTo>
                <a:lnTo>
                  <a:pt x="784296" y="464840"/>
                </a:lnTo>
                <a:lnTo>
                  <a:pt x="1336969" y="464840"/>
                </a:lnTo>
                <a:lnTo>
                  <a:pt x="1338151" y="464770"/>
                </a:lnTo>
                <a:close/>
              </a:path>
              <a:path w="1591309" h="465454">
                <a:moveTo>
                  <a:pt x="1336969" y="464840"/>
                </a:moveTo>
                <a:lnTo>
                  <a:pt x="784296" y="464840"/>
                </a:lnTo>
                <a:lnTo>
                  <a:pt x="1336122" y="464890"/>
                </a:lnTo>
                <a:lnTo>
                  <a:pt x="1336969" y="464840"/>
                </a:lnTo>
                <a:close/>
              </a:path>
              <a:path w="1591309" h="465454">
                <a:moveTo>
                  <a:pt x="1336122" y="202071"/>
                </a:moveTo>
                <a:lnTo>
                  <a:pt x="1308141" y="202863"/>
                </a:lnTo>
                <a:lnTo>
                  <a:pt x="1281036" y="205179"/>
                </a:lnTo>
                <a:lnTo>
                  <a:pt x="1254970" y="208923"/>
                </a:lnTo>
                <a:lnTo>
                  <a:pt x="1230104" y="214003"/>
                </a:lnTo>
                <a:lnTo>
                  <a:pt x="1440437" y="214003"/>
                </a:lnTo>
                <a:lnTo>
                  <a:pt x="1394554" y="205543"/>
                </a:lnTo>
                <a:lnTo>
                  <a:pt x="1336122" y="202071"/>
                </a:lnTo>
                <a:close/>
              </a:path>
              <a:path w="1591309" h="465454">
                <a:moveTo>
                  <a:pt x="780924" y="0"/>
                </a:moveTo>
                <a:lnTo>
                  <a:pt x="717382" y="2291"/>
                </a:lnTo>
                <a:lnTo>
                  <a:pt x="656563" y="8957"/>
                </a:lnTo>
                <a:lnTo>
                  <a:pt x="599072" y="19688"/>
                </a:lnTo>
                <a:lnTo>
                  <a:pt x="545513" y="34171"/>
                </a:lnTo>
                <a:lnTo>
                  <a:pt x="496490" y="52096"/>
                </a:lnTo>
                <a:lnTo>
                  <a:pt x="452607" y="73151"/>
                </a:lnTo>
                <a:lnTo>
                  <a:pt x="414468" y="97026"/>
                </a:lnTo>
                <a:lnTo>
                  <a:pt x="382677" y="123409"/>
                </a:lnTo>
                <a:lnTo>
                  <a:pt x="357838" y="151990"/>
                </a:lnTo>
                <a:lnTo>
                  <a:pt x="1203724" y="151990"/>
                </a:lnTo>
                <a:lnTo>
                  <a:pt x="1178645" y="123108"/>
                </a:lnTo>
                <a:lnTo>
                  <a:pt x="1146856" y="96785"/>
                </a:lnTo>
                <a:lnTo>
                  <a:pt x="1108747" y="72967"/>
                </a:lnTo>
                <a:lnTo>
                  <a:pt x="1064917" y="51963"/>
                </a:lnTo>
                <a:lnTo>
                  <a:pt x="1015965" y="34082"/>
                </a:lnTo>
                <a:lnTo>
                  <a:pt x="962491" y="19636"/>
                </a:lnTo>
                <a:lnTo>
                  <a:pt x="905093" y="8933"/>
                </a:lnTo>
                <a:lnTo>
                  <a:pt x="844372" y="2285"/>
                </a:lnTo>
                <a:lnTo>
                  <a:pt x="780924" y="0"/>
                </a:lnTo>
                <a:close/>
              </a:path>
            </a:pathLst>
          </a:custGeom>
          <a:solidFill>
            <a:srgbClr val="708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284237" y="5202601"/>
            <a:ext cx="1591310" cy="465455"/>
          </a:xfrm>
          <a:custGeom>
            <a:avLst/>
            <a:gdLst/>
            <a:ahLst/>
            <a:cxnLst/>
            <a:rect l="l" t="t" r="r" b="b"/>
            <a:pathLst>
              <a:path w="1591309" h="465454">
                <a:moveTo>
                  <a:pt x="1530504" y="250886"/>
                </a:moveTo>
                <a:lnTo>
                  <a:pt x="360820" y="250886"/>
                </a:lnTo>
                <a:lnTo>
                  <a:pt x="370056" y="282862"/>
                </a:lnTo>
                <a:lnTo>
                  <a:pt x="412279" y="341782"/>
                </a:lnTo>
                <a:lnTo>
                  <a:pt x="444068" y="368104"/>
                </a:lnTo>
                <a:lnTo>
                  <a:pt x="482178" y="391923"/>
                </a:lnTo>
                <a:lnTo>
                  <a:pt x="526008" y="412928"/>
                </a:lnTo>
                <a:lnTo>
                  <a:pt x="574959" y="430808"/>
                </a:lnTo>
                <a:lnTo>
                  <a:pt x="628433" y="445255"/>
                </a:lnTo>
                <a:lnTo>
                  <a:pt x="685831" y="455957"/>
                </a:lnTo>
                <a:lnTo>
                  <a:pt x="746553" y="462606"/>
                </a:lnTo>
                <a:lnTo>
                  <a:pt x="810000" y="464891"/>
                </a:lnTo>
                <a:lnTo>
                  <a:pt x="873542" y="462600"/>
                </a:lnTo>
                <a:lnTo>
                  <a:pt x="934361" y="455933"/>
                </a:lnTo>
                <a:lnTo>
                  <a:pt x="991852" y="445203"/>
                </a:lnTo>
                <a:lnTo>
                  <a:pt x="1045411" y="430719"/>
                </a:lnTo>
                <a:lnTo>
                  <a:pt x="1094434" y="412794"/>
                </a:lnTo>
                <a:lnTo>
                  <a:pt x="1138317" y="391738"/>
                </a:lnTo>
                <a:lnTo>
                  <a:pt x="1176456" y="367863"/>
                </a:lnTo>
                <a:lnTo>
                  <a:pt x="1208248" y="341480"/>
                </a:lnTo>
                <a:lnTo>
                  <a:pt x="1233087" y="312900"/>
                </a:lnTo>
                <a:lnTo>
                  <a:pt x="1330500" y="312900"/>
                </a:lnTo>
                <a:lnTo>
                  <a:pt x="1346898" y="312047"/>
                </a:lnTo>
                <a:lnTo>
                  <a:pt x="1404272" y="302860"/>
                </a:lnTo>
                <a:lnTo>
                  <a:pt x="1456189" y="288323"/>
                </a:lnTo>
                <a:lnTo>
                  <a:pt x="1501420" y="269071"/>
                </a:lnTo>
                <a:lnTo>
                  <a:pt x="1530504" y="250886"/>
                </a:lnTo>
                <a:close/>
              </a:path>
              <a:path w="1591309" h="465454">
                <a:moveTo>
                  <a:pt x="1330500" y="312900"/>
                </a:moveTo>
                <a:lnTo>
                  <a:pt x="1233087" y="312900"/>
                </a:lnTo>
                <a:lnTo>
                  <a:pt x="1245897" y="313903"/>
                </a:lnTo>
                <a:lnTo>
                  <a:pt x="1258876" y="314640"/>
                </a:lnTo>
                <a:lnTo>
                  <a:pt x="1272013" y="315095"/>
                </a:lnTo>
                <a:lnTo>
                  <a:pt x="1285294" y="315251"/>
                </a:lnTo>
                <a:lnTo>
                  <a:pt x="1330500" y="312900"/>
                </a:lnTo>
                <a:close/>
              </a:path>
              <a:path w="1591309" h="465454">
                <a:moveTo>
                  <a:pt x="811759" y="0"/>
                </a:moveTo>
                <a:lnTo>
                  <a:pt x="808283" y="0"/>
                </a:lnTo>
                <a:lnTo>
                  <a:pt x="806618" y="50"/>
                </a:lnTo>
                <a:lnTo>
                  <a:pt x="253928" y="51"/>
                </a:lnTo>
                <a:lnTo>
                  <a:pt x="196364" y="3468"/>
                </a:lnTo>
                <a:lnTo>
                  <a:pt x="142732" y="13350"/>
                </a:lnTo>
                <a:lnTo>
                  <a:pt x="95424" y="28856"/>
                </a:lnTo>
                <a:lnTo>
                  <a:pt x="55968" y="49199"/>
                </a:lnTo>
                <a:lnTo>
                  <a:pt x="25894" y="73593"/>
                </a:lnTo>
                <a:lnTo>
                  <a:pt x="0" y="131380"/>
                </a:lnTo>
                <a:lnTo>
                  <a:pt x="6728" y="161514"/>
                </a:lnTo>
                <a:lnTo>
                  <a:pt x="55968" y="213583"/>
                </a:lnTo>
                <a:lnTo>
                  <a:pt x="95424" y="233939"/>
                </a:lnTo>
                <a:lnTo>
                  <a:pt x="142732" y="249457"/>
                </a:lnTo>
                <a:lnTo>
                  <a:pt x="196364" y="259347"/>
                </a:lnTo>
                <a:lnTo>
                  <a:pt x="254792" y="262819"/>
                </a:lnTo>
                <a:lnTo>
                  <a:pt x="282779" y="262026"/>
                </a:lnTo>
                <a:lnTo>
                  <a:pt x="309887" y="259711"/>
                </a:lnTo>
                <a:lnTo>
                  <a:pt x="335954" y="255967"/>
                </a:lnTo>
                <a:lnTo>
                  <a:pt x="360820" y="250886"/>
                </a:lnTo>
                <a:lnTo>
                  <a:pt x="1530504" y="250886"/>
                </a:lnTo>
                <a:lnTo>
                  <a:pt x="1538738" y="245738"/>
                </a:lnTo>
                <a:lnTo>
                  <a:pt x="1566914" y="218958"/>
                </a:lnTo>
                <a:lnTo>
                  <a:pt x="1584721" y="189365"/>
                </a:lnTo>
                <a:lnTo>
                  <a:pt x="1590929" y="157595"/>
                </a:lnTo>
                <a:lnTo>
                  <a:pt x="1584721" y="125827"/>
                </a:lnTo>
                <a:lnTo>
                  <a:pt x="1538738" y="69471"/>
                </a:lnTo>
                <a:lnTo>
                  <a:pt x="1501420" y="46149"/>
                </a:lnTo>
                <a:lnTo>
                  <a:pt x="1456189" y="26908"/>
                </a:lnTo>
                <a:lnTo>
                  <a:pt x="1404272" y="12381"/>
                </a:lnTo>
                <a:lnTo>
                  <a:pt x="1346898" y="3200"/>
                </a:lnTo>
                <a:lnTo>
                  <a:pt x="1287612" y="120"/>
                </a:lnTo>
                <a:lnTo>
                  <a:pt x="813441" y="50"/>
                </a:lnTo>
                <a:lnTo>
                  <a:pt x="806618" y="50"/>
                </a:lnTo>
                <a:lnTo>
                  <a:pt x="811759" y="0"/>
                </a:lnTo>
                <a:close/>
              </a:path>
              <a:path w="1591309" h="465454">
                <a:moveTo>
                  <a:pt x="1285294" y="0"/>
                </a:moveTo>
                <a:lnTo>
                  <a:pt x="1282101" y="0"/>
                </a:lnTo>
                <a:lnTo>
                  <a:pt x="1275724" y="120"/>
                </a:lnTo>
                <a:lnTo>
                  <a:pt x="1287612" y="120"/>
                </a:lnTo>
                <a:lnTo>
                  <a:pt x="1285294" y="0"/>
                </a:lnTo>
                <a:close/>
              </a:path>
            </a:pathLst>
          </a:custGeom>
          <a:solidFill>
            <a:srgbClr val="708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764741" y="5082867"/>
            <a:ext cx="81089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solidFill>
                  <a:srgbClr val="FFFFFF"/>
                </a:solidFill>
                <a:latin typeface="Microsoft JhengHei UI"/>
                <a:cs typeface="Microsoft JhengHei UI"/>
              </a:rPr>
              <a:t>接⼊⽹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2396418" y="5582627"/>
            <a:ext cx="1591310" cy="465455"/>
          </a:xfrm>
          <a:custGeom>
            <a:avLst/>
            <a:gdLst/>
            <a:ahLst/>
            <a:cxnLst/>
            <a:rect l="l" t="t" r="r" b="b"/>
            <a:pathLst>
              <a:path w="1591309" h="465454">
                <a:moveTo>
                  <a:pt x="305624" y="149640"/>
                </a:moveTo>
                <a:lnTo>
                  <a:pt x="244021" y="152843"/>
                </a:lnTo>
                <a:lnTo>
                  <a:pt x="186648" y="162030"/>
                </a:lnTo>
                <a:lnTo>
                  <a:pt x="134733" y="176567"/>
                </a:lnTo>
                <a:lnTo>
                  <a:pt x="89503" y="195819"/>
                </a:lnTo>
                <a:lnTo>
                  <a:pt x="52187" y="219152"/>
                </a:lnTo>
                <a:lnTo>
                  <a:pt x="24013" y="245932"/>
                </a:lnTo>
                <a:lnTo>
                  <a:pt x="0" y="307296"/>
                </a:lnTo>
                <a:lnTo>
                  <a:pt x="6207" y="339064"/>
                </a:lnTo>
                <a:lnTo>
                  <a:pt x="52187" y="395420"/>
                </a:lnTo>
                <a:lnTo>
                  <a:pt x="89503" y="418741"/>
                </a:lnTo>
                <a:lnTo>
                  <a:pt x="134733" y="437982"/>
                </a:lnTo>
                <a:lnTo>
                  <a:pt x="186648" y="452510"/>
                </a:lnTo>
                <a:lnTo>
                  <a:pt x="244021" y="461690"/>
                </a:lnTo>
                <a:lnTo>
                  <a:pt x="305624" y="464891"/>
                </a:lnTo>
                <a:lnTo>
                  <a:pt x="308872" y="464890"/>
                </a:lnTo>
                <a:lnTo>
                  <a:pt x="315194" y="464770"/>
                </a:lnTo>
                <a:lnTo>
                  <a:pt x="1338172" y="464770"/>
                </a:lnTo>
                <a:lnTo>
                  <a:pt x="1394555" y="461422"/>
                </a:lnTo>
                <a:lnTo>
                  <a:pt x="1448188" y="451541"/>
                </a:lnTo>
                <a:lnTo>
                  <a:pt x="1495497" y="436035"/>
                </a:lnTo>
                <a:lnTo>
                  <a:pt x="1534954" y="415691"/>
                </a:lnTo>
                <a:lnTo>
                  <a:pt x="1565030" y="391298"/>
                </a:lnTo>
                <a:lnTo>
                  <a:pt x="1590925" y="333511"/>
                </a:lnTo>
                <a:lnTo>
                  <a:pt x="1584196" y="303377"/>
                </a:lnTo>
                <a:lnTo>
                  <a:pt x="1534954" y="251307"/>
                </a:lnTo>
                <a:lnTo>
                  <a:pt x="1495497" y="230951"/>
                </a:lnTo>
                <a:lnTo>
                  <a:pt x="1448188" y="215433"/>
                </a:lnTo>
                <a:lnTo>
                  <a:pt x="1440436" y="214003"/>
                </a:lnTo>
                <a:lnTo>
                  <a:pt x="1230098" y="214003"/>
                </a:lnTo>
                <a:lnTo>
                  <a:pt x="1220862" y="182027"/>
                </a:lnTo>
                <a:lnTo>
                  <a:pt x="1203718" y="151991"/>
                </a:lnTo>
                <a:lnTo>
                  <a:pt x="357832" y="151991"/>
                </a:lnTo>
                <a:lnTo>
                  <a:pt x="345021" y="150988"/>
                </a:lnTo>
                <a:lnTo>
                  <a:pt x="332042" y="150250"/>
                </a:lnTo>
                <a:lnTo>
                  <a:pt x="318905" y="149795"/>
                </a:lnTo>
                <a:lnTo>
                  <a:pt x="305624" y="149640"/>
                </a:lnTo>
                <a:close/>
              </a:path>
              <a:path w="1591309" h="465454">
                <a:moveTo>
                  <a:pt x="1338172" y="464770"/>
                </a:moveTo>
                <a:lnTo>
                  <a:pt x="315194" y="464770"/>
                </a:lnTo>
                <a:lnTo>
                  <a:pt x="777442" y="464840"/>
                </a:lnTo>
                <a:lnTo>
                  <a:pt x="779169" y="464890"/>
                </a:lnTo>
                <a:lnTo>
                  <a:pt x="782669" y="464890"/>
                </a:lnTo>
                <a:lnTo>
                  <a:pt x="784300" y="464840"/>
                </a:lnTo>
                <a:lnTo>
                  <a:pt x="1336991" y="464840"/>
                </a:lnTo>
                <a:lnTo>
                  <a:pt x="1338172" y="464770"/>
                </a:lnTo>
                <a:close/>
              </a:path>
              <a:path w="1591309" h="465454">
                <a:moveTo>
                  <a:pt x="1336991" y="464840"/>
                </a:moveTo>
                <a:lnTo>
                  <a:pt x="784300" y="464840"/>
                </a:lnTo>
                <a:lnTo>
                  <a:pt x="1336144" y="464890"/>
                </a:lnTo>
                <a:lnTo>
                  <a:pt x="1336991" y="464840"/>
                </a:lnTo>
                <a:close/>
              </a:path>
              <a:path w="1591309" h="465454">
                <a:moveTo>
                  <a:pt x="1336126" y="202071"/>
                </a:moveTo>
                <a:lnTo>
                  <a:pt x="1308139" y="202863"/>
                </a:lnTo>
                <a:lnTo>
                  <a:pt x="1281031" y="205179"/>
                </a:lnTo>
                <a:lnTo>
                  <a:pt x="1254964" y="208923"/>
                </a:lnTo>
                <a:lnTo>
                  <a:pt x="1230098" y="214003"/>
                </a:lnTo>
                <a:lnTo>
                  <a:pt x="1440436" y="214003"/>
                </a:lnTo>
                <a:lnTo>
                  <a:pt x="1394555" y="205543"/>
                </a:lnTo>
                <a:lnTo>
                  <a:pt x="1336126" y="202071"/>
                </a:lnTo>
                <a:close/>
              </a:path>
              <a:path w="1591309" h="465454">
                <a:moveTo>
                  <a:pt x="780918" y="0"/>
                </a:moveTo>
                <a:lnTo>
                  <a:pt x="717376" y="2291"/>
                </a:lnTo>
                <a:lnTo>
                  <a:pt x="656557" y="8957"/>
                </a:lnTo>
                <a:lnTo>
                  <a:pt x="599066" y="19688"/>
                </a:lnTo>
                <a:lnTo>
                  <a:pt x="545507" y="34171"/>
                </a:lnTo>
                <a:lnTo>
                  <a:pt x="496484" y="52097"/>
                </a:lnTo>
                <a:lnTo>
                  <a:pt x="452601" y="73152"/>
                </a:lnTo>
                <a:lnTo>
                  <a:pt x="414462" y="97027"/>
                </a:lnTo>
                <a:lnTo>
                  <a:pt x="382671" y="123410"/>
                </a:lnTo>
                <a:lnTo>
                  <a:pt x="357832" y="151991"/>
                </a:lnTo>
                <a:lnTo>
                  <a:pt x="1203718" y="151991"/>
                </a:lnTo>
                <a:lnTo>
                  <a:pt x="1178639" y="123108"/>
                </a:lnTo>
                <a:lnTo>
                  <a:pt x="1146850" y="96785"/>
                </a:lnTo>
                <a:lnTo>
                  <a:pt x="1108740" y="72967"/>
                </a:lnTo>
                <a:lnTo>
                  <a:pt x="1064910" y="51963"/>
                </a:lnTo>
                <a:lnTo>
                  <a:pt x="1015959" y="34082"/>
                </a:lnTo>
                <a:lnTo>
                  <a:pt x="962485" y="19636"/>
                </a:lnTo>
                <a:lnTo>
                  <a:pt x="905087" y="8933"/>
                </a:lnTo>
                <a:lnTo>
                  <a:pt x="844365" y="2285"/>
                </a:lnTo>
                <a:lnTo>
                  <a:pt x="780918" y="0"/>
                </a:lnTo>
                <a:close/>
              </a:path>
            </a:pathLst>
          </a:custGeom>
          <a:solidFill>
            <a:srgbClr val="708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15617" y="5889455"/>
            <a:ext cx="1591310" cy="465455"/>
          </a:xfrm>
          <a:custGeom>
            <a:avLst/>
            <a:gdLst/>
            <a:ahLst/>
            <a:cxnLst/>
            <a:rect l="l" t="t" r="r" b="b"/>
            <a:pathLst>
              <a:path w="1591309" h="465454">
                <a:moveTo>
                  <a:pt x="1530499" y="250886"/>
                </a:moveTo>
                <a:lnTo>
                  <a:pt x="360816" y="250886"/>
                </a:lnTo>
                <a:lnTo>
                  <a:pt x="370052" y="282862"/>
                </a:lnTo>
                <a:lnTo>
                  <a:pt x="412277" y="341781"/>
                </a:lnTo>
                <a:lnTo>
                  <a:pt x="444067" y="368104"/>
                </a:lnTo>
                <a:lnTo>
                  <a:pt x="482178" y="391923"/>
                </a:lnTo>
                <a:lnTo>
                  <a:pt x="526009" y="412927"/>
                </a:lnTo>
                <a:lnTo>
                  <a:pt x="574962" y="430807"/>
                </a:lnTo>
                <a:lnTo>
                  <a:pt x="628438" y="445254"/>
                </a:lnTo>
                <a:lnTo>
                  <a:pt x="685836" y="455956"/>
                </a:lnTo>
                <a:lnTo>
                  <a:pt x="746559" y="462605"/>
                </a:lnTo>
                <a:lnTo>
                  <a:pt x="810006" y="464890"/>
                </a:lnTo>
                <a:lnTo>
                  <a:pt x="873546" y="462599"/>
                </a:lnTo>
                <a:lnTo>
                  <a:pt x="934362" y="455932"/>
                </a:lnTo>
                <a:lnTo>
                  <a:pt x="991851" y="445202"/>
                </a:lnTo>
                <a:lnTo>
                  <a:pt x="1045410" y="430718"/>
                </a:lnTo>
                <a:lnTo>
                  <a:pt x="1094433" y="412793"/>
                </a:lnTo>
                <a:lnTo>
                  <a:pt x="1138317" y="391738"/>
                </a:lnTo>
                <a:lnTo>
                  <a:pt x="1176457" y="367863"/>
                </a:lnTo>
                <a:lnTo>
                  <a:pt x="1208251" y="341480"/>
                </a:lnTo>
                <a:lnTo>
                  <a:pt x="1233093" y="312900"/>
                </a:lnTo>
                <a:lnTo>
                  <a:pt x="1330477" y="312900"/>
                </a:lnTo>
                <a:lnTo>
                  <a:pt x="1346893" y="312046"/>
                </a:lnTo>
                <a:lnTo>
                  <a:pt x="1404267" y="302859"/>
                </a:lnTo>
                <a:lnTo>
                  <a:pt x="1456184" y="288322"/>
                </a:lnTo>
                <a:lnTo>
                  <a:pt x="1501416" y="269070"/>
                </a:lnTo>
                <a:lnTo>
                  <a:pt x="1530499" y="250886"/>
                </a:lnTo>
                <a:close/>
              </a:path>
              <a:path w="1591309" h="465454">
                <a:moveTo>
                  <a:pt x="1330477" y="312900"/>
                </a:moveTo>
                <a:lnTo>
                  <a:pt x="1233093" y="312900"/>
                </a:lnTo>
                <a:lnTo>
                  <a:pt x="1245902" y="313902"/>
                </a:lnTo>
                <a:lnTo>
                  <a:pt x="1258877" y="314639"/>
                </a:lnTo>
                <a:lnTo>
                  <a:pt x="1272010" y="315094"/>
                </a:lnTo>
                <a:lnTo>
                  <a:pt x="1285290" y="315250"/>
                </a:lnTo>
                <a:lnTo>
                  <a:pt x="1330477" y="312900"/>
                </a:lnTo>
                <a:close/>
              </a:path>
              <a:path w="1591309" h="465454">
                <a:moveTo>
                  <a:pt x="254798" y="0"/>
                </a:moveTo>
                <a:lnTo>
                  <a:pt x="196366" y="3468"/>
                </a:lnTo>
                <a:lnTo>
                  <a:pt x="142732" y="13349"/>
                </a:lnTo>
                <a:lnTo>
                  <a:pt x="95423" y="28855"/>
                </a:lnTo>
                <a:lnTo>
                  <a:pt x="55967" y="49199"/>
                </a:lnTo>
                <a:lnTo>
                  <a:pt x="25893" y="73592"/>
                </a:lnTo>
                <a:lnTo>
                  <a:pt x="0" y="131379"/>
                </a:lnTo>
                <a:lnTo>
                  <a:pt x="6727" y="161513"/>
                </a:lnTo>
                <a:lnTo>
                  <a:pt x="55967" y="213582"/>
                </a:lnTo>
                <a:lnTo>
                  <a:pt x="95423" y="233939"/>
                </a:lnTo>
                <a:lnTo>
                  <a:pt x="142732" y="249457"/>
                </a:lnTo>
                <a:lnTo>
                  <a:pt x="196366" y="259347"/>
                </a:lnTo>
                <a:lnTo>
                  <a:pt x="254798" y="262819"/>
                </a:lnTo>
                <a:lnTo>
                  <a:pt x="282779" y="262026"/>
                </a:lnTo>
                <a:lnTo>
                  <a:pt x="309884" y="259711"/>
                </a:lnTo>
                <a:lnTo>
                  <a:pt x="335950" y="255966"/>
                </a:lnTo>
                <a:lnTo>
                  <a:pt x="360816" y="250886"/>
                </a:lnTo>
                <a:lnTo>
                  <a:pt x="1530499" y="250886"/>
                </a:lnTo>
                <a:lnTo>
                  <a:pt x="1538734" y="245737"/>
                </a:lnTo>
                <a:lnTo>
                  <a:pt x="1566910" y="218958"/>
                </a:lnTo>
                <a:lnTo>
                  <a:pt x="1584716" y="189365"/>
                </a:lnTo>
                <a:lnTo>
                  <a:pt x="1590925" y="157595"/>
                </a:lnTo>
                <a:lnTo>
                  <a:pt x="1584716" y="125826"/>
                </a:lnTo>
                <a:lnTo>
                  <a:pt x="1538734" y="69470"/>
                </a:lnTo>
                <a:lnTo>
                  <a:pt x="1501416" y="46148"/>
                </a:lnTo>
                <a:lnTo>
                  <a:pt x="1456184" y="26907"/>
                </a:lnTo>
                <a:lnTo>
                  <a:pt x="1404267" y="12380"/>
                </a:lnTo>
                <a:lnTo>
                  <a:pt x="1346893" y="3200"/>
                </a:lnTo>
                <a:lnTo>
                  <a:pt x="1287608" y="120"/>
                </a:lnTo>
                <a:lnTo>
                  <a:pt x="806624" y="50"/>
                </a:lnTo>
                <a:lnTo>
                  <a:pt x="254798" y="0"/>
                </a:lnTo>
                <a:close/>
              </a:path>
              <a:path w="1591309" h="465454">
                <a:moveTo>
                  <a:pt x="1285290" y="0"/>
                </a:moveTo>
                <a:lnTo>
                  <a:pt x="1282097" y="0"/>
                </a:lnTo>
                <a:lnTo>
                  <a:pt x="1275720" y="120"/>
                </a:lnTo>
                <a:lnTo>
                  <a:pt x="1287608" y="120"/>
                </a:lnTo>
                <a:lnTo>
                  <a:pt x="1285290" y="0"/>
                </a:lnTo>
                <a:close/>
              </a:path>
              <a:path w="1591309" h="465454">
                <a:moveTo>
                  <a:pt x="811755" y="0"/>
                </a:moveTo>
                <a:lnTo>
                  <a:pt x="808289" y="0"/>
                </a:lnTo>
                <a:lnTo>
                  <a:pt x="806624" y="50"/>
                </a:lnTo>
                <a:lnTo>
                  <a:pt x="813472" y="50"/>
                </a:lnTo>
                <a:lnTo>
                  <a:pt x="811755" y="0"/>
                </a:lnTo>
                <a:close/>
              </a:path>
            </a:pathLst>
          </a:custGeom>
          <a:solidFill>
            <a:srgbClr val="708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696117" y="5769721"/>
            <a:ext cx="81089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solidFill>
                  <a:srgbClr val="FFFFFF"/>
                </a:solidFill>
                <a:latin typeface="Microsoft JhengHei UI"/>
                <a:cs typeface="Microsoft JhengHei UI"/>
              </a:rPr>
              <a:t>接⼊⽹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4857474" y="4876323"/>
            <a:ext cx="1591310" cy="465455"/>
          </a:xfrm>
          <a:custGeom>
            <a:avLst/>
            <a:gdLst/>
            <a:ahLst/>
            <a:cxnLst/>
            <a:rect l="l" t="t" r="r" b="b"/>
            <a:pathLst>
              <a:path w="1591309" h="465454">
                <a:moveTo>
                  <a:pt x="305624" y="149640"/>
                </a:moveTo>
                <a:lnTo>
                  <a:pt x="244021" y="152843"/>
                </a:lnTo>
                <a:lnTo>
                  <a:pt x="186648" y="162030"/>
                </a:lnTo>
                <a:lnTo>
                  <a:pt x="134733" y="176567"/>
                </a:lnTo>
                <a:lnTo>
                  <a:pt x="89503" y="195819"/>
                </a:lnTo>
                <a:lnTo>
                  <a:pt x="52187" y="219152"/>
                </a:lnTo>
                <a:lnTo>
                  <a:pt x="24013" y="245932"/>
                </a:lnTo>
                <a:lnTo>
                  <a:pt x="0" y="307296"/>
                </a:lnTo>
                <a:lnTo>
                  <a:pt x="6207" y="339064"/>
                </a:lnTo>
                <a:lnTo>
                  <a:pt x="52187" y="395420"/>
                </a:lnTo>
                <a:lnTo>
                  <a:pt x="89503" y="418741"/>
                </a:lnTo>
                <a:lnTo>
                  <a:pt x="134733" y="437982"/>
                </a:lnTo>
                <a:lnTo>
                  <a:pt x="186648" y="452510"/>
                </a:lnTo>
                <a:lnTo>
                  <a:pt x="244021" y="461690"/>
                </a:lnTo>
                <a:lnTo>
                  <a:pt x="305624" y="464891"/>
                </a:lnTo>
                <a:lnTo>
                  <a:pt x="308872" y="464890"/>
                </a:lnTo>
                <a:lnTo>
                  <a:pt x="315194" y="464770"/>
                </a:lnTo>
                <a:lnTo>
                  <a:pt x="1338172" y="464770"/>
                </a:lnTo>
                <a:lnTo>
                  <a:pt x="1394555" y="461422"/>
                </a:lnTo>
                <a:lnTo>
                  <a:pt x="1448188" y="451541"/>
                </a:lnTo>
                <a:lnTo>
                  <a:pt x="1495497" y="436035"/>
                </a:lnTo>
                <a:lnTo>
                  <a:pt x="1534954" y="415691"/>
                </a:lnTo>
                <a:lnTo>
                  <a:pt x="1565030" y="391298"/>
                </a:lnTo>
                <a:lnTo>
                  <a:pt x="1590925" y="333511"/>
                </a:lnTo>
                <a:lnTo>
                  <a:pt x="1584196" y="303377"/>
                </a:lnTo>
                <a:lnTo>
                  <a:pt x="1534954" y="251307"/>
                </a:lnTo>
                <a:lnTo>
                  <a:pt x="1495497" y="230951"/>
                </a:lnTo>
                <a:lnTo>
                  <a:pt x="1448188" y="215433"/>
                </a:lnTo>
                <a:lnTo>
                  <a:pt x="1440436" y="214003"/>
                </a:lnTo>
                <a:lnTo>
                  <a:pt x="1230109" y="214003"/>
                </a:lnTo>
                <a:lnTo>
                  <a:pt x="1220870" y="182027"/>
                </a:lnTo>
                <a:lnTo>
                  <a:pt x="1203724" y="151991"/>
                </a:lnTo>
                <a:lnTo>
                  <a:pt x="357832" y="151991"/>
                </a:lnTo>
                <a:lnTo>
                  <a:pt x="345021" y="150988"/>
                </a:lnTo>
                <a:lnTo>
                  <a:pt x="332042" y="150250"/>
                </a:lnTo>
                <a:lnTo>
                  <a:pt x="318905" y="149795"/>
                </a:lnTo>
                <a:lnTo>
                  <a:pt x="305624" y="149640"/>
                </a:lnTo>
                <a:close/>
              </a:path>
              <a:path w="1591309" h="465454">
                <a:moveTo>
                  <a:pt x="1338172" y="464770"/>
                </a:moveTo>
                <a:lnTo>
                  <a:pt x="315194" y="464770"/>
                </a:lnTo>
                <a:lnTo>
                  <a:pt x="777442" y="464840"/>
                </a:lnTo>
                <a:lnTo>
                  <a:pt x="779169" y="464890"/>
                </a:lnTo>
                <a:lnTo>
                  <a:pt x="782669" y="464890"/>
                </a:lnTo>
                <a:lnTo>
                  <a:pt x="784300" y="464840"/>
                </a:lnTo>
                <a:lnTo>
                  <a:pt x="1336991" y="464840"/>
                </a:lnTo>
                <a:lnTo>
                  <a:pt x="1338172" y="464770"/>
                </a:lnTo>
                <a:close/>
              </a:path>
              <a:path w="1591309" h="465454">
                <a:moveTo>
                  <a:pt x="1336991" y="464840"/>
                </a:moveTo>
                <a:lnTo>
                  <a:pt x="784300" y="464840"/>
                </a:lnTo>
                <a:lnTo>
                  <a:pt x="1336144" y="464890"/>
                </a:lnTo>
                <a:lnTo>
                  <a:pt x="1336991" y="464840"/>
                </a:lnTo>
                <a:close/>
              </a:path>
              <a:path w="1591309" h="465454">
                <a:moveTo>
                  <a:pt x="1336126" y="202071"/>
                </a:moveTo>
                <a:lnTo>
                  <a:pt x="1308139" y="202863"/>
                </a:lnTo>
                <a:lnTo>
                  <a:pt x="1281032" y="205179"/>
                </a:lnTo>
                <a:lnTo>
                  <a:pt x="1254968" y="208923"/>
                </a:lnTo>
                <a:lnTo>
                  <a:pt x="1230109" y="214003"/>
                </a:lnTo>
                <a:lnTo>
                  <a:pt x="1440436" y="214003"/>
                </a:lnTo>
                <a:lnTo>
                  <a:pt x="1394555" y="205543"/>
                </a:lnTo>
                <a:lnTo>
                  <a:pt x="1336126" y="202071"/>
                </a:lnTo>
                <a:close/>
              </a:path>
              <a:path w="1591309" h="465454">
                <a:moveTo>
                  <a:pt x="780918" y="0"/>
                </a:moveTo>
                <a:lnTo>
                  <a:pt x="717376" y="2291"/>
                </a:lnTo>
                <a:lnTo>
                  <a:pt x="656557" y="8957"/>
                </a:lnTo>
                <a:lnTo>
                  <a:pt x="599066" y="19688"/>
                </a:lnTo>
                <a:lnTo>
                  <a:pt x="545507" y="34171"/>
                </a:lnTo>
                <a:lnTo>
                  <a:pt x="496484" y="52097"/>
                </a:lnTo>
                <a:lnTo>
                  <a:pt x="452601" y="73152"/>
                </a:lnTo>
                <a:lnTo>
                  <a:pt x="414462" y="97027"/>
                </a:lnTo>
                <a:lnTo>
                  <a:pt x="382671" y="123410"/>
                </a:lnTo>
                <a:lnTo>
                  <a:pt x="357832" y="151991"/>
                </a:lnTo>
                <a:lnTo>
                  <a:pt x="1203724" y="151991"/>
                </a:lnTo>
                <a:lnTo>
                  <a:pt x="1178643" y="123108"/>
                </a:lnTo>
                <a:lnTo>
                  <a:pt x="1146852" y="96785"/>
                </a:lnTo>
                <a:lnTo>
                  <a:pt x="1108742" y="72967"/>
                </a:lnTo>
                <a:lnTo>
                  <a:pt x="1064911" y="51963"/>
                </a:lnTo>
                <a:lnTo>
                  <a:pt x="1015959" y="34082"/>
                </a:lnTo>
                <a:lnTo>
                  <a:pt x="962485" y="19636"/>
                </a:lnTo>
                <a:lnTo>
                  <a:pt x="905087" y="8933"/>
                </a:lnTo>
                <a:lnTo>
                  <a:pt x="844365" y="2285"/>
                </a:lnTo>
                <a:lnTo>
                  <a:pt x="780918" y="0"/>
                </a:lnTo>
                <a:close/>
              </a:path>
            </a:pathLst>
          </a:custGeom>
          <a:solidFill>
            <a:srgbClr val="708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676673" y="5183151"/>
            <a:ext cx="1591310" cy="465455"/>
          </a:xfrm>
          <a:custGeom>
            <a:avLst/>
            <a:gdLst/>
            <a:ahLst/>
            <a:cxnLst/>
            <a:rect l="l" t="t" r="r" b="b"/>
            <a:pathLst>
              <a:path w="1591309" h="465454">
                <a:moveTo>
                  <a:pt x="1530499" y="250886"/>
                </a:moveTo>
                <a:lnTo>
                  <a:pt x="360816" y="250886"/>
                </a:lnTo>
                <a:lnTo>
                  <a:pt x="370052" y="282862"/>
                </a:lnTo>
                <a:lnTo>
                  <a:pt x="412277" y="341781"/>
                </a:lnTo>
                <a:lnTo>
                  <a:pt x="444067" y="368104"/>
                </a:lnTo>
                <a:lnTo>
                  <a:pt x="482178" y="391923"/>
                </a:lnTo>
                <a:lnTo>
                  <a:pt x="526009" y="412927"/>
                </a:lnTo>
                <a:lnTo>
                  <a:pt x="574962" y="430807"/>
                </a:lnTo>
                <a:lnTo>
                  <a:pt x="628438" y="445254"/>
                </a:lnTo>
                <a:lnTo>
                  <a:pt x="685836" y="455956"/>
                </a:lnTo>
                <a:lnTo>
                  <a:pt x="746559" y="462605"/>
                </a:lnTo>
                <a:lnTo>
                  <a:pt x="810006" y="464890"/>
                </a:lnTo>
                <a:lnTo>
                  <a:pt x="873546" y="462599"/>
                </a:lnTo>
                <a:lnTo>
                  <a:pt x="934362" y="455932"/>
                </a:lnTo>
                <a:lnTo>
                  <a:pt x="991851" y="445202"/>
                </a:lnTo>
                <a:lnTo>
                  <a:pt x="1045410" y="430718"/>
                </a:lnTo>
                <a:lnTo>
                  <a:pt x="1094433" y="412793"/>
                </a:lnTo>
                <a:lnTo>
                  <a:pt x="1138317" y="391737"/>
                </a:lnTo>
                <a:lnTo>
                  <a:pt x="1176457" y="367862"/>
                </a:lnTo>
                <a:lnTo>
                  <a:pt x="1208251" y="341479"/>
                </a:lnTo>
                <a:lnTo>
                  <a:pt x="1233093" y="312899"/>
                </a:lnTo>
                <a:lnTo>
                  <a:pt x="1330497" y="312899"/>
                </a:lnTo>
                <a:lnTo>
                  <a:pt x="1346893" y="312046"/>
                </a:lnTo>
                <a:lnTo>
                  <a:pt x="1404267" y="302859"/>
                </a:lnTo>
                <a:lnTo>
                  <a:pt x="1456184" y="288322"/>
                </a:lnTo>
                <a:lnTo>
                  <a:pt x="1501416" y="269070"/>
                </a:lnTo>
                <a:lnTo>
                  <a:pt x="1530499" y="250886"/>
                </a:lnTo>
                <a:close/>
              </a:path>
              <a:path w="1591309" h="465454">
                <a:moveTo>
                  <a:pt x="1330497" y="312899"/>
                </a:moveTo>
                <a:lnTo>
                  <a:pt x="1233093" y="312899"/>
                </a:lnTo>
                <a:lnTo>
                  <a:pt x="1245902" y="313902"/>
                </a:lnTo>
                <a:lnTo>
                  <a:pt x="1258877" y="314639"/>
                </a:lnTo>
                <a:lnTo>
                  <a:pt x="1272010" y="315094"/>
                </a:lnTo>
                <a:lnTo>
                  <a:pt x="1285290" y="315250"/>
                </a:lnTo>
                <a:lnTo>
                  <a:pt x="1330497" y="312899"/>
                </a:lnTo>
                <a:close/>
              </a:path>
              <a:path w="1591309" h="465454">
                <a:moveTo>
                  <a:pt x="254798" y="0"/>
                </a:moveTo>
                <a:lnTo>
                  <a:pt x="196369" y="3468"/>
                </a:lnTo>
                <a:lnTo>
                  <a:pt x="142736" y="13349"/>
                </a:lnTo>
                <a:lnTo>
                  <a:pt x="95427" y="28855"/>
                </a:lnTo>
                <a:lnTo>
                  <a:pt x="55970" y="49199"/>
                </a:lnTo>
                <a:lnTo>
                  <a:pt x="25894" y="73592"/>
                </a:lnTo>
                <a:lnTo>
                  <a:pt x="0" y="131379"/>
                </a:lnTo>
                <a:lnTo>
                  <a:pt x="6728" y="161513"/>
                </a:lnTo>
                <a:lnTo>
                  <a:pt x="55970" y="213582"/>
                </a:lnTo>
                <a:lnTo>
                  <a:pt x="95427" y="233939"/>
                </a:lnTo>
                <a:lnTo>
                  <a:pt x="142736" y="249457"/>
                </a:lnTo>
                <a:lnTo>
                  <a:pt x="196369" y="259347"/>
                </a:lnTo>
                <a:lnTo>
                  <a:pt x="254798" y="262819"/>
                </a:lnTo>
                <a:lnTo>
                  <a:pt x="282779" y="262026"/>
                </a:lnTo>
                <a:lnTo>
                  <a:pt x="309884" y="259711"/>
                </a:lnTo>
                <a:lnTo>
                  <a:pt x="335950" y="255966"/>
                </a:lnTo>
                <a:lnTo>
                  <a:pt x="360816" y="250886"/>
                </a:lnTo>
                <a:lnTo>
                  <a:pt x="1530499" y="250886"/>
                </a:lnTo>
                <a:lnTo>
                  <a:pt x="1538734" y="245737"/>
                </a:lnTo>
                <a:lnTo>
                  <a:pt x="1566910" y="218958"/>
                </a:lnTo>
                <a:lnTo>
                  <a:pt x="1584716" y="189365"/>
                </a:lnTo>
                <a:lnTo>
                  <a:pt x="1590925" y="157595"/>
                </a:lnTo>
                <a:lnTo>
                  <a:pt x="1584716" y="125826"/>
                </a:lnTo>
                <a:lnTo>
                  <a:pt x="1538734" y="69470"/>
                </a:lnTo>
                <a:lnTo>
                  <a:pt x="1501416" y="46148"/>
                </a:lnTo>
                <a:lnTo>
                  <a:pt x="1456184" y="26907"/>
                </a:lnTo>
                <a:lnTo>
                  <a:pt x="1404267" y="12380"/>
                </a:lnTo>
                <a:lnTo>
                  <a:pt x="1346893" y="3200"/>
                </a:lnTo>
                <a:lnTo>
                  <a:pt x="1287608" y="120"/>
                </a:lnTo>
                <a:lnTo>
                  <a:pt x="806624" y="50"/>
                </a:lnTo>
                <a:lnTo>
                  <a:pt x="254798" y="0"/>
                </a:lnTo>
                <a:close/>
              </a:path>
              <a:path w="1591309" h="465454">
                <a:moveTo>
                  <a:pt x="1285290" y="0"/>
                </a:moveTo>
                <a:lnTo>
                  <a:pt x="1282107" y="0"/>
                </a:lnTo>
                <a:lnTo>
                  <a:pt x="1275720" y="120"/>
                </a:lnTo>
                <a:lnTo>
                  <a:pt x="1287608" y="120"/>
                </a:lnTo>
                <a:lnTo>
                  <a:pt x="1285290" y="0"/>
                </a:lnTo>
                <a:close/>
              </a:path>
              <a:path w="1591309" h="465454">
                <a:moveTo>
                  <a:pt x="811755" y="0"/>
                </a:moveTo>
                <a:lnTo>
                  <a:pt x="808289" y="0"/>
                </a:lnTo>
                <a:lnTo>
                  <a:pt x="806624" y="50"/>
                </a:lnTo>
                <a:lnTo>
                  <a:pt x="813472" y="50"/>
                </a:lnTo>
                <a:lnTo>
                  <a:pt x="811755" y="0"/>
                </a:lnTo>
                <a:close/>
              </a:path>
            </a:pathLst>
          </a:custGeom>
          <a:solidFill>
            <a:srgbClr val="708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5157172" y="5063415"/>
            <a:ext cx="81089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solidFill>
                  <a:srgbClr val="FFFFFF"/>
                </a:solidFill>
                <a:latin typeface="Microsoft JhengHei UI"/>
                <a:cs typeface="Microsoft JhengHei UI"/>
              </a:rPr>
              <a:t>接⼊⽹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614176" y="5582627"/>
            <a:ext cx="1591310" cy="465455"/>
          </a:xfrm>
          <a:custGeom>
            <a:avLst/>
            <a:gdLst/>
            <a:ahLst/>
            <a:cxnLst/>
            <a:rect l="l" t="t" r="r" b="b"/>
            <a:pathLst>
              <a:path w="1591309" h="465454">
                <a:moveTo>
                  <a:pt x="305634" y="149640"/>
                </a:moveTo>
                <a:lnTo>
                  <a:pt x="244028" y="152843"/>
                </a:lnTo>
                <a:lnTo>
                  <a:pt x="186653" y="162030"/>
                </a:lnTo>
                <a:lnTo>
                  <a:pt x="134735" y="176567"/>
                </a:lnTo>
                <a:lnTo>
                  <a:pt x="89505" y="195819"/>
                </a:lnTo>
                <a:lnTo>
                  <a:pt x="52188" y="219152"/>
                </a:lnTo>
                <a:lnTo>
                  <a:pt x="24013" y="245932"/>
                </a:lnTo>
                <a:lnTo>
                  <a:pt x="0" y="307296"/>
                </a:lnTo>
                <a:lnTo>
                  <a:pt x="6208" y="339064"/>
                </a:lnTo>
                <a:lnTo>
                  <a:pt x="52191" y="395420"/>
                </a:lnTo>
                <a:lnTo>
                  <a:pt x="89509" y="418741"/>
                </a:lnTo>
                <a:lnTo>
                  <a:pt x="134740" y="437982"/>
                </a:lnTo>
                <a:lnTo>
                  <a:pt x="186657" y="452510"/>
                </a:lnTo>
                <a:lnTo>
                  <a:pt x="244031" y="461690"/>
                </a:lnTo>
                <a:lnTo>
                  <a:pt x="305634" y="464891"/>
                </a:lnTo>
                <a:lnTo>
                  <a:pt x="308872" y="464890"/>
                </a:lnTo>
                <a:lnTo>
                  <a:pt x="315205" y="464770"/>
                </a:lnTo>
                <a:lnTo>
                  <a:pt x="1338172" y="464770"/>
                </a:lnTo>
                <a:lnTo>
                  <a:pt x="1394555" y="461422"/>
                </a:lnTo>
                <a:lnTo>
                  <a:pt x="1448188" y="451541"/>
                </a:lnTo>
                <a:lnTo>
                  <a:pt x="1495497" y="436035"/>
                </a:lnTo>
                <a:lnTo>
                  <a:pt x="1534954" y="415691"/>
                </a:lnTo>
                <a:lnTo>
                  <a:pt x="1565030" y="391298"/>
                </a:lnTo>
                <a:lnTo>
                  <a:pt x="1590925" y="333511"/>
                </a:lnTo>
                <a:lnTo>
                  <a:pt x="1584196" y="303377"/>
                </a:lnTo>
                <a:lnTo>
                  <a:pt x="1534954" y="251307"/>
                </a:lnTo>
                <a:lnTo>
                  <a:pt x="1495497" y="230951"/>
                </a:lnTo>
                <a:lnTo>
                  <a:pt x="1448188" y="215433"/>
                </a:lnTo>
                <a:lnTo>
                  <a:pt x="1440436" y="214003"/>
                </a:lnTo>
                <a:lnTo>
                  <a:pt x="1230109" y="214003"/>
                </a:lnTo>
                <a:lnTo>
                  <a:pt x="1220870" y="182027"/>
                </a:lnTo>
                <a:lnTo>
                  <a:pt x="1203724" y="151991"/>
                </a:lnTo>
                <a:lnTo>
                  <a:pt x="357832" y="151991"/>
                </a:lnTo>
                <a:lnTo>
                  <a:pt x="345021" y="150988"/>
                </a:lnTo>
                <a:lnTo>
                  <a:pt x="332043" y="150250"/>
                </a:lnTo>
                <a:lnTo>
                  <a:pt x="318910" y="149795"/>
                </a:lnTo>
                <a:lnTo>
                  <a:pt x="305634" y="149640"/>
                </a:lnTo>
                <a:close/>
              </a:path>
              <a:path w="1591309" h="465454">
                <a:moveTo>
                  <a:pt x="1338172" y="464770"/>
                </a:moveTo>
                <a:lnTo>
                  <a:pt x="315205" y="464770"/>
                </a:lnTo>
                <a:lnTo>
                  <a:pt x="777442" y="464840"/>
                </a:lnTo>
                <a:lnTo>
                  <a:pt x="779169" y="464890"/>
                </a:lnTo>
                <a:lnTo>
                  <a:pt x="782669" y="464890"/>
                </a:lnTo>
                <a:lnTo>
                  <a:pt x="784300" y="464840"/>
                </a:lnTo>
                <a:lnTo>
                  <a:pt x="1336991" y="464840"/>
                </a:lnTo>
                <a:lnTo>
                  <a:pt x="1338172" y="464770"/>
                </a:lnTo>
                <a:close/>
              </a:path>
              <a:path w="1591309" h="465454">
                <a:moveTo>
                  <a:pt x="1336991" y="464840"/>
                </a:moveTo>
                <a:lnTo>
                  <a:pt x="784300" y="464840"/>
                </a:lnTo>
                <a:lnTo>
                  <a:pt x="1336144" y="464890"/>
                </a:lnTo>
                <a:lnTo>
                  <a:pt x="1336991" y="464840"/>
                </a:lnTo>
                <a:close/>
              </a:path>
              <a:path w="1591309" h="465454">
                <a:moveTo>
                  <a:pt x="1336126" y="202071"/>
                </a:moveTo>
                <a:lnTo>
                  <a:pt x="1308144" y="202863"/>
                </a:lnTo>
                <a:lnTo>
                  <a:pt x="1281036" y="205179"/>
                </a:lnTo>
                <a:lnTo>
                  <a:pt x="1254970" y="208923"/>
                </a:lnTo>
                <a:lnTo>
                  <a:pt x="1230109" y="214003"/>
                </a:lnTo>
                <a:lnTo>
                  <a:pt x="1440436" y="214003"/>
                </a:lnTo>
                <a:lnTo>
                  <a:pt x="1394555" y="205543"/>
                </a:lnTo>
                <a:lnTo>
                  <a:pt x="1336126" y="202071"/>
                </a:lnTo>
                <a:close/>
              </a:path>
              <a:path w="1591309" h="465454">
                <a:moveTo>
                  <a:pt x="780918" y="0"/>
                </a:moveTo>
                <a:lnTo>
                  <a:pt x="717376" y="2291"/>
                </a:lnTo>
                <a:lnTo>
                  <a:pt x="656557" y="8957"/>
                </a:lnTo>
                <a:lnTo>
                  <a:pt x="599066" y="19688"/>
                </a:lnTo>
                <a:lnTo>
                  <a:pt x="545507" y="34171"/>
                </a:lnTo>
                <a:lnTo>
                  <a:pt x="496484" y="52097"/>
                </a:lnTo>
                <a:lnTo>
                  <a:pt x="452601" y="73152"/>
                </a:lnTo>
                <a:lnTo>
                  <a:pt x="414462" y="97027"/>
                </a:lnTo>
                <a:lnTo>
                  <a:pt x="382671" y="123410"/>
                </a:lnTo>
                <a:lnTo>
                  <a:pt x="357832" y="151991"/>
                </a:lnTo>
                <a:lnTo>
                  <a:pt x="1203724" y="151991"/>
                </a:lnTo>
                <a:lnTo>
                  <a:pt x="1178643" y="123108"/>
                </a:lnTo>
                <a:lnTo>
                  <a:pt x="1146852" y="96785"/>
                </a:lnTo>
                <a:lnTo>
                  <a:pt x="1108742" y="72967"/>
                </a:lnTo>
                <a:lnTo>
                  <a:pt x="1064911" y="51963"/>
                </a:lnTo>
                <a:lnTo>
                  <a:pt x="1015959" y="34082"/>
                </a:lnTo>
                <a:lnTo>
                  <a:pt x="962485" y="19636"/>
                </a:lnTo>
                <a:lnTo>
                  <a:pt x="905087" y="8933"/>
                </a:lnTo>
                <a:lnTo>
                  <a:pt x="844365" y="2285"/>
                </a:lnTo>
                <a:lnTo>
                  <a:pt x="780918" y="0"/>
                </a:lnTo>
                <a:close/>
              </a:path>
            </a:pathLst>
          </a:custGeom>
          <a:solidFill>
            <a:srgbClr val="708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433374" y="5889455"/>
            <a:ext cx="1591310" cy="465455"/>
          </a:xfrm>
          <a:custGeom>
            <a:avLst/>
            <a:gdLst/>
            <a:ahLst/>
            <a:cxnLst/>
            <a:rect l="l" t="t" r="r" b="b"/>
            <a:pathLst>
              <a:path w="1591309" h="465454">
                <a:moveTo>
                  <a:pt x="1530502" y="250886"/>
                </a:moveTo>
                <a:lnTo>
                  <a:pt x="360816" y="250886"/>
                </a:lnTo>
                <a:lnTo>
                  <a:pt x="370054" y="282862"/>
                </a:lnTo>
                <a:lnTo>
                  <a:pt x="412281" y="341781"/>
                </a:lnTo>
                <a:lnTo>
                  <a:pt x="444072" y="368104"/>
                </a:lnTo>
                <a:lnTo>
                  <a:pt x="482182" y="391923"/>
                </a:lnTo>
                <a:lnTo>
                  <a:pt x="526013" y="412927"/>
                </a:lnTo>
                <a:lnTo>
                  <a:pt x="574965" y="430807"/>
                </a:lnTo>
                <a:lnTo>
                  <a:pt x="628439" y="445254"/>
                </a:lnTo>
                <a:lnTo>
                  <a:pt x="685837" y="455956"/>
                </a:lnTo>
                <a:lnTo>
                  <a:pt x="746559" y="462605"/>
                </a:lnTo>
                <a:lnTo>
                  <a:pt x="810006" y="464890"/>
                </a:lnTo>
                <a:lnTo>
                  <a:pt x="873546" y="462599"/>
                </a:lnTo>
                <a:lnTo>
                  <a:pt x="934362" y="455932"/>
                </a:lnTo>
                <a:lnTo>
                  <a:pt x="991851" y="445202"/>
                </a:lnTo>
                <a:lnTo>
                  <a:pt x="1045410" y="430718"/>
                </a:lnTo>
                <a:lnTo>
                  <a:pt x="1094433" y="412793"/>
                </a:lnTo>
                <a:lnTo>
                  <a:pt x="1138317" y="391738"/>
                </a:lnTo>
                <a:lnTo>
                  <a:pt x="1176457" y="367863"/>
                </a:lnTo>
                <a:lnTo>
                  <a:pt x="1208251" y="341480"/>
                </a:lnTo>
                <a:lnTo>
                  <a:pt x="1233093" y="312900"/>
                </a:lnTo>
                <a:lnTo>
                  <a:pt x="1330479" y="312900"/>
                </a:lnTo>
                <a:lnTo>
                  <a:pt x="1346896" y="312046"/>
                </a:lnTo>
                <a:lnTo>
                  <a:pt x="1404272" y="302859"/>
                </a:lnTo>
                <a:lnTo>
                  <a:pt x="1456189" y="288322"/>
                </a:lnTo>
                <a:lnTo>
                  <a:pt x="1501420" y="269070"/>
                </a:lnTo>
                <a:lnTo>
                  <a:pt x="1530502" y="250886"/>
                </a:lnTo>
                <a:close/>
              </a:path>
              <a:path w="1591309" h="465454">
                <a:moveTo>
                  <a:pt x="1330479" y="312900"/>
                </a:moveTo>
                <a:lnTo>
                  <a:pt x="1233093" y="312900"/>
                </a:lnTo>
                <a:lnTo>
                  <a:pt x="1245903" y="313902"/>
                </a:lnTo>
                <a:lnTo>
                  <a:pt x="1258881" y="314639"/>
                </a:lnTo>
                <a:lnTo>
                  <a:pt x="1272015" y="315094"/>
                </a:lnTo>
                <a:lnTo>
                  <a:pt x="1285290" y="315250"/>
                </a:lnTo>
                <a:lnTo>
                  <a:pt x="1330479" y="312900"/>
                </a:lnTo>
                <a:close/>
              </a:path>
              <a:path w="1591309" h="465454">
                <a:moveTo>
                  <a:pt x="254798" y="0"/>
                </a:moveTo>
                <a:lnTo>
                  <a:pt x="196369" y="3468"/>
                </a:lnTo>
                <a:lnTo>
                  <a:pt x="142736" y="13349"/>
                </a:lnTo>
                <a:lnTo>
                  <a:pt x="95427" y="28855"/>
                </a:lnTo>
                <a:lnTo>
                  <a:pt x="55970" y="49199"/>
                </a:lnTo>
                <a:lnTo>
                  <a:pt x="25894" y="73592"/>
                </a:lnTo>
                <a:lnTo>
                  <a:pt x="0" y="131379"/>
                </a:lnTo>
                <a:lnTo>
                  <a:pt x="6728" y="161513"/>
                </a:lnTo>
                <a:lnTo>
                  <a:pt x="55970" y="213582"/>
                </a:lnTo>
                <a:lnTo>
                  <a:pt x="95427" y="233939"/>
                </a:lnTo>
                <a:lnTo>
                  <a:pt x="142736" y="249457"/>
                </a:lnTo>
                <a:lnTo>
                  <a:pt x="196369" y="259347"/>
                </a:lnTo>
                <a:lnTo>
                  <a:pt x="254798" y="262819"/>
                </a:lnTo>
                <a:lnTo>
                  <a:pt x="282781" y="262026"/>
                </a:lnTo>
                <a:lnTo>
                  <a:pt x="309888" y="259711"/>
                </a:lnTo>
                <a:lnTo>
                  <a:pt x="335955" y="255966"/>
                </a:lnTo>
                <a:lnTo>
                  <a:pt x="360816" y="250886"/>
                </a:lnTo>
                <a:lnTo>
                  <a:pt x="1530502" y="250886"/>
                </a:lnTo>
                <a:lnTo>
                  <a:pt x="1538737" y="245737"/>
                </a:lnTo>
                <a:lnTo>
                  <a:pt x="1566912" y="218958"/>
                </a:lnTo>
                <a:lnTo>
                  <a:pt x="1584717" y="189365"/>
                </a:lnTo>
                <a:lnTo>
                  <a:pt x="1590925" y="157595"/>
                </a:lnTo>
                <a:lnTo>
                  <a:pt x="1584716" y="125826"/>
                </a:lnTo>
                <a:lnTo>
                  <a:pt x="1538734" y="69470"/>
                </a:lnTo>
                <a:lnTo>
                  <a:pt x="1501416" y="46148"/>
                </a:lnTo>
                <a:lnTo>
                  <a:pt x="1456184" y="26907"/>
                </a:lnTo>
                <a:lnTo>
                  <a:pt x="1404267" y="12380"/>
                </a:lnTo>
                <a:lnTo>
                  <a:pt x="1346893" y="3200"/>
                </a:lnTo>
                <a:lnTo>
                  <a:pt x="1287608" y="120"/>
                </a:lnTo>
                <a:lnTo>
                  <a:pt x="806624" y="50"/>
                </a:lnTo>
                <a:lnTo>
                  <a:pt x="254798" y="0"/>
                </a:lnTo>
                <a:close/>
              </a:path>
              <a:path w="1591309" h="465454">
                <a:moveTo>
                  <a:pt x="1285290" y="0"/>
                </a:moveTo>
                <a:lnTo>
                  <a:pt x="1282107" y="0"/>
                </a:lnTo>
                <a:lnTo>
                  <a:pt x="1275720" y="120"/>
                </a:lnTo>
                <a:lnTo>
                  <a:pt x="1287608" y="120"/>
                </a:lnTo>
                <a:lnTo>
                  <a:pt x="1285290" y="0"/>
                </a:lnTo>
                <a:close/>
              </a:path>
              <a:path w="1591309" h="465454">
                <a:moveTo>
                  <a:pt x="811755" y="0"/>
                </a:moveTo>
                <a:lnTo>
                  <a:pt x="808289" y="0"/>
                </a:lnTo>
                <a:lnTo>
                  <a:pt x="806624" y="50"/>
                </a:lnTo>
                <a:lnTo>
                  <a:pt x="813483" y="50"/>
                </a:lnTo>
                <a:lnTo>
                  <a:pt x="811755" y="0"/>
                </a:lnTo>
                <a:close/>
              </a:path>
            </a:pathLst>
          </a:custGeom>
          <a:solidFill>
            <a:srgbClr val="708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7913873" y="5769721"/>
            <a:ext cx="81089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solidFill>
                  <a:srgbClr val="FFFFFF"/>
                </a:solidFill>
                <a:latin typeface="Microsoft JhengHei UI"/>
                <a:cs typeface="Microsoft JhengHei UI"/>
              </a:rPr>
              <a:t>接⼊⽹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6105297" y="4228632"/>
            <a:ext cx="1951989" cy="1431290"/>
          </a:xfrm>
          <a:custGeom>
            <a:avLst/>
            <a:gdLst/>
            <a:ahLst/>
            <a:cxnLst/>
            <a:rect l="l" t="t" r="r" b="b"/>
            <a:pathLst>
              <a:path w="1951990" h="1431289">
                <a:moveTo>
                  <a:pt x="1951618" y="1431244"/>
                </a:moveTo>
                <a:lnTo>
                  <a:pt x="0" y="0"/>
                </a:lnTo>
              </a:path>
            </a:pathLst>
          </a:custGeom>
          <a:ln w="20941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0052411" y="5666147"/>
            <a:ext cx="3187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0" dirty="0">
                <a:latin typeface="Arial"/>
                <a:cs typeface="Arial"/>
              </a:rPr>
              <a:t>…</a:t>
            </a:r>
            <a:endParaRPr sz="23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741371" y="5706066"/>
            <a:ext cx="3187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0" dirty="0">
                <a:latin typeface="Arial"/>
                <a:cs typeface="Arial"/>
              </a:rPr>
              <a:t>…</a:t>
            </a:r>
            <a:endParaRPr sz="23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4671888" y="5609552"/>
            <a:ext cx="3187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0" dirty="0">
                <a:latin typeface="Arial"/>
                <a:cs typeface="Arial"/>
              </a:rPr>
              <a:t>…</a:t>
            </a:r>
            <a:endParaRPr sz="23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6538503" y="5706066"/>
            <a:ext cx="3187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0" dirty="0">
                <a:latin typeface="Arial"/>
                <a:cs typeface="Arial"/>
              </a:rPr>
              <a:t>…</a:t>
            </a:r>
            <a:endParaRPr sz="23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233711" y="8295775"/>
            <a:ext cx="112522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校园⽹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7844337" y="8295775"/>
            <a:ext cx="112522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校园⽹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计算机⽹络分类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8900422" y="8295775"/>
            <a:ext cx="8402320" cy="15722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31115" algn="ctr">
              <a:lnSpc>
                <a:spcPct val="100000"/>
              </a:lnSpc>
              <a:spcBef>
                <a:spcPts val="135"/>
              </a:spcBef>
              <a:tabLst>
                <a:tab pos="3491229" algn="l"/>
              </a:tabLst>
            </a:pPr>
            <a:r>
              <a:rPr sz="2850" spc="30" dirty="0">
                <a:latin typeface="Microsoft JhengHei UI"/>
                <a:cs typeface="Microsoft JhengHei UI"/>
              </a:rPr>
              <a:t>校园⽹	企业⽹</a:t>
            </a:r>
            <a:endParaRPr sz="28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300" spc="-5" dirty="0">
                <a:solidFill>
                  <a:srgbClr val="FF2600"/>
                </a:solidFill>
                <a:latin typeface="Microsoft JhengHei UI"/>
                <a:cs typeface="Microsoft JhengHei UI"/>
              </a:rPr>
              <a:t>校园⽹、企业⽹</a:t>
            </a:r>
            <a:r>
              <a:rPr sz="3300" spc="-5" dirty="0">
                <a:latin typeface="Microsoft JhengHei UI"/>
                <a:cs typeface="Microsoft JhengHei UI"/>
              </a:rPr>
              <a:t>：⼀般拥有多个互连的局域⽹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69077" y="2690343"/>
            <a:ext cx="4121150" cy="24123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⽹络的分类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局域⽹和⼴域⽹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535558" y="5344203"/>
            <a:ext cx="237236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12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⽹络互连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47116" y="715916"/>
            <a:ext cx="122174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⼩结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305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509770"/>
          </a:xfrm>
          <a:custGeom>
            <a:avLst/>
            <a:gdLst/>
            <a:ahLst/>
            <a:cxnLst/>
            <a:rect l="l" t="t" r="r" b="b"/>
            <a:pathLst>
              <a:path w="12963525" h="450977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251261"/>
                </a:lnTo>
                <a:lnTo>
                  <a:pt x="197" y="4302630"/>
                </a:lnTo>
                <a:lnTo>
                  <a:pt x="1581" y="4344058"/>
                </a:lnTo>
                <a:lnTo>
                  <a:pt x="12649" y="4402766"/>
                </a:lnTo>
                <a:lnTo>
                  <a:pt x="49226" y="4460179"/>
                </a:lnTo>
                <a:lnTo>
                  <a:pt x="106640" y="4496756"/>
                </a:lnTo>
                <a:lnTo>
                  <a:pt x="165348" y="4507825"/>
                </a:lnTo>
                <a:lnTo>
                  <a:pt x="206776" y="4509209"/>
                </a:lnTo>
                <a:lnTo>
                  <a:pt x="258146" y="4509407"/>
                </a:lnTo>
                <a:lnTo>
                  <a:pt x="12705299" y="4509407"/>
                </a:lnTo>
                <a:lnTo>
                  <a:pt x="12756671" y="4509209"/>
                </a:lnTo>
                <a:lnTo>
                  <a:pt x="12798099" y="4507825"/>
                </a:lnTo>
                <a:lnTo>
                  <a:pt x="12856802" y="4496756"/>
                </a:lnTo>
                <a:lnTo>
                  <a:pt x="12914218" y="4460179"/>
                </a:lnTo>
                <a:lnTo>
                  <a:pt x="12950799" y="4402766"/>
                </a:lnTo>
                <a:lnTo>
                  <a:pt x="12961867" y="4344058"/>
                </a:lnTo>
                <a:lnTo>
                  <a:pt x="12963250" y="4302630"/>
                </a:lnTo>
                <a:lnTo>
                  <a:pt x="12963448" y="4251261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509770"/>
          </a:xfrm>
          <a:custGeom>
            <a:avLst/>
            <a:gdLst/>
            <a:ahLst/>
            <a:cxnLst/>
            <a:rect l="l" t="t" r="r" b="b"/>
            <a:pathLst>
              <a:path w="12963525" h="450977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251261"/>
                </a:lnTo>
                <a:lnTo>
                  <a:pt x="12963250" y="4302630"/>
                </a:lnTo>
                <a:lnTo>
                  <a:pt x="12961867" y="4344058"/>
                </a:lnTo>
                <a:lnTo>
                  <a:pt x="12950799" y="4402766"/>
                </a:lnTo>
                <a:lnTo>
                  <a:pt x="12914218" y="4460179"/>
                </a:lnTo>
                <a:lnTo>
                  <a:pt x="12856802" y="4496756"/>
                </a:lnTo>
                <a:lnTo>
                  <a:pt x="12798099" y="4507825"/>
                </a:lnTo>
                <a:lnTo>
                  <a:pt x="12756671" y="4509209"/>
                </a:lnTo>
                <a:lnTo>
                  <a:pt x="12705299" y="4509407"/>
                </a:lnTo>
                <a:lnTo>
                  <a:pt x="258145" y="4509407"/>
                </a:lnTo>
                <a:lnTo>
                  <a:pt x="206775" y="4509209"/>
                </a:lnTo>
                <a:lnTo>
                  <a:pt x="165348" y="4507825"/>
                </a:lnTo>
                <a:lnTo>
                  <a:pt x="106640" y="4496756"/>
                </a:lnTo>
                <a:lnTo>
                  <a:pt x="49226" y="4460179"/>
                </a:lnTo>
                <a:lnTo>
                  <a:pt x="12650" y="4402766"/>
                </a:lnTo>
                <a:lnTo>
                  <a:pt x="1581" y="4344058"/>
                </a:lnTo>
                <a:lnTo>
                  <a:pt x="197" y="4302630"/>
                </a:lnTo>
                <a:lnTo>
                  <a:pt x="0" y="425126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85656" y="2694951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78314" y="2635708"/>
            <a:ext cx="338264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计算机⽹络的分类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9782" y="392632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99782" y="454201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99782" y="515770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99782" y="5773391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99782" y="3075485"/>
            <a:ext cx="2287270" cy="31038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5130" marR="5080" indent="-392430">
              <a:lnSpc>
                <a:spcPct val="1418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80" dirty="0">
                <a:latin typeface="Microsoft JhengHei UI"/>
                <a:cs typeface="Microsoft JhengHei UI"/>
              </a:rPr>
              <a:t>作⽤范围； 使⽤者；</a:t>
            </a:r>
            <a:endParaRPr sz="2850">
              <a:latin typeface="Microsoft JhengHei UI"/>
              <a:cs typeface="Microsoft JhengHei UI"/>
            </a:endParaRPr>
          </a:p>
          <a:p>
            <a:pPr marL="405130" marR="5080" algn="just">
              <a:lnSpc>
                <a:spcPts val="4850"/>
              </a:lnSpc>
              <a:spcBef>
                <a:spcPts val="40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⼯作⽅式； 拓扑结构； 交换⽅式。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9077" y="2690343"/>
            <a:ext cx="4121150" cy="32740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⽹络的分类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局域⽹和⼴域⽹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⽹络互连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54729" y="715916"/>
            <a:ext cx="600646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计算机⽹络：性能指标</a:t>
            </a:r>
          </a:p>
        </p:txBody>
      </p:sp>
      <p:sp>
        <p:nvSpPr>
          <p:cNvPr id="7" name="object 7"/>
          <p:cNvSpPr/>
          <p:nvPr/>
        </p:nvSpPr>
        <p:spPr>
          <a:xfrm>
            <a:off x="14750597" y="6019604"/>
            <a:ext cx="2617721" cy="26177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85218" y="6254227"/>
            <a:ext cx="2094230" cy="2094230"/>
          </a:xfrm>
          <a:custGeom>
            <a:avLst/>
            <a:gdLst/>
            <a:ahLst/>
            <a:cxnLst/>
            <a:rect l="l" t="t" r="r" b="b"/>
            <a:pathLst>
              <a:path w="2094230" h="2094229">
                <a:moveTo>
                  <a:pt x="1047088" y="0"/>
                </a:moveTo>
                <a:lnTo>
                  <a:pt x="1002437" y="946"/>
                </a:lnTo>
                <a:lnTo>
                  <a:pt x="957851" y="3786"/>
                </a:lnTo>
                <a:lnTo>
                  <a:pt x="913395" y="8519"/>
                </a:lnTo>
                <a:lnTo>
                  <a:pt x="869136" y="15144"/>
                </a:lnTo>
                <a:lnTo>
                  <a:pt x="825138" y="23663"/>
                </a:lnTo>
                <a:lnTo>
                  <a:pt x="781467" y="34076"/>
                </a:lnTo>
                <a:lnTo>
                  <a:pt x="738188" y="46381"/>
                </a:lnTo>
                <a:lnTo>
                  <a:pt x="695366" y="60579"/>
                </a:lnTo>
                <a:lnTo>
                  <a:pt x="653067" y="76671"/>
                </a:lnTo>
                <a:lnTo>
                  <a:pt x="611356" y="94655"/>
                </a:lnTo>
                <a:lnTo>
                  <a:pt x="570299" y="114533"/>
                </a:lnTo>
                <a:lnTo>
                  <a:pt x="529960" y="136304"/>
                </a:lnTo>
                <a:lnTo>
                  <a:pt x="490405" y="159968"/>
                </a:lnTo>
                <a:lnTo>
                  <a:pt x="451700" y="185525"/>
                </a:lnTo>
                <a:lnTo>
                  <a:pt x="413910" y="212975"/>
                </a:lnTo>
                <a:lnTo>
                  <a:pt x="377100" y="242318"/>
                </a:lnTo>
                <a:lnTo>
                  <a:pt x="341335" y="273555"/>
                </a:lnTo>
                <a:lnTo>
                  <a:pt x="306681" y="306684"/>
                </a:lnTo>
                <a:lnTo>
                  <a:pt x="273552" y="341338"/>
                </a:lnTo>
                <a:lnTo>
                  <a:pt x="242316" y="377102"/>
                </a:lnTo>
                <a:lnTo>
                  <a:pt x="212973" y="413912"/>
                </a:lnTo>
                <a:lnTo>
                  <a:pt x="185523" y="451702"/>
                </a:lnTo>
                <a:lnTo>
                  <a:pt x="159966" y="490406"/>
                </a:lnTo>
                <a:lnTo>
                  <a:pt x="136303" y="529961"/>
                </a:lnTo>
                <a:lnTo>
                  <a:pt x="114532" y="570299"/>
                </a:lnTo>
                <a:lnTo>
                  <a:pt x="94654" y="611356"/>
                </a:lnTo>
                <a:lnTo>
                  <a:pt x="76670" y="653067"/>
                </a:lnTo>
                <a:lnTo>
                  <a:pt x="60579" y="695366"/>
                </a:lnTo>
                <a:lnTo>
                  <a:pt x="46380" y="738188"/>
                </a:lnTo>
                <a:lnTo>
                  <a:pt x="34075" y="781467"/>
                </a:lnTo>
                <a:lnTo>
                  <a:pt x="23663" y="825138"/>
                </a:lnTo>
                <a:lnTo>
                  <a:pt x="15144" y="869136"/>
                </a:lnTo>
                <a:lnTo>
                  <a:pt x="8518" y="913395"/>
                </a:lnTo>
                <a:lnTo>
                  <a:pt x="3786" y="957850"/>
                </a:lnTo>
                <a:lnTo>
                  <a:pt x="946" y="1002436"/>
                </a:lnTo>
                <a:lnTo>
                  <a:pt x="0" y="1047088"/>
                </a:lnTo>
                <a:lnTo>
                  <a:pt x="946" y="1091739"/>
                </a:lnTo>
                <a:lnTo>
                  <a:pt x="3786" y="1136325"/>
                </a:lnTo>
                <a:lnTo>
                  <a:pt x="8518" y="1180780"/>
                </a:lnTo>
                <a:lnTo>
                  <a:pt x="15144" y="1225040"/>
                </a:lnTo>
                <a:lnTo>
                  <a:pt x="23663" y="1269037"/>
                </a:lnTo>
                <a:lnTo>
                  <a:pt x="34075" y="1312709"/>
                </a:lnTo>
                <a:lnTo>
                  <a:pt x="46380" y="1355988"/>
                </a:lnTo>
                <a:lnTo>
                  <a:pt x="60579" y="1398809"/>
                </a:lnTo>
                <a:lnTo>
                  <a:pt x="76670" y="1441108"/>
                </a:lnTo>
                <a:lnTo>
                  <a:pt x="94654" y="1482819"/>
                </a:lnTo>
                <a:lnTo>
                  <a:pt x="114532" y="1523876"/>
                </a:lnTo>
                <a:lnTo>
                  <a:pt x="136303" y="1564215"/>
                </a:lnTo>
                <a:lnTo>
                  <a:pt x="159966" y="1603769"/>
                </a:lnTo>
                <a:lnTo>
                  <a:pt x="185523" y="1642474"/>
                </a:lnTo>
                <a:lnTo>
                  <a:pt x="212973" y="1680264"/>
                </a:lnTo>
                <a:lnTo>
                  <a:pt x="242316" y="1717074"/>
                </a:lnTo>
                <a:lnTo>
                  <a:pt x="273552" y="1752838"/>
                </a:lnTo>
                <a:lnTo>
                  <a:pt x="306681" y="1787492"/>
                </a:lnTo>
                <a:lnTo>
                  <a:pt x="341335" y="1820621"/>
                </a:lnTo>
                <a:lnTo>
                  <a:pt x="377100" y="1851858"/>
                </a:lnTo>
                <a:lnTo>
                  <a:pt x="413910" y="1881201"/>
                </a:lnTo>
                <a:lnTo>
                  <a:pt x="451700" y="1908651"/>
                </a:lnTo>
                <a:lnTo>
                  <a:pt x="490405" y="1934208"/>
                </a:lnTo>
                <a:lnTo>
                  <a:pt x="529960" y="1957872"/>
                </a:lnTo>
                <a:lnTo>
                  <a:pt x="570299" y="1979643"/>
                </a:lnTo>
                <a:lnTo>
                  <a:pt x="611356" y="1999521"/>
                </a:lnTo>
                <a:lnTo>
                  <a:pt x="653067" y="2017505"/>
                </a:lnTo>
                <a:lnTo>
                  <a:pt x="695366" y="2033597"/>
                </a:lnTo>
                <a:lnTo>
                  <a:pt x="738188" y="2047795"/>
                </a:lnTo>
                <a:lnTo>
                  <a:pt x="781467" y="2060100"/>
                </a:lnTo>
                <a:lnTo>
                  <a:pt x="825138" y="2070513"/>
                </a:lnTo>
                <a:lnTo>
                  <a:pt x="869136" y="2079032"/>
                </a:lnTo>
                <a:lnTo>
                  <a:pt x="913395" y="2085658"/>
                </a:lnTo>
                <a:lnTo>
                  <a:pt x="957851" y="2090390"/>
                </a:lnTo>
                <a:lnTo>
                  <a:pt x="1002437" y="2093230"/>
                </a:lnTo>
                <a:lnTo>
                  <a:pt x="1047088" y="2094177"/>
                </a:lnTo>
                <a:lnTo>
                  <a:pt x="1091739" y="2093230"/>
                </a:lnTo>
                <a:lnTo>
                  <a:pt x="1136325" y="2090390"/>
                </a:lnTo>
                <a:lnTo>
                  <a:pt x="1180781" y="2085658"/>
                </a:lnTo>
                <a:lnTo>
                  <a:pt x="1225040" y="2079032"/>
                </a:lnTo>
                <a:lnTo>
                  <a:pt x="1269038" y="2070513"/>
                </a:lnTo>
                <a:lnTo>
                  <a:pt x="1312709" y="2060100"/>
                </a:lnTo>
                <a:lnTo>
                  <a:pt x="1355988" y="2047795"/>
                </a:lnTo>
                <a:lnTo>
                  <a:pt x="1398810" y="2033597"/>
                </a:lnTo>
                <a:lnTo>
                  <a:pt x="1441109" y="2017505"/>
                </a:lnTo>
                <a:lnTo>
                  <a:pt x="1482820" y="1999521"/>
                </a:lnTo>
                <a:lnTo>
                  <a:pt x="1523877" y="1979643"/>
                </a:lnTo>
                <a:lnTo>
                  <a:pt x="1564216" y="1957872"/>
                </a:lnTo>
                <a:lnTo>
                  <a:pt x="1603771" y="1934208"/>
                </a:lnTo>
                <a:lnTo>
                  <a:pt x="1642476" y="1908651"/>
                </a:lnTo>
                <a:lnTo>
                  <a:pt x="1680266" y="1881201"/>
                </a:lnTo>
                <a:lnTo>
                  <a:pt x="1717076" y="1851858"/>
                </a:lnTo>
                <a:lnTo>
                  <a:pt x="1752841" y="1820621"/>
                </a:lnTo>
                <a:lnTo>
                  <a:pt x="1787495" y="1787492"/>
                </a:lnTo>
                <a:lnTo>
                  <a:pt x="1820624" y="1752838"/>
                </a:lnTo>
                <a:lnTo>
                  <a:pt x="1851860" y="1717074"/>
                </a:lnTo>
                <a:lnTo>
                  <a:pt x="1881203" y="1680264"/>
                </a:lnTo>
                <a:lnTo>
                  <a:pt x="1908653" y="1642474"/>
                </a:lnTo>
                <a:lnTo>
                  <a:pt x="1934210" y="1603769"/>
                </a:lnTo>
                <a:lnTo>
                  <a:pt x="1957874" y="1564215"/>
                </a:lnTo>
                <a:lnTo>
                  <a:pt x="1979644" y="1523876"/>
                </a:lnTo>
                <a:lnTo>
                  <a:pt x="1999522" y="1482819"/>
                </a:lnTo>
                <a:lnTo>
                  <a:pt x="2017506" y="1441108"/>
                </a:lnTo>
                <a:lnTo>
                  <a:pt x="2033597" y="1398809"/>
                </a:lnTo>
                <a:lnTo>
                  <a:pt x="2047796" y="1355988"/>
                </a:lnTo>
                <a:lnTo>
                  <a:pt x="2060101" y="1312709"/>
                </a:lnTo>
                <a:lnTo>
                  <a:pt x="2070513" y="1269037"/>
                </a:lnTo>
                <a:lnTo>
                  <a:pt x="2079032" y="1225040"/>
                </a:lnTo>
                <a:lnTo>
                  <a:pt x="2085658" y="1180780"/>
                </a:lnTo>
                <a:lnTo>
                  <a:pt x="2090390" y="1136325"/>
                </a:lnTo>
                <a:lnTo>
                  <a:pt x="2093230" y="1091739"/>
                </a:lnTo>
                <a:lnTo>
                  <a:pt x="2094177" y="1047088"/>
                </a:lnTo>
                <a:lnTo>
                  <a:pt x="2093230" y="1002436"/>
                </a:lnTo>
                <a:lnTo>
                  <a:pt x="2090390" y="957850"/>
                </a:lnTo>
                <a:lnTo>
                  <a:pt x="2085658" y="913395"/>
                </a:lnTo>
                <a:lnTo>
                  <a:pt x="2079032" y="869136"/>
                </a:lnTo>
                <a:lnTo>
                  <a:pt x="2070513" y="825138"/>
                </a:lnTo>
                <a:lnTo>
                  <a:pt x="2060101" y="781467"/>
                </a:lnTo>
                <a:lnTo>
                  <a:pt x="2047796" y="738188"/>
                </a:lnTo>
                <a:lnTo>
                  <a:pt x="2033597" y="695366"/>
                </a:lnTo>
                <a:lnTo>
                  <a:pt x="2017506" y="653067"/>
                </a:lnTo>
                <a:lnTo>
                  <a:pt x="1999522" y="611356"/>
                </a:lnTo>
                <a:lnTo>
                  <a:pt x="1979644" y="570299"/>
                </a:lnTo>
                <a:lnTo>
                  <a:pt x="1957874" y="529961"/>
                </a:lnTo>
                <a:lnTo>
                  <a:pt x="1934210" y="490406"/>
                </a:lnTo>
                <a:lnTo>
                  <a:pt x="1908653" y="451702"/>
                </a:lnTo>
                <a:lnTo>
                  <a:pt x="1881203" y="413912"/>
                </a:lnTo>
                <a:lnTo>
                  <a:pt x="1851860" y="377102"/>
                </a:lnTo>
                <a:lnTo>
                  <a:pt x="1820624" y="341338"/>
                </a:lnTo>
                <a:lnTo>
                  <a:pt x="1787495" y="306684"/>
                </a:lnTo>
                <a:lnTo>
                  <a:pt x="1752841" y="273555"/>
                </a:lnTo>
                <a:lnTo>
                  <a:pt x="1717076" y="242318"/>
                </a:lnTo>
                <a:lnTo>
                  <a:pt x="1680266" y="212975"/>
                </a:lnTo>
                <a:lnTo>
                  <a:pt x="1642476" y="185525"/>
                </a:lnTo>
                <a:lnTo>
                  <a:pt x="1603771" y="159968"/>
                </a:lnTo>
                <a:lnTo>
                  <a:pt x="1564216" y="136304"/>
                </a:lnTo>
                <a:lnTo>
                  <a:pt x="1523877" y="114533"/>
                </a:lnTo>
                <a:lnTo>
                  <a:pt x="1482820" y="94655"/>
                </a:lnTo>
                <a:lnTo>
                  <a:pt x="1441109" y="76671"/>
                </a:lnTo>
                <a:lnTo>
                  <a:pt x="1398810" y="60579"/>
                </a:lnTo>
                <a:lnTo>
                  <a:pt x="1355988" y="46381"/>
                </a:lnTo>
                <a:lnTo>
                  <a:pt x="1312709" y="34076"/>
                </a:lnTo>
                <a:lnTo>
                  <a:pt x="1269038" y="23663"/>
                </a:lnTo>
                <a:lnTo>
                  <a:pt x="1225040" y="15144"/>
                </a:lnTo>
                <a:lnTo>
                  <a:pt x="1180781" y="8519"/>
                </a:lnTo>
                <a:lnTo>
                  <a:pt x="1136325" y="3786"/>
                </a:lnTo>
                <a:lnTo>
                  <a:pt x="1091739" y="946"/>
                </a:lnTo>
                <a:lnTo>
                  <a:pt x="10470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985218" y="6254227"/>
            <a:ext cx="2094230" cy="2094230"/>
          </a:xfrm>
          <a:custGeom>
            <a:avLst/>
            <a:gdLst/>
            <a:ahLst/>
            <a:cxnLst/>
            <a:rect l="l" t="t" r="r" b="b"/>
            <a:pathLst>
              <a:path w="2094230" h="2094229">
                <a:moveTo>
                  <a:pt x="1787492" y="306685"/>
                </a:moveTo>
                <a:lnTo>
                  <a:pt x="1820621" y="341338"/>
                </a:lnTo>
                <a:lnTo>
                  <a:pt x="1851858" y="377102"/>
                </a:lnTo>
                <a:lnTo>
                  <a:pt x="1881201" y="413912"/>
                </a:lnTo>
                <a:lnTo>
                  <a:pt x="1908651" y="451702"/>
                </a:lnTo>
                <a:lnTo>
                  <a:pt x="1934208" y="490407"/>
                </a:lnTo>
                <a:lnTo>
                  <a:pt x="1957872" y="529961"/>
                </a:lnTo>
                <a:lnTo>
                  <a:pt x="1979643" y="570300"/>
                </a:lnTo>
                <a:lnTo>
                  <a:pt x="1999521" y="611357"/>
                </a:lnTo>
                <a:lnTo>
                  <a:pt x="2017505" y="653068"/>
                </a:lnTo>
                <a:lnTo>
                  <a:pt x="2033597" y="695366"/>
                </a:lnTo>
                <a:lnTo>
                  <a:pt x="2047795" y="738188"/>
                </a:lnTo>
                <a:lnTo>
                  <a:pt x="2060100" y="781467"/>
                </a:lnTo>
                <a:lnTo>
                  <a:pt x="2070513" y="825138"/>
                </a:lnTo>
                <a:lnTo>
                  <a:pt x="2079032" y="869136"/>
                </a:lnTo>
                <a:lnTo>
                  <a:pt x="2085658" y="913395"/>
                </a:lnTo>
                <a:lnTo>
                  <a:pt x="2090390" y="957851"/>
                </a:lnTo>
                <a:lnTo>
                  <a:pt x="2093230" y="1002437"/>
                </a:lnTo>
                <a:lnTo>
                  <a:pt x="2094177" y="1047088"/>
                </a:lnTo>
                <a:lnTo>
                  <a:pt x="2093230" y="1091739"/>
                </a:lnTo>
                <a:lnTo>
                  <a:pt x="2090390" y="1136325"/>
                </a:lnTo>
                <a:lnTo>
                  <a:pt x="2085658" y="1180780"/>
                </a:lnTo>
                <a:lnTo>
                  <a:pt x="2079032" y="1225040"/>
                </a:lnTo>
                <a:lnTo>
                  <a:pt x="2070513" y="1269038"/>
                </a:lnTo>
                <a:lnTo>
                  <a:pt x="2060100" y="1312709"/>
                </a:lnTo>
                <a:lnTo>
                  <a:pt x="2047795" y="1355988"/>
                </a:lnTo>
                <a:lnTo>
                  <a:pt x="2033597" y="1398809"/>
                </a:lnTo>
                <a:lnTo>
                  <a:pt x="2017505" y="1441108"/>
                </a:lnTo>
                <a:lnTo>
                  <a:pt x="1999521" y="1482819"/>
                </a:lnTo>
                <a:lnTo>
                  <a:pt x="1979643" y="1523876"/>
                </a:lnTo>
                <a:lnTo>
                  <a:pt x="1957872" y="1564215"/>
                </a:lnTo>
                <a:lnTo>
                  <a:pt x="1934208" y="1603769"/>
                </a:lnTo>
                <a:lnTo>
                  <a:pt x="1908651" y="1642474"/>
                </a:lnTo>
                <a:lnTo>
                  <a:pt x="1881201" y="1680264"/>
                </a:lnTo>
                <a:lnTo>
                  <a:pt x="1851858" y="1717074"/>
                </a:lnTo>
                <a:lnTo>
                  <a:pt x="1820621" y="1752838"/>
                </a:lnTo>
                <a:lnTo>
                  <a:pt x="1787492" y="1787492"/>
                </a:lnTo>
                <a:lnTo>
                  <a:pt x="1752838" y="1820621"/>
                </a:lnTo>
                <a:lnTo>
                  <a:pt x="1717074" y="1851858"/>
                </a:lnTo>
                <a:lnTo>
                  <a:pt x="1680264" y="1881201"/>
                </a:lnTo>
                <a:lnTo>
                  <a:pt x="1642474" y="1908651"/>
                </a:lnTo>
                <a:lnTo>
                  <a:pt x="1603769" y="1934208"/>
                </a:lnTo>
                <a:lnTo>
                  <a:pt x="1564215" y="1957872"/>
                </a:lnTo>
                <a:lnTo>
                  <a:pt x="1523876" y="1979643"/>
                </a:lnTo>
                <a:lnTo>
                  <a:pt x="1482819" y="1999521"/>
                </a:lnTo>
                <a:lnTo>
                  <a:pt x="1441108" y="2017505"/>
                </a:lnTo>
                <a:lnTo>
                  <a:pt x="1398809" y="2033597"/>
                </a:lnTo>
                <a:lnTo>
                  <a:pt x="1355988" y="2047795"/>
                </a:lnTo>
                <a:lnTo>
                  <a:pt x="1312709" y="2060100"/>
                </a:lnTo>
                <a:lnTo>
                  <a:pt x="1269038" y="2070513"/>
                </a:lnTo>
                <a:lnTo>
                  <a:pt x="1225040" y="2079032"/>
                </a:lnTo>
                <a:lnTo>
                  <a:pt x="1180780" y="2085658"/>
                </a:lnTo>
                <a:lnTo>
                  <a:pt x="1136325" y="2090390"/>
                </a:lnTo>
                <a:lnTo>
                  <a:pt x="1091739" y="2093230"/>
                </a:lnTo>
                <a:lnTo>
                  <a:pt x="1047088" y="2094177"/>
                </a:lnTo>
                <a:lnTo>
                  <a:pt x="1002437" y="2093230"/>
                </a:lnTo>
                <a:lnTo>
                  <a:pt x="957851" y="2090390"/>
                </a:lnTo>
                <a:lnTo>
                  <a:pt x="913395" y="2085658"/>
                </a:lnTo>
                <a:lnTo>
                  <a:pt x="869136" y="2079032"/>
                </a:lnTo>
                <a:lnTo>
                  <a:pt x="825138" y="2070513"/>
                </a:lnTo>
                <a:lnTo>
                  <a:pt x="781467" y="2060100"/>
                </a:lnTo>
                <a:lnTo>
                  <a:pt x="738188" y="2047795"/>
                </a:lnTo>
                <a:lnTo>
                  <a:pt x="695366" y="2033597"/>
                </a:lnTo>
                <a:lnTo>
                  <a:pt x="653068" y="2017505"/>
                </a:lnTo>
                <a:lnTo>
                  <a:pt x="611357" y="1999521"/>
                </a:lnTo>
                <a:lnTo>
                  <a:pt x="570300" y="1979643"/>
                </a:lnTo>
                <a:lnTo>
                  <a:pt x="529961" y="1957872"/>
                </a:lnTo>
                <a:lnTo>
                  <a:pt x="490407" y="1934208"/>
                </a:lnTo>
                <a:lnTo>
                  <a:pt x="451702" y="1908651"/>
                </a:lnTo>
                <a:lnTo>
                  <a:pt x="413912" y="1881201"/>
                </a:lnTo>
                <a:lnTo>
                  <a:pt x="377102" y="1851858"/>
                </a:lnTo>
                <a:lnTo>
                  <a:pt x="341338" y="1820621"/>
                </a:lnTo>
                <a:lnTo>
                  <a:pt x="306685" y="1787492"/>
                </a:lnTo>
                <a:lnTo>
                  <a:pt x="273555" y="1752838"/>
                </a:lnTo>
                <a:lnTo>
                  <a:pt x="242319" y="1717074"/>
                </a:lnTo>
                <a:lnTo>
                  <a:pt x="212975" y="1680264"/>
                </a:lnTo>
                <a:lnTo>
                  <a:pt x="185525" y="1642474"/>
                </a:lnTo>
                <a:lnTo>
                  <a:pt x="159968" y="1603769"/>
                </a:lnTo>
                <a:lnTo>
                  <a:pt x="136304" y="1564215"/>
                </a:lnTo>
                <a:lnTo>
                  <a:pt x="114533" y="1523876"/>
                </a:lnTo>
                <a:lnTo>
                  <a:pt x="94655" y="1482819"/>
                </a:lnTo>
                <a:lnTo>
                  <a:pt x="76671" y="1441108"/>
                </a:lnTo>
                <a:lnTo>
                  <a:pt x="60579" y="1398809"/>
                </a:lnTo>
                <a:lnTo>
                  <a:pt x="46381" y="1355988"/>
                </a:lnTo>
                <a:lnTo>
                  <a:pt x="34076" y="1312709"/>
                </a:lnTo>
                <a:lnTo>
                  <a:pt x="23663" y="1269038"/>
                </a:lnTo>
                <a:lnTo>
                  <a:pt x="15144" y="1225040"/>
                </a:lnTo>
                <a:lnTo>
                  <a:pt x="8519" y="1180780"/>
                </a:lnTo>
                <a:lnTo>
                  <a:pt x="3786" y="1136325"/>
                </a:lnTo>
                <a:lnTo>
                  <a:pt x="946" y="1091739"/>
                </a:lnTo>
                <a:lnTo>
                  <a:pt x="0" y="1047088"/>
                </a:lnTo>
                <a:lnTo>
                  <a:pt x="946" y="1002437"/>
                </a:lnTo>
                <a:lnTo>
                  <a:pt x="3786" y="957851"/>
                </a:lnTo>
                <a:lnTo>
                  <a:pt x="8519" y="913395"/>
                </a:lnTo>
                <a:lnTo>
                  <a:pt x="15144" y="869136"/>
                </a:lnTo>
                <a:lnTo>
                  <a:pt x="23663" y="825138"/>
                </a:lnTo>
                <a:lnTo>
                  <a:pt x="34076" y="781467"/>
                </a:lnTo>
                <a:lnTo>
                  <a:pt x="46381" y="738188"/>
                </a:lnTo>
                <a:lnTo>
                  <a:pt x="60579" y="695366"/>
                </a:lnTo>
                <a:lnTo>
                  <a:pt x="76671" y="653068"/>
                </a:lnTo>
                <a:lnTo>
                  <a:pt x="94655" y="611357"/>
                </a:lnTo>
                <a:lnTo>
                  <a:pt x="114533" y="570300"/>
                </a:lnTo>
                <a:lnTo>
                  <a:pt x="136304" y="529961"/>
                </a:lnTo>
                <a:lnTo>
                  <a:pt x="159968" y="490407"/>
                </a:lnTo>
                <a:lnTo>
                  <a:pt x="185525" y="451702"/>
                </a:lnTo>
                <a:lnTo>
                  <a:pt x="212975" y="413912"/>
                </a:lnTo>
                <a:lnTo>
                  <a:pt x="242319" y="377102"/>
                </a:lnTo>
                <a:lnTo>
                  <a:pt x="273555" y="341338"/>
                </a:lnTo>
                <a:lnTo>
                  <a:pt x="306685" y="306685"/>
                </a:lnTo>
                <a:lnTo>
                  <a:pt x="341338" y="273555"/>
                </a:lnTo>
                <a:lnTo>
                  <a:pt x="377102" y="242319"/>
                </a:lnTo>
                <a:lnTo>
                  <a:pt x="413912" y="212975"/>
                </a:lnTo>
                <a:lnTo>
                  <a:pt x="451702" y="185525"/>
                </a:lnTo>
                <a:lnTo>
                  <a:pt x="490407" y="159968"/>
                </a:lnTo>
                <a:lnTo>
                  <a:pt x="529961" y="136304"/>
                </a:lnTo>
                <a:lnTo>
                  <a:pt x="570300" y="114533"/>
                </a:lnTo>
                <a:lnTo>
                  <a:pt x="611357" y="94655"/>
                </a:lnTo>
                <a:lnTo>
                  <a:pt x="653068" y="76671"/>
                </a:lnTo>
                <a:lnTo>
                  <a:pt x="695366" y="60579"/>
                </a:lnTo>
                <a:lnTo>
                  <a:pt x="738188" y="46381"/>
                </a:lnTo>
                <a:lnTo>
                  <a:pt x="781467" y="34076"/>
                </a:lnTo>
                <a:lnTo>
                  <a:pt x="825138" y="23663"/>
                </a:lnTo>
                <a:lnTo>
                  <a:pt x="869136" y="15144"/>
                </a:lnTo>
                <a:lnTo>
                  <a:pt x="913395" y="8519"/>
                </a:lnTo>
                <a:lnTo>
                  <a:pt x="957851" y="3786"/>
                </a:lnTo>
                <a:lnTo>
                  <a:pt x="1002437" y="946"/>
                </a:lnTo>
                <a:lnTo>
                  <a:pt x="1047088" y="0"/>
                </a:lnTo>
                <a:lnTo>
                  <a:pt x="1091739" y="946"/>
                </a:lnTo>
                <a:lnTo>
                  <a:pt x="1136325" y="3786"/>
                </a:lnTo>
                <a:lnTo>
                  <a:pt x="1180780" y="8519"/>
                </a:lnTo>
                <a:lnTo>
                  <a:pt x="1225040" y="15144"/>
                </a:lnTo>
                <a:lnTo>
                  <a:pt x="1269038" y="23663"/>
                </a:lnTo>
                <a:lnTo>
                  <a:pt x="1312709" y="34076"/>
                </a:lnTo>
                <a:lnTo>
                  <a:pt x="1355988" y="46381"/>
                </a:lnTo>
                <a:lnTo>
                  <a:pt x="1398809" y="60579"/>
                </a:lnTo>
                <a:lnTo>
                  <a:pt x="1441108" y="76671"/>
                </a:lnTo>
                <a:lnTo>
                  <a:pt x="1482819" y="94655"/>
                </a:lnTo>
                <a:lnTo>
                  <a:pt x="1523876" y="114533"/>
                </a:lnTo>
                <a:lnTo>
                  <a:pt x="1564215" y="136304"/>
                </a:lnTo>
                <a:lnTo>
                  <a:pt x="1603769" y="159968"/>
                </a:lnTo>
                <a:lnTo>
                  <a:pt x="1642474" y="185525"/>
                </a:lnTo>
                <a:lnTo>
                  <a:pt x="1680264" y="212975"/>
                </a:lnTo>
                <a:lnTo>
                  <a:pt x="1717074" y="242319"/>
                </a:lnTo>
                <a:lnTo>
                  <a:pt x="1752838" y="273555"/>
                </a:lnTo>
                <a:lnTo>
                  <a:pt x="1787492" y="306685"/>
                </a:lnTo>
                <a:close/>
              </a:path>
            </a:pathLst>
          </a:custGeom>
          <a:ln w="20941">
            <a:solidFill>
              <a:srgbClr val="3B6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543705" y="6721406"/>
            <a:ext cx="986790" cy="11188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240029">
              <a:lnSpc>
                <a:spcPts val="4160"/>
              </a:lnSpc>
              <a:spcBef>
                <a:spcPts val="480"/>
              </a:spcBef>
            </a:pPr>
            <a:r>
              <a:rPr sz="3700" spc="5" dirty="0">
                <a:latin typeface="Microsoft JhengHei UI"/>
                <a:cs typeface="Microsoft JhengHei UI"/>
              </a:rPr>
              <a:t>吞 </a:t>
            </a:r>
            <a:r>
              <a:rPr sz="3700" spc="75" dirty="0">
                <a:latin typeface="Microsoft JhengHei UI"/>
                <a:cs typeface="Microsoft JhengHei UI"/>
              </a:rPr>
              <a:t>吐量</a:t>
            </a:r>
            <a:endParaRPr sz="37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16761" y="6019604"/>
            <a:ext cx="2617721" cy="26177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51384" y="6254227"/>
            <a:ext cx="2094230" cy="2094230"/>
          </a:xfrm>
          <a:custGeom>
            <a:avLst/>
            <a:gdLst/>
            <a:ahLst/>
            <a:cxnLst/>
            <a:rect l="l" t="t" r="r" b="b"/>
            <a:pathLst>
              <a:path w="2094229" h="2094229">
                <a:moveTo>
                  <a:pt x="1047088" y="0"/>
                </a:moveTo>
                <a:lnTo>
                  <a:pt x="1002437" y="946"/>
                </a:lnTo>
                <a:lnTo>
                  <a:pt x="957851" y="3786"/>
                </a:lnTo>
                <a:lnTo>
                  <a:pt x="913396" y="8519"/>
                </a:lnTo>
                <a:lnTo>
                  <a:pt x="869136" y="15144"/>
                </a:lnTo>
                <a:lnTo>
                  <a:pt x="825139" y="23663"/>
                </a:lnTo>
                <a:lnTo>
                  <a:pt x="781468" y="34076"/>
                </a:lnTo>
                <a:lnTo>
                  <a:pt x="738188" y="46381"/>
                </a:lnTo>
                <a:lnTo>
                  <a:pt x="695367" y="60579"/>
                </a:lnTo>
                <a:lnTo>
                  <a:pt x="653068" y="76671"/>
                </a:lnTo>
                <a:lnTo>
                  <a:pt x="611357" y="94655"/>
                </a:lnTo>
                <a:lnTo>
                  <a:pt x="570300" y="114533"/>
                </a:lnTo>
                <a:lnTo>
                  <a:pt x="529962" y="136304"/>
                </a:lnTo>
                <a:lnTo>
                  <a:pt x="490407" y="159968"/>
                </a:lnTo>
                <a:lnTo>
                  <a:pt x="451702" y="185525"/>
                </a:lnTo>
                <a:lnTo>
                  <a:pt x="413912" y="212975"/>
                </a:lnTo>
                <a:lnTo>
                  <a:pt x="377103" y="242318"/>
                </a:lnTo>
                <a:lnTo>
                  <a:pt x="341339" y="273555"/>
                </a:lnTo>
                <a:lnTo>
                  <a:pt x="306685" y="306684"/>
                </a:lnTo>
                <a:lnTo>
                  <a:pt x="273556" y="341338"/>
                </a:lnTo>
                <a:lnTo>
                  <a:pt x="242319" y="377102"/>
                </a:lnTo>
                <a:lnTo>
                  <a:pt x="212976" y="413912"/>
                </a:lnTo>
                <a:lnTo>
                  <a:pt x="185525" y="451702"/>
                </a:lnTo>
                <a:lnTo>
                  <a:pt x="159968" y="490406"/>
                </a:lnTo>
                <a:lnTo>
                  <a:pt x="136304" y="529961"/>
                </a:lnTo>
                <a:lnTo>
                  <a:pt x="114533" y="570299"/>
                </a:lnTo>
                <a:lnTo>
                  <a:pt x="94656" y="611356"/>
                </a:lnTo>
                <a:lnTo>
                  <a:pt x="76671" y="653067"/>
                </a:lnTo>
                <a:lnTo>
                  <a:pt x="60579" y="695366"/>
                </a:lnTo>
                <a:lnTo>
                  <a:pt x="46381" y="738188"/>
                </a:lnTo>
                <a:lnTo>
                  <a:pt x="34076" y="781467"/>
                </a:lnTo>
                <a:lnTo>
                  <a:pt x="23664" y="825138"/>
                </a:lnTo>
                <a:lnTo>
                  <a:pt x="15144" y="869136"/>
                </a:lnTo>
                <a:lnTo>
                  <a:pt x="8519" y="913395"/>
                </a:lnTo>
                <a:lnTo>
                  <a:pt x="3786" y="957850"/>
                </a:lnTo>
                <a:lnTo>
                  <a:pt x="946" y="1002436"/>
                </a:lnTo>
                <a:lnTo>
                  <a:pt x="0" y="1047088"/>
                </a:lnTo>
                <a:lnTo>
                  <a:pt x="946" y="1091739"/>
                </a:lnTo>
                <a:lnTo>
                  <a:pt x="3786" y="1136325"/>
                </a:lnTo>
                <a:lnTo>
                  <a:pt x="8519" y="1180780"/>
                </a:lnTo>
                <a:lnTo>
                  <a:pt x="15144" y="1225040"/>
                </a:lnTo>
                <a:lnTo>
                  <a:pt x="23664" y="1269037"/>
                </a:lnTo>
                <a:lnTo>
                  <a:pt x="34076" y="1312709"/>
                </a:lnTo>
                <a:lnTo>
                  <a:pt x="46381" y="1355988"/>
                </a:lnTo>
                <a:lnTo>
                  <a:pt x="60579" y="1398809"/>
                </a:lnTo>
                <a:lnTo>
                  <a:pt x="76671" y="1441108"/>
                </a:lnTo>
                <a:lnTo>
                  <a:pt x="94656" y="1482819"/>
                </a:lnTo>
                <a:lnTo>
                  <a:pt x="114533" y="1523876"/>
                </a:lnTo>
                <a:lnTo>
                  <a:pt x="136304" y="1564215"/>
                </a:lnTo>
                <a:lnTo>
                  <a:pt x="159968" y="1603769"/>
                </a:lnTo>
                <a:lnTo>
                  <a:pt x="185525" y="1642474"/>
                </a:lnTo>
                <a:lnTo>
                  <a:pt x="212976" y="1680264"/>
                </a:lnTo>
                <a:lnTo>
                  <a:pt x="242319" y="1717074"/>
                </a:lnTo>
                <a:lnTo>
                  <a:pt x="273556" y="1752838"/>
                </a:lnTo>
                <a:lnTo>
                  <a:pt x="306685" y="1787492"/>
                </a:lnTo>
                <a:lnTo>
                  <a:pt x="341339" y="1820621"/>
                </a:lnTo>
                <a:lnTo>
                  <a:pt x="377103" y="1851858"/>
                </a:lnTo>
                <a:lnTo>
                  <a:pt x="413912" y="1881201"/>
                </a:lnTo>
                <a:lnTo>
                  <a:pt x="451702" y="1908651"/>
                </a:lnTo>
                <a:lnTo>
                  <a:pt x="490407" y="1934208"/>
                </a:lnTo>
                <a:lnTo>
                  <a:pt x="529962" y="1957872"/>
                </a:lnTo>
                <a:lnTo>
                  <a:pt x="570300" y="1979643"/>
                </a:lnTo>
                <a:lnTo>
                  <a:pt x="611357" y="1999521"/>
                </a:lnTo>
                <a:lnTo>
                  <a:pt x="653068" y="2017505"/>
                </a:lnTo>
                <a:lnTo>
                  <a:pt x="695367" y="2033597"/>
                </a:lnTo>
                <a:lnTo>
                  <a:pt x="738188" y="2047795"/>
                </a:lnTo>
                <a:lnTo>
                  <a:pt x="781468" y="2060100"/>
                </a:lnTo>
                <a:lnTo>
                  <a:pt x="825139" y="2070513"/>
                </a:lnTo>
                <a:lnTo>
                  <a:pt x="869136" y="2079032"/>
                </a:lnTo>
                <a:lnTo>
                  <a:pt x="913396" y="2085658"/>
                </a:lnTo>
                <a:lnTo>
                  <a:pt x="957851" y="2090390"/>
                </a:lnTo>
                <a:lnTo>
                  <a:pt x="1002437" y="2093230"/>
                </a:lnTo>
                <a:lnTo>
                  <a:pt x="1047088" y="2094177"/>
                </a:lnTo>
                <a:lnTo>
                  <a:pt x="1091740" y="2093230"/>
                </a:lnTo>
                <a:lnTo>
                  <a:pt x="1136326" y="2090390"/>
                </a:lnTo>
                <a:lnTo>
                  <a:pt x="1180781" y="2085658"/>
                </a:lnTo>
                <a:lnTo>
                  <a:pt x="1225040" y="2079032"/>
                </a:lnTo>
                <a:lnTo>
                  <a:pt x="1269038" y="2070513"/>
                </a:lnTo>
                <a:lnTo>
                  <a:pt x="1312709" y="2060100"/>
                </a:lnTo>
                <a:lnTo>
                  <a:pt x="1355988" y="2047795"/>
                </a:lnTo>
                <a:lnTo>
                  <a:pt x="1398810" y="2033597"/>
                </a:lnTo>
                <a:lnTo>
                  <a:pt x="1441109" y="2017505"/>
                </a:lnTo>
                <a:lnTo>
                  <a:pt x="1482819" y="1999521"/>
                </a:lnTo>
                <a:lnTo>
                  <a:pt x="1523877" y="1979643"/>
                </a:lnTo>
                <a:lnTo>
                  <a:pt x="1564215" y="1957872"/>
                </a:lnTo>
                <a:lnTo>
                  <a:pt x="1603769" y="1934208"/>
                </a:lnTo>
                <a:lnTo>
                  <a:pt x="1642474" y="1908651"/>
                </a:lnTo>
                <a:lnTo>
                  <a:pt x="1680264" y="1881201"/>
                </a:lnTo>
                <a:lnTo>
                  <a:pt x="1717074" y="1851858"/>
                </a:lnTo>
                <a:lnTo>
                  <a:pt x="1752838" y="1820621"/>
                </a:lnTo>
                <a:lnTo>
                  <a:pt x="1787491" y="1787492"/>
                </a:lnTo>
                <a:lnTo>
                  <a:pt x="1820621" y="1752838"/>
                </a:lnTo>
                <a:lnTo>
                  <a:pt x="1851858" y="1717074"/>
                </a:lnTo>
                <a:lnTo>
                  <a:pt x="1881201" y="1680264"/>
                </a:lnTo>
                <a:lnTo>
                  <a:pt x="1908651" y="1642474"/>
                </a:lnTo>
                <a:lnTo>
                  <a:pt x="1934208" y="1603769"/>
                </a:lnTo>
                <a:lnTo>
                  <a:pt x="1957872" y="1564215"/>
                </a:lnTo>
                <a:lnTo>
                  <a:pt x="1979643" y="1523876"/>
                </a:lnTo>
                <a:lnTo>
                  <a:pt x="1999521" y="1482819"/>
                </a:lnTo>
                <a:lnTo>
                  <a:pt x="2017506" y="1441108"/>
                </a:lnTo>
                <a:lnTo>
                  <a:pt x="2033597" y="1398809"/>
                </a:lnTo>
                <a:lnTo>
                  <a:pt x="2047796" y="1355988"/>
                </a:lnTo>
                <a:lnTo>
                  <a:pt x="2060101" y="1312709"/>
                </a:lnTo>
                <a:lnTo>
                  <a:pt x="2070513" y="1269037"/>
                </a:lnTo>
                <a:lnTo>
                  <a:pt x="2079032" y="1225040"/>
                </a:lnTo>
                <a:lnTo>
                  <a:pt x="2085658" y="1180780"/>
                </a:lnTo>
                <a:lnTo>
                  <a:pt x="2090391" y="1136325"/>
                </a:lnTo>
                <a:lnTo>
                  <a:pt x="2093231" y="1091739"/>
                </a:lnTo>
                <a:lnTo>
                  <a:pt x="2094177" y="1047088"/>
                </a:lnTo>
                <a:lnTo>
                  <a:pt x="2093231" y="1002436"/>
                </a:lnTo>
                <a:lnTo>
                  <a:pt x="2090391" y="957850"/>
                </a:lnTo>
                <a:lnTo>
                  <a:pt x="2085658" y="913395"/>
                </a:lnTo>
                <a:lnTo>
                  <a:pt x="2079032" y="869136"/>
                </a:lnTo>
                <a:lnTo>
                  <a:pt x="2070513" y="825138"/>
                </a:lnTo>
                <a:lnTo>
                  <a:pt x="2060101" y="781467"/>
                </a:lnTo>
                <a:lnTo>
                  <a:pt x="2047796" y="738188"/>
                </a:lnTo>
                <a:lnTo>
                  <a:pt x="2033597" y="695366"/>
                </a:lnTo>
                <a:lnTo>
                  <a:pt x="2017506" y="653067"/>
                </a:lnTo>
                <a:lnTo>
                  <a:pt x="1999521" y="611356"/>
                </a:lnTo>
                <a:lnTo>
                  <a:pt x="1979643" y="570299"/>
                </a:lnTo>
                <a:lnTo>
                  <a:pt x="1957872" y="529961"/>
                </a:lnTo>
                <a:lnTo>
                  <a:pt x="1934208" y="490406"/>
                </a:lnTo>
                <a:lnTo>
                  <a:pt x="1908651" y="451702"/>
                </a:lnTo>
                <a:lnTo>
                  <a:pt x="1881201" y="413912"/>
                </a:lnTo>
                <a:lnTo>
                  <a:pt x="1851858" y="377102"/>
                </a:lnTo>
                <a:lnTo>
                  <a:pt x="1820621" y="341338"/>
                </a:lnTo>
                <a:lnTo>
                  <a:pt x="1787491" y="306684"/>
                </a:lnTo>
                <a:lnTo>
                  <a:pt x="1752838" y="273555"/>
                </a:lnTo>
                <a:lnTo>
                  <a:pt x="1717074" y="242318"/>
                </a:lnTo>
                <a:lnTo>
                  <a:pt x="1680264" y="212975"/>
                </a:lnTo>
                <a:lnTo>
                  <a:pt x="1642474" y="185525"/>
                </a:lnTo>
                <a:lnTo>
                  <a:pt x="1603769" y="159968"/>
                </a:lnTo>
                <a:lnTo>
                  <a:pt x="1564215" y="136304"/>
                </a:lnTo>
                <a:lnTo>
                  <a:pt x="1523877" y="114533"/>
                </a:lnTo>
                <a:lnTo>
                  <a:pt x="1482819" y="94655"/>
                </a:lnTo>
                <a:lnTo>
                  <a:pt x="1441109" y="76671"/>
                </a:lnTo>
                <a:lnTo>
                  <a:pt x="1398810" y="60579"/>
                </a:lnTo>
                <a:lnTo>
                  <a:pt x="1355988" y="46381"/>
                </a:lnTo>
                <a:lnTo>
                  <a:pt x="1312709" y="34076"/>
                </a:lnTo>
                <a:lnTo>
                  <a:pt x="1269038" y="23663"/>
                </a:lnTo>
                <a:lnTo>
                  <a:pt x="1225040" y="15144"/>
                </a:lnTo>
                <a:lnTo>
                  <a:pt x="1180781" y="8519"/>
                </a:lnTo>
                <a:lnTo>
                  <a:pt x="1136326" y="3786"/>
                </a:lnTo>
                <a:lnTo>
                  <a:pt x="1091740" y="946"/>
                </a:lnTo>
                <a:lnTo>
                  <a:pt x="10470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51384" y="6254227"/>
            <a:ext cx="2094230" cy="2094230"/>
          </a:xfrm>
          <a:custGeom>
            <a:avLst/>
            <a:gdLst/>
            <a:ahLst/>
            <a:cxnLst/>
            <a:rect l="l" t="t" r="r" b="b"/>
            <a:pathLst>
              <a:path w="2094229" h="2094229">
                <a:moveTo>
                  <a:pt x="1787492" y="306685"/>
                </a:moveTo>
                <a:lnTo>
                  <a:pt x="1820621" y="341338"/>
                </a:lnTo>
                <a:lnTo>
                  <a:pt x="1851858" y="377102"/>
                </a:lnTo>
                <a:lnTo>
                  <a:pt x="1881201" y="413912"/>
                </a:lnTo>
                <a:lnTo>
                  <a:pt x="1908651" y="451702"/>
                </a:lnTo>
                <a:lnTo>
                  <a:pt x="1934208" y="490407"/>
                </a:lnTo>
                <a:lnTo>
                  <a:pt x="1957872" y="529961"/>
                </a:lnTo>
                <a:lnTo>
                  <a:pt x="1979643" y="570300"/>
                </a:lnTo>
                <a:lnTo>
                  <a:pt x="1999521" y="611357"/>
                </a:lnTo>
                <a:lnTo>
                  <a:pt x="2017505" y="653068"/>
                </a:lnTo>
                <a:lnTo>
                  <a:pt x="2033597" y="695366"/>
                </a:lnTo>
                <a:lnTo>
                  <a:pt x="2047795" y="738188"/>
                </a:lnTo>
                <a:lnTo>
                  <a:pt x="2060100" y="781467"/>
                </a:lnTo>
                <a:lnTo>
                  <a:pt x="2070513" y="825138"/>
                </a:lnTo>
                <a:lnTo>
                  <a:pt x="2079032" y="869136"/>
                </a:lnTo>
                <a:lnTo>
                  <a:pt x="2085658" y="913395"/>
                </a:lnTo>
                <a:lnTo>
                  <a:pt x="2090390" y="957851"/>
                </a:lnTo>
                <a:lnTo>
                  <a:pt x="2093230" y="1002437"/>
                </a:lnTo>
                <a:lnTo>
                  <a:pt x="2094177" y="1047088"/>
                </a:lnTo>
                <a:lnTo>
                  <a:pt x="2093230" y="1091739"/>
                </a:lnTo>
                <a:lnTo>
                  <a:pt x="2090390" y="1136325"/>
                </a:lnTo>
                <a:lnTo>
                  <a:pt x="2085658" y="1180780"/>
                </a:lnTo>
                <a:lnTo>
                  <a:pt x="2079032" y="1225040"/>
                </a:lnTo>
                <a:lnTo>
                  <a:pt x="2070513" y="1269038"/>
                </a:lnTo>
                <a:lnTo>
                  <a:pt x="2060100" y="1312709"/>
                </a:lnTo>
                <a:lnTo>
                  <a:pt x="2047795" y="1355988"/>
                </a:lnTo>
                <a:lnTo>
                  <a:pt x="2033597" y="1398809"/>
                </a:lnTo>
                <a:lnTo>
                  <a:pt x="2017505" y="1441108"/>
                </a:lnTo>
                <a:lnTo>
                  <a:pt x="1999521" y="1482819"/>
                </a:lnTo>
                <a:lnTo>
                  <a:pt x="1979643" y="1523876"/>
                </a:lnTo>
                <a:lnTo>
                  <a:pt x="1957872" y="1564215"/>
                </a:lnTo>
                <a:lnTo>
                  <a:pt x="1934208" y="1603769"/>
                </a:lnTo>
                <a:lnTo>
                  <a:pt x="1908651" y="1642474"/>
                </a:lnTo>
                <a:lnTo>
                  <a:pt x="1881201" y="1680264"/>
                </a:lnTo>
                <a:lnTo>
                  <a:pt x="1851858" y="1717074"/>
                </a:lnTo>
                <a:lnTo>
                  <a:pt x="1820621" y="1752838"/>
                </a:lnTo>
                <a:lnTo>
                  <a:pt x="1787492" y="1787492"/>
                </a:lnTo>
                <a:lnTo>
                  <a:pt x="1752838" y="1820621"/>
                </a:lnTo>
                <a:lnTo>
                  <a:pt x="1717074" y="1851858"/>
                </a:lnTo>
                <a:lnTo>
                  <a:pt x="1680264" y="1881201"/>
                </a:lnTo>
                <a:lnTo>
                  <a:pt x="1642474" y="1908651"/>
                </a:lnTo>
                <a:lnTo>
                  <a:pt x="1603769" y="1934208"/>
                </a:lnTo>
                <a:lnTo>
                  <a:pt x="1564215" y="1957872"/>
                </a:lnTo>
                <a:lnTo>
                  <a:pt x="1523876" y="1979643"/>
                </a:lnTo>
                <a:lnTo>
                  <a:pt x="1482819" y="1999521"/>
                </a:lnTo>
                <a:lnTo>
                  <a:pt x="1441108" y="2017505"/>
                </a:lnTo>
                <a:lnTo>
                  <a:pt x="1398809" y="2033597"/>
                </a:lnTo>
                <a:lnTo>
                  <a:pt x="1355988" y="2047795"/>
                </a:lnTo>
                <a:lnTo>
                  <a:pt x="1312709" y="2060100"/>
                </a:lnTo>
                <a:lnTo>
                  <a:pt x="1269038" y="2070513"/>
                </a:lnTo>
                <a:lnTo>
                  <a:pt x="1225040" y="2079032"/>
                </a:lnTo>
                <a:lnTo>
                  <a:pt x="1180780" y="2085658"/>
                </a:lnTo>
                <a:lnTo>
                  <a:pt x="1136325" y="2090390"/>
                </a:lnTo>
                <a:lnTo>
                  <a:pt x="1091739" y="2093230"/>
                </a:lnTo>
                <a:lnTo>
                  <a:pt x="1047088" y="2094177"/>
                </a:lnTo>
                <a:lnTo>
                  <a:pt x="1002437" y="2093230"/>
                </a:lnTo>
                <a:lnTo>
                  <a:pt x="957851" y="2090390"/>
                </a:lnTo>
                <a:lnTo>
                  <a:pt x="913395" y="2085658"/>
                </a:lnTo>
                <a:lnTo>
                  <a:pt x="869136" y="2079032"/>
                </a:lnTo>
                <a:lnTo>
                  <a:pt x="825138" y="2070513"/>
                </a:lnTo>
                <a:lnTo>
                  <a:pt x="781467" y="2060100"/>
                </a:lnTo>
                <a:lnTo>
                  <a:pt x="738188" y="2047795"/>
                </a:lnTo>
                <a:lnTo>
                  <a:pt x="695366" y="2033597"/>
                </a:lnTo>
                <a:lnTo>
                  <a:pt x="653068" y="2017505"/>
                </a:lnTo>
                <a:lnTo>
                  <a:pt x="611357" y="1999521"/>
                </a:lnTo>
                <a:lnTo>
                  <a:pt x="570300" y="1979643"/>
                </a:lnTo>
                <a:lnTo>
                  <a:pt x="529961" y="1957872"/>
                </a:lnTo>
                <a:lnTo>
                  <a:pt x="490407" y="1934208"/>
                </a:lnTo>
                <a:lnTo>
                  <a:pt x="451702" y="1908651"/>
                </a:lnTo>
                <a:lnTo>
                  <a:pt x="413912" y="1881201"/>
                </a:lnTo>
                <a:lnTo>
                  <a:pt x="377102" y="1851858"/>
                </a:lnTo>
                <a:lnTo>
                  <a:pt x="341338" y="1820621"/>
                </a:lnTo>
                <a:lnTo>
                  <a:pt x="306685" y="1787492"/>
                </a:lnTo>
                <a:lnTo>
                  <a:pt x="273555" y="1752838"/>
                </a:lnTo>
                <a:lnTo>
                  <a:pt x="242319" y="1717074"/>
                </a:lnTo>
                <a:lnTo>
                  <a:pt x="212975" y="1680264"/>
                </a:lnTo>
                <a:lnTo>
                  <a:pt x="185525" y="1642474"/>
                </a:lnTo>
                <a:lnTo>
                  <a:pt x="159968" y="1603769"/>
                </a:lnTo>
                <a:lnTo>
                  <a:pt x="136304" y="1564215"/>
                </a:lnTo>
                <a:lnTo>
                  <a:pt x="114533" y="1523876"/>
                </a:lnTo>
                <a:lnTo>
                  <a:pt x="94655" y="1482819"/>
                </a:lnTo>
                <a:lnTo>
                  <a:pt x="76671" y="1441108"/>
                </a:lnTo>
                <a:lnTo>
                  <a:pt x="60579" y="1398809"/>
                </a:lnTo>
                <a:lnTo>
                  <a:pt x="46381" y="1355988"/>
                </a:lnTo>
                <a:lnTo>
                  <a:pt x="34076" y="1312709"/>
                </a:lnTo>
                <a:lnTo>
                  <a:pt x="23663" y="1269038"/>
                </a:lnTo>
                <a:lnTo>
                  <a:pt x="15144" y="1225040"/>
                </a:lnTo>
                <a:lnTo>
                  <a:pt x="8519" y="1180780"/>
                </a:lnTo>
                <a:lnTo>
                  <a:pt x="3786" y="1136325"/>
                </a:lnTo>
                <a:lnTo>
                  <a:pt x="946" y="1091739"/>
                </a:lnTo>
                <a:lnTo>
                  <a:pt x="0" y="1047088"/>
                </a:lnTo>
                <a:lnTo>
                  <a:pt x="946" y="1002437"/>
                </a:lnTo>
                <a:lnTo>
                  <a:pt x="3786" y="957851"/>
                </a:lnTo>
                <a:lnTo>
                  <a:pt x="8519" y="913395"/>
                </a:lnTo>
                <a:lnTo>
                  <a:pt x="15144" y="869136"/>
                </a:lnTo>
                <a:lnTo>
                  <a:pt x="23663" y="825138"/>
                </a:lnTo>
                <a:lnTo>
                  <a:pt x="34076" y="781467"/>
                </a:lnTo>
                <a:lnTo>
                  <a:pt x="46381" y="738188"/>
                </a:lnTo>
                <a:lnTo>
                  <a:pt x="60579" y="695366"/>
                </a:lnTo>
                <a:lnTo>
                  <a:pt x="76671" y="653068"/>
                </a:lnTo>
                <a:lnTo>
                  <a:pt x="94655" y="611357"/>
                </a:lnTo>
                <a:lnTo>
                  <a:pt x="114533" y="570300"/>
                </a:lnTo>
                <a:lnTo>
                  <a:pt x="136304" y="529961"/>
                </a:lnTo>
                <a:lnTo>
                  <a:pt x="159968" y="490407"/>
                </a:lnTo>
                <a:lnTo>
                  <a:pt x="185525" y="451702"/>
                </a:lnTo>
                <a:lnTo>
                  <a:pt x="212975" y="413912"/>
                </a:lnTo>
                <a:lnTo>
                  <a:pt x="242319" y="377102"/>
                </a:lnTo>
                <a:lnTo>
                  <a:pt x="273555" y="341338"/>
                </a:lnTo>
                <a:lnTo>
                  <a:pt x="306685" y="306685"/>
                </a:lnTo>
                <a:lnTo>
                  <a:pt x="341338" y="273555"/>
                </a:lnTo>
                <a:lnTo>
                  <a:pt x="377102" y="242319"/>
                </a:lnTo>
                <a:lnTo>
                  <a:pt x="413912" y="212975"/>
                </a:lnTo>
                <a:lnTo>
                  <a:pt x="451702" y="185525"/>
                </a:lnTo>
                <a:lnTo>
                  <a:pt x="490407" y="159968"/>
                </a:lnTo>
                <a:lnTo>
                  <a:pt x="529961" y="136304"/>
                </a:lnTo>
                <a:lnTo>
                  <a:pt x="570300" y="114533"/>
                </a:lnTo>
                <a:lnTo>
                  <a:pt x="611357" y="94655"/>
                </a:lnTo>
                <a:lnTo>
                  <a:pt x="653068" y="76671"/>
                </a:lnTo>
                <a:lnTo>
                  <a:pt x="695366" y="60579"/>
                </a:lnTo>
                <a:lnTo>
                  <a:pt x="738188" y="46381"/>
                </a:lnTo>
                <a:lnTo>
                  <a:pt x="781467" y="34076"/>
                </a:lnTo>
                <a:lnTo>
                  <a:pt x="825138" y="23663"/>
                </a:lnTo>
                <a:lnTo>
                  <a:pt x="869136" y="15144"/>
                </a:lnTo>
                <a:lnTo>
                  <a:pt x="913395" y="8519"/>
                </a:lnTo>
                <a:lnTo>
                  <a:pt x="957851" y="3786"/>
                </a:lnTo>
                <a:lnTo>
                  <a:pt x="1002437" y="946"/>
                </a:lnTo>
                <a:lnTo>
                  <a:pt x="1047088" y="0"/>
                </a:lnTo>
                <a:lnTo>
                  <a:pt x="1091739" y="946"/>
                </a:lnTo>
                <a:lnTo>
                  <a:pt x="1136325" y="3786"/>
                </a:lnTo>
                <a:lnTo>
                  <a:pt x="1180780" y="8519"/>
                </a:lnTo>
                <a:lnTo>
                  <a:pt x="1225040" y="15144"/>
                </a:lnTo>
                <a:lnTo>
                  <a:pt x="1269038" y="23663"/>
                </a:lnTo>
                <a:lnTo>
                  <a:pt x="1312709" y="34076"/>
                </a:lnTo>
                <a:lnTo>
                  <a:pt x="1355988" y="46381"/>
                </a:lnTo>
                <a:lnTo>
                  <a:pt x="1398809" y="60579"/>
                </a:lnTo>
                <a:lnTo>
                  <a:pt x="1441108" y="76671"/>
                </a:lnTo>
                <a:lnTo>
                  <a:pt x="1482819" y="94655"/>
                </a:lnTo>
                <a:lnTo>
                  <a:pt x="1523876" y="114533"/>
                </a:lnTo>
                <a:lnTo>
                  <a:pt x="1564215" y="136304"/>
                </a:lnTo>
                <a:lnTo>
                  <a:pt x="1603769" y="159968"/>
                </a:lnTo>
                <a:lnTo>
                  <a:pt x="1642474" y="185525"/>
                </a:lnTo>
                <a:lnTo>
                  <a:pt x="1680264" y="212975"/>
                </a:lnTo>
                <a:lnTo>
                  <a:pt x="1717074" y="242319"/>
                </a:lnTo>
                <a:lnTo>
                  <a:pt x="1752838" y="273555"/>
                </a:lnTo>
                <a:lnTo>
                  <a:pt x="1787492" y="306685"/>
                </a:lnTo>
                <a:close/>
              </a:path>
            </a:pathLst>
          </a:custGeom>
          <a:ln w="20941">
            <a:solidFill>
              <a:srgbClr val="3B6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009871" y="6713864"/>
            <a:ext cx="986790" cy="11188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4160"/>
              </a:lnSpc>
              <a:spcBef>
                <a:spcPts val="480"/>
              </a:spcBef>
            </a:pPr>
            <a:r>
              <a:rPr sz="3700" spc="70" dirty="0">
                <a:latin typeface="Microsoft JhengHei UI"/>
                <a:cs typeface="Microsoft JhengHei UI"/>
              </a:rPr>
              <a:t>往返 时间</a:t>
            </a:r>
            <a:endParaRPr sz="37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665215" y="1932850"/>
            <a:ext cx="2617721" cy="26177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99836" y="2167473"/>
            <a:ext cx="2094230" cy="2094230"/>
          </a:xfrm>
          <a:custGeom>
            <a:avLst/>
            <a:gdLst/>
            <a:ahLst/>
            <a:cxnLst/>
            <a:rect l="l" t="t" r="r" b="b"/>
            <a:pathLst>
              <a:path w="2094230" h="2094229">
                <a:moveTo>
                  <a:pt x="1047087" y="0"/>
                </a:moveTo>
                <a:lnTo>
                  <a:pt x="1002436" y="946"/>
                </a:lnTo>
                <a:lnTo>
                  <a:pt x="957850" y="3786"/>
                </a:lnTo>
                <a:lnTo>
                  <a:pt x="913395" y="8519"/>
                </a:lnTo>
                <a:lnTo>
                  <a:pt x="869135" y="15144"/>
                </a:lnTo>
                <a:lnTo>
                  <a:pt x="825138" y="23663"/>
                </a:lnTo>
                <a:lnTo>
                  <a:pt x="781466" y="34076"/>
                </a:lnTo>
                <a:lnTo>
                  <a:pt x="738187" y="46381"/>
                </a:lnTo>
                <a:lnTo>
                  <a:pt x="695366" y="60579"/>
                </a:lnTo>
                <a:lnTo>
                  <a:pt x="653067" y="76671"/>
                </a:lnTo>
                <a:lnTo>
                  <a:pt x="611356" y="94655"/>
                </a:lnTo>
                <a:lnTo>
                  <a:pt x="570299" y="114533"/>
                </a:lnTo>
                <a:lnTo>
                  <a:pt x="529960" y="136304"/>
                </a:lnTo>
                <a:lnTo>
                  <a:pt x="490405" y="159968"/>
                </a:lnTo>
                <a:lnTo>
                  <a:pt x="451700" y="185525"/>
                </a:lnTo>
                <a:lnTo>
                  <a:pt x="413910" y="212975"/>
                </a:lnTo>
                <a:lnTo>
                  <a:pt x="377100" y="242318"/>
                </a:lnTo>
                <a:lnTo>
                  <a:pt x="341335" y="273555"/>
                </a:lnTo>
                <a:lnTo>
                  <a:pt x="306681" y="306684"/>
                </a:lnTo>
                <a:lnTo>
                  <a:pt x="273552" y="341338"/>
                </a:lnTo>
                <a:lnTo>
                  <a:pt x="242316" y="377102"/>
                </a:lnTo>
                <a:lnTo>
                  <a:pt x="212973" y="413912"/>
                </a:lnTo>
                <a:lnTo>
                  <a:pt x="185523" y="451702"/>
                </a:lnTo>
                <a:lnTo>
                  <a:pt x="159966" y="490407"/>
                </a:lnTo>
                <a:lnTo>
                  <a:pt x="136303" y="529961"/>
                </a:lnTo>
                <a:lnTo>
                  <a:pt x="114532" y="570300"/>
                </a:lnTo>
                <a:lnTo>
                  <a:pt x="94654" y="611357"/>
                </a:lnTo>
                <a:lnTo>
                  <a:pt x="76670" y="653068"/>
                </a:lnTo>
                <a:lnTo>
                  <a:pt x="60579" y="695367"/>
                </a:lnTo>
                <a:lnTo>
                  <a:pt x="46380" y="738188"/>
                </a:lnTo>
                <a:lnTo>
                  <a:pt x="34075" y="781467"/>
                </a:lnTo>
                <a:lnTo>
                  <a:pt x="23663" y="825138"/>
                </a:lnTo>
                <a:lnTo>
                  <a:pt x="15144" y="869136"/>
                </a:lnTo>
                <a:lnTo>
                  <a:pt x="8518" y="913395"/>
                </a:lnTo>
                <a:lnTo>
                  <a:pt x="3786" y="957851"/>
                </a:lnTo>
                <a:lnTo>
                  <a:pt x="946" y="1002437"/>
                </a:lnTo>
                <a:lnTo>
                  <a:pt x="0" y="1047088"/>
                </a:lnTo>
                <a:lnTo>
                  <a:pt x="946" y="1091739"/>
                </a:lnTo>
                <a:lnTo>
                  <a:pt x="3786" y="1136325"/>
                </a:lnTo>
                <a:lnTo>
                  <a:pt x="8518" y="1180781"/>
                </a:lnTo>
                <a:lnTo>
                  <a:pt x="15144" y="1225040"/>
                </a:lnTo>
                <a:lnTo>
                  <a:pt x="23663" y="1269038"/>
                </a:lnTo>
                <a:lnTo>
                  <a:pt x="34075" y="1312709"/>
                </a:lnTo>
                <a:lnTo>
                  <a:pt x="46380" y="1355988"/>
                </a:lnTo>
                <a:lnTo>
                  <a:pt x="60579" y="1398810"/>
                </a:lnTo>
                <a:lnTo>
                  <a:pt x="76670" y="1441108"/>
                </a:lnTo>
                <a:lnTo>
                  <a:pt x="94654" y="1482819"/>
                </a:lnTo>
                <a:lnTo>
                  <a:pt x="114532" y="1523876"/>
                </a:lnTo>
                <a:lnTo>
                  <a:pt x="136303" y="1564215"/>
                </a:lnTo>
                <a:lnTo>
                  <a:pt x="159966" y="1603769"/>
                </a:lnTo>
                <a:lnTo>
                  <a:pt x="185523" y="1642474"/>
                </a:lnTo>
                <a:lnTo>
                  <a:pt x="212973" y="1680264"/>
                </a:lnTo>
                <a:lnTo>
                  <a:pt x="242316" y="1717074"/>
                </a:lnTo>
                <a:lnTo>
                  <a:pt x="273552" y="1752838"/>
                </a:lnTo>
                <a:lnTo>
                  <a:pt x="306681" y="1787492"/>
                </a:lnTo>
                <a:lnTo>
                  <a:pt x="341335" y="1820621"/>
                </a:lnTo>
                <a:lnTo>
                  <a:pt x="377100" y="1851858"/>
                </a:lnTo>
                <a:lnTo>
                  <a:pt x="413910" y="1881201"/>
                </a:lnTo>
                <a:lnTo>
                  <a:pt x="451700" y="1908651"/>
                </a:lnTo>
                <a:lnTo>
                  <a:pt x="490405" y="1934208"/>
                </a:lnTo>
                <a:lnTo>
                  <a:pt x="529960" y="1957872"/>
                </a:lnTo>
                <a:lnTo>
                  <a:pt x="570299" y="1979643"/>
                </a:lnTo>
                <a:lnTo>
                  <a:pt x="611356" y="1999521"/>
                </a:lnTo>
                <a:lnTo>
                  <a:pt x="653067" y="2017505"/>
                </a:lnTo>
                <a:lnTo>
                  <a:pt x="695366" y="2033597"/>
                </a:lnTo>
                <a:lnTo>
                  <a:pt x="738187" y="2047795"/>
                </a:lnTo>
                <a:lnTo>
                  <a:pt x="781466" y="2060100"/>
                </a:lnTo>
                <a:lnTo>
                  <a:pt x="825138" y="2070513"/>
                </a:lnTo>
                <a:lnTo>
                  <a:pt x="869135" y="2079032"/>
                </a:lnTo>
                <a:lnTo>
                  <a:pt x="913395" y="2085658"/>
                </a:lnTo>
                <a:lnTo>
                  <a:pt x="957850" y="2090390"/>
                </a:lnTo>
                <a:lnTo>
                  <a:pt x="1002436" y="2093230"/>
                </a:lnTo>
                <a:lnTo>
                  <a:pt x="1047087" y="2094177"/>
                </a:lnTo>
                <a:lnTo>
                  <a:pt x="1091738" y="2093230"/>
                </a:lnTo>
                <a:lnTo>
                  <a:pt x="1136324" y="2090390"/>
                </a:lnTo>
                <a:lnTo>
                  <a:pt x="1180779" y="2085658"/>
                </a:lnTo>
                <a:lnTo>
                  <a:pt x="1225038" y="2079032"/>
                </a:lnTo>
                <a:lnTo>
                  <a:pt x="1269035" y="2070513"/>
                </a:lnTo>
                <a:lnTo>
                  <a:pt x="1312706" y="2060100"/>
                </a:lnTo>
                <a:lnTo>
                  <a:pt x="1355985" y="2047795"/>
                </a:lnTo>
                <a:lnTo>
                  <a:pt x="1398806" y="2033597"/>
                </a:lnTo>
                <a:lnTo>
                  <a:pt x="1441105" y="2017505"/>
                </a:lnTo>
                <a:lnTo>
                  <a:pt x="1482815" y="1999521"/>
                </a:lnTo>
                <a:lnTo>
                  <a:pt x="1523872" y="1979643"/>
                </a:lnTo>
                <a:lnTo>
                  <a:pt x="1564210" y="1957872"/>
                </a:lnTo>
                <a:lnTo>
                  <a:pt x="1603764" y="1934208"/>
                </a:lnTo>
                <a:lnTo>
                  <a:pt x="1642469" y="1908651"/>
                </a:lnTo>
                <a:lnTo>
                  <a:pt x="1680258" y="1881201"/>
                </a:lnTo>
                <a:lnTo>
                  <a:pt x="1717068" y="1851858"/>
                </a:lnTo>
                <a:lnTo>
                  <a:pt x="1752831" y="1820621"/>
                </a:lnTo>
                <a:lnTo>
                  <a:pt x="1787484" y="1787492"/>
                </a:lnTo>
                <a:lnTo>
                  <a:pt x="1820614" y="1752838"/>
                </a:lnTo>
                <a:lnTo>
                  <a:pt x="1851851" y="1717074"/>
                </a:lnTo>
                <a:lnTo>
                  <a:pt x="1881195" y="1680264"/>
                </a:lnTo>
                <a:lnTo>
                  <a:pt x="1908646" y="1642474"/>
                </a:lnTo>
                <a:lnTo>
                  <a:pt x="1934203" y="1603769"/>
                </a:lnTo>
                <a:lnTo>
                  <a:pt x="1957867" y="1564215"/>
                </a:lnTo>
                <a:lnTo>
                  <a:pt x="1979639" y="1523876"/>
                </a:lnTo>
                <a:lnTo>
                  <a:pt x="1999517" y="1482819"/>
                </a:lnTo>
                <a:lnTo>
                  <a:pt x="2017502" y="1441108"/>
                </a:lnTo>
                <a:lnTo>
                  <a:pt x="2033593" y="1398810"/>
                </a:lnTo>
                <a:lnTo>
                  <a:pt x="2047792" y="1355988"/>
                </a:lnTo>
                <a:lnTo>
                  <a:pt x="2060097" y="1312709"/>
                </a:lnTo>
                <a:lnTo>
                  <a:pt x="2070510" y="1269038"/>
                </a:lnTo>
                <a:lnTo>
                  <a:pt x="2079029" y="1225040"/>
                </a:lnTo>
                <a:lnTo>
                  <a:pt x="2085655" y="1180781"/>
                </a:lnTo>
                <a:lnTo>
                  <a:pt x="2090388" y="1136325"/>
                </a:lnTo>
                <a:lnTo>
                  <a:pt x="2093227" y="1091739"/>
                </a:lnTo>
                <a:lnTo>
                  <a:pt x="2094174" y="1047088"/>
                </a:lnTo>
                <a:lnTo>
                  <a:pt x="2093227" y="1002437"/>
                </a:lnTo>
                <a:lnTo>
                  <a:pt x="2090388" y="957851"/>
                </a:lnTo>
                <a:lnTo>
                  <a:pt x="2085655" y="913395"/>
                </a:lnTo>
                <a:lnTo>
                  <a:pt x="2079029" y="869136"/>
                </a:lnTo>
                <a:lnTo>
                  <a:pt x="2070510" y="825138"/>
                </a:lnTo>
                <a:lnTo>
                  <a:pt x="2060097" y="781467"/>
                </a:lnTo>
                <a:lnTo>
                  <a:pt x="2047792" y="738188"/>
                </a:lnTo>
                <a:lnTo>
                  <a:pt x="2033593" y="695367"/>
                </a:lnTo>
                <a:lnTo>
                  <a:pt x="2017502" y="653068"/>
                </a:lnTo>
                <a:lnTo>
                  <a:pt x="1999517" y="611357"/>
                </a:lnTo>
                <a:lnTo>
                  <a:pt x="1979639" y="570300"/>
                </a:lnTo>
                <a:lnTo>
                  <a:pt x="1957867" y="529961"/>
                </a:lnTo>
                <a:lnTo>
                  <a:pt x="1934203" y="490407"/>
                </a:lnTo>
                <a:lnTo>
                  <a:pt x="1908646" y="451702"/>
                </a:lnTo>
                <a:lnTo>
                  <a:pt x="1881195" y="413912"/>
                </a:lnTo>
                <a:lnTo>
                  <a:pt x="1851851" y="377102"/>
                </a:lnTo>
                <a:lnTo>
                  <a:pt x="1820614" y="341338"/>
                </a:lnTo>
                <a:lnTo>
                  <a:pt x="1787484" y="306684"/>
                </a:lnTo>
                <a:lnTo>
                  <a:pt x="1752831" y="273555"/>
                </a:lnTo>
                <a:lnTo>
                  <a:pt x="1717068" y="242318"/>
                </a:lnTo>
                <a:lnTo>
                  <a:pt x="1680258" y="212975"/>
                </a:lnTo>
                <a:lnTo>
                  <a:pt x="1642469" y="185525"/>
                </a:lnTo>
                <a:lnTo>
                  <a:pt x="1603764" y="159968"/>
                </a:lnTo>
                <a:lnTo>
                  <a:pt x="1564210" y="136304"/>
                </a:lnTo>
                <a:lnTo>
                  <a:pt x="1523872" y="114533"/>
                </a:lnTo>
                <a:lnTo>
                  <a:pt x="1482815" y="94655"/>
                </a:lnTo>
                <a:lnTo>
                  <a:pt x="1441105" y="76671"/>
                </a:lnTo>
                <a:lnTo>
                  <a:pt x="1398806" y="60579"/>
                </a:lnTo>
                <a:lnTo>
                  <a:pt x="1355985" y="46381"/>
                </a:lnTo>
                <a:lnTo>
                  <a:pt x="1312706" y="34076"/>
                </a:lnTo>
                <a:lnTo>
                  <a:pt x="1269035" y="23663"/>
                </a:lnTo>
                <a:lnTo>
                  <a:pt x="1225038" y="15144"/>
                </a:lnTo>
                <a:lnTo>
                  <a:pt x="1180779" y="8519"/>
                </a:lnTo>
                <a:lnTo>
                  <a:pt x="1136324" y="3786"/>
                </a:lnTo>
                <a:lnTo>
                  <a:pt x="1091738" y="946"/>
                </a:lnTo>
                <a:lnTo>
                  <a:pt x="10470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899836" y="2167473"/>
            <a:ext cx="2094230" cy="2094230"/>
          </a:xfrm>
          <a:custGeom>
            <a:avLst/>
            <a:gdLst/>
            <a:ahLst/>
            <a:cxnLst/>
            <a:rect l="l" t="t" r="r" b="b"/>
            <a:pathLst>
              <a:path w="2094230" h="2094229">
                <a:moveTo>
                  <a:pt x="1787492" y="306685"/>
                </a:moveTo>
                <a:lnTo>
                  <a:pt x="1820621" y="341338"/>
                </a:lnTo>
                <a:lnTo>
                  <a:pt x="1851858" y="377102"/>
                </a:lnTo>
                <a:lnTo>
                  <a:pt x="1881201" y="413912"/>
                </a:lnTo>
                <a:lnTo>
                  <a:pt x="1908651" y="451702"/>
                </a:lnTo>
                <a:lnTo>
                  <a:pt x="1934208" y="490407"/>
                </a:lnTo>
                <a:lnTo>
                  <a:pt x="1957872" y="529961"/>
                </a:lnTo>
                <a:lnTo>
                  <a:pt x="1979643" y="570300"/>
                </a:lnTo>
                <a:lnTo>
                  <a:pt x="1999521" y="611357"/>
                </a:lnTo>
                <a:lnTo>
                  <a:pt x="2017505" y="653068"/>
                </a:lnTo>
                <a:lnTo>
                  <a:pt x="2033597" y="695366"/>
                </a:lnTo>
                <a:lnTo>
                  <a:pt x="2047795" y="738188"/>
                </a:lnTo>
                <a:lnTo>
                  <a:pt x="2060100" y="781467"/>
                </a:lnTo>
                <a:lnTo>
                  <a:pt x="2070513" y="825138"/>
                </a:lnTo>
                <a:lnTo>
                  <a:pt x="2079032" y="869136"/>
                </a:lnTo>
                <a:lnTo>
                  <a:pt x="2085658" y="913395"/>
                </a:lnTo>
                <a:lnTo>
                  <a:pt x="2090390" y="957851"/>
                </a:lnTo>
                <a:lnTo>
                  <a:pt x="2093230" y="1002437"/>
                </a:lnTo>
                <a:lnTo>
                  <a:pt x="2094177" y="1047088"/>
                </a:lnTo>
                <a:lnTo>
                  <a:pt x="2093230" y="1091739"/>
                </a:lnTo>
                <a:lnTo>
                  <a:pt x="2090390" y="1136325"/>
                </a:lnTo>
                <a:lnTo>
                  <a:pt x="2085658" y="1180780"/>
                </a:lnTo>
                <a:lnTo>
                  <a:pt x="2079032" y="1225040"/>
                </a:lnTo>
                <a:lnTo>
                  <a:pt x="2070513" y="1269038"/>
                </a:lnTo>
                <a:lnTo>
                  <a:pt x="2060100" y="1312709"/>
                </a:lnTo>
                <a:lnTo>
                  <a:pt x="2047795" y="1355988"/>
                </a:lnTo>
                <a:lnTo>
                  <a:pt x="2033597" y="1398809"/>
                </a:lnTo>
                <a:lnTo>
                  <a:pt x="2017505" y="1441108"/>
                </a:lnTo>
                <a:lnTo>
                  <a:pt x="1999521" y="1482819"/>
                </a:lnTo>
                <a:lnTo>
                  <a:pt x="1979643" y="1523876"/>
                </a:lnTo>
                <a:lnTo>
                  <a:pt x="1957872" y="1564215"/>
                </a:lnTo>
                <a:lnTo>
                  <a:pt x="1934208" y="1603769"/>
                </a:lnTo>
                <a:lnTo>
                  <a:pt x="1908651" y="1642474"/>
                </a:lnTo>
                <a:lnTo>
                  <a:pt x="1881201" y="1680264"/>
                </a:lnTo>
                <a:lnTo>
                  <a:pt x="1851858" y="1717074"/>
                </a:lnTo>
                <a:lnTo>
                  <a:pt x="1820621" y="1752838"/>
                </a:lnTo>
                <a:lnTo>
                  <a:pt x="1787492" y="1787492"/>
                </a:lnTo>
                <a:lnTo>
                  <a:pt x="1752838" y="1820621"/>
                </a:lnTo>
                <a:lnTo>
                  <a:pt x="1717074" y="1851858"/>
                </a:lnTo>
                <a:lnTo>
                  <a:pt x="1680264" y="1881201"/>
                </a:lnTo>
                <a:lnTo>
                  <a:pt x="1642474" y="1908651"/>
                </a:lnTo>
                <a:lnTo>
                  <a:pt x="1603769" y="1934208"/>
                </a:lnTo>
                <a:lnTo>
                  <a:pt x="1564215" y="1957872"/>
                </a:lnTo>
                <a:lnTo>
                  <a:pt x="1523876" y="1979643"/>
                </a:lnTo>
                <a:lnTo>
                  <a:pt x="1482819" y="1999521"/>
                </a:lnTo>
                <a:lnTo>
                  <a:pt x="1441108" y="2017505"/>
                </a:lnTo>
                <a:lnTo>
                  <a:pt x="1398809" y="2033597"/>
                </a:lnTo>
                <a:lnTo>
                  <a:pt x="1355988" y="2047795"/>
                </a:lnTo>
                <a:lnTo>
                  <a:pt x="1312709" y="2060100"/>
                </a:lnTo>
                <a:lnTo>
                  <a:pt x="1269038" y="2070513"/>
                </a:lnTo>
                <a:lnTo>
                  <a:pt x="1225040" y="2079032"/>
                </a:lnTo>
                <a:lnTo>
                  <a:pt x="1180780" y="2085658"/>
                </a:lnTo>
                <a:lnTo>
                  <a:pt x="1136325" y="2090390"/>
                </a:lnTo>
                <a:lnTo>
                  <a:pt x="1091739" y="2093230"/>
                </a:lnTo>
                <a:lnTo>
                  <a:pt x="1047088" y="2094177"/>
                </a:lnTo>
                <a:lnTo>
                  <a:pt x="1002437" y="2093230"/>
                </a:lnTo>
                <a:lnTo>
                  <a:pt x="957851" y="2090390"/>
                </a:lnTo>
                <a:lnTo>
                  <a:pt x="913395" y="2085658"/>
                </a:lnTo>
                <a:lnTo>
                  <a:pt x="869136" y="2079032"/>
                </a:lnTo>
                <a:lnTo>
                  <a:pt x="825138" y="2070513"/>
                </a:lnTo>
                <a:lnTo>
                  <a:pt x="781467" y="2060100"/>
                </a:lnTo>
                <a:lnTo>
                  <a:pt x="738188" y="2047795"/>
                </a:lnTo>
                <a:lnTo>
                  <a:pt x="695366" y="2033597"/>
                </a:lnTo>
                <a:lnTo>
                  <a:pt x="653068" y="2017505"/>
                </a:lnTo>
                <a:lnTo>
                  <a:pt x="611357" y="1999521"/>
                </a:lnTo>
                <a:lnTo>
                  <a:pt x="570300" y="1979643"/>
                </a:lnTo>
                <a:lnTo>
                  <a:pt x="529961" y="1957872"/>
                </a:lnTo>
                <a:lnTo>
                  <a:pt x="490407" y="1934208"/>
                </a:lnTo>
                <a:lnTo>
                  <a:pt x="451702" y="1908651"/>
                </a:lnTo>
                <a:lnTo>
                  <a:pt x="413912" y="1881201"/>
                </a:lnTo>
                <a:lnTo>
                  <a:pt x="377102" y="1851858"/>
                </a:lnTo>
                <a:lnTo>
                  <a:pt x="341338" y="1820621"/>
                </a:lnTo>
                <a:lnTo>
                  <a:pt x="306685" y="1787492"/>
                </a:lnTo>
                <a:lnTo>
                  <a:pt x="273555" y="1752838"/>
                </a:lnTo>
                <a:lnTo>
                  <a:pt x="242319" y="1717074"/>
                </a:lnTo>
                <a:lnTo>
                  <a:pt x="212975" y="1680264"/>
                </a:lnTo>
                <a:lnTo>
                  <a:pt x="185525" y="1642474"/>
                </a:lnTo>
                <a:lnTo>
                  <a:pt x="159968" y="1603769"/>
                </a:lnTo>
                <a:lnTo>
                  <a:pt x="136304" y="1564215"/>
                </a:lnTo>
                <a:lnTo>
                  <a:pt x="114533" y="1523876"/>
                </a:lnTo>
                <a:lnTo>
                  <a:pt x="94655" y="1482819"/>
                </a:lnTo>
                <a:lnTo>
                  <a:pt x="76671" y="1441108"/>
                </a:lnTo>
                <a:lnTo>
                  <a:pt x="60579" y="1398809"/>
                </a:lnTo>
                <a:lnTo>
                  <a:pt x="46381" y="1355988"/>
                </a:lnTo>
                <a:lnTo>
                  <a:pt x="34076" y="1312709"/>
                </a:lnTo>
                <a:lnTo>
                  <a:pt x="23663" y="1269038"/>
                </a:lnTo>
                <a:lnTo>
                  <a:pt x="15144" y="1225040"/>
                </a:lnTo>
                <a:lnTo>
                  <a:pt x="8519" y="1180780"/>
                </a:lnTo>
                <a:lnTo>
                  <a:pt x="3786" y="1136325"/>
                </a:lnTo>
                <a:lnTo>
                  <a:pt x="946" y="1091739"/>
                </a:lnTo>
                <a:lnTo>
                  <a:pt x="0" y="1047088"/>
                </a:lnTo>
                <a:lnTo>
                  <a:pt x="946" y="1002437"/>
                </a:lnTo>
                <a:lnTo>
                  <a:pt x="3786" y="957851"/>
                </a:lnTo>
                <a:lnTo>
                  <a:pt x="8519" y="913395"/>
                </a:lnTo>
                <a:lnTo>
                  <a:pt x="15144" y="869136"/>
                </a:lnTo>
                <a:lnTo>
                  <a:pt x="23663" y="825138"/>
                </a:lnTo>
                <a:lnTo>
                  <a:pt x="34076" y="781467"/>
                </a:lnTo>
                <a:lnTo>
                  <a:pt x="46381" y="738188"/>
                </a:lnTo>
                <a:lnTo>
                  <a:pt x="60579" y="695366"/>
                </a:lnTo>
                <a:lnTo>
                  <a:pt x="76671" y="653068"/>
                </a:lnTo>
                <a:lnTo>
                  <a:pt x="94655" y="611357"/>
                </a:lnTo>
                <a:lnTo>
                  <a:pt x="114533" y="570300"/>
                </a:lnTo>
                <a:lnTo>
                  <a:pt x="136304" y="529961"/>
                </a:lnTo>
                <a:lnTo>
                  <a:pt x="159968" y="490407"/>
                </a:lnTo>
                <a:lnTo>
                  <a:pt x="185525" y="451702"/>
                </a:lnTo>
                <a:lnTo>
                  <a:pt x="212975" y="413912"/>
                </a:lnTo>
                <a:lnTo>
                  <a:pt x="242319" y="377102"/>
                </a:lnTo>
                <a:lnTo>
                  <a:pt x="273555" y="341338"/>
                </a:lnTo>
                <a:lnTo>
                  <a:pt x="306685" y="306685"/>
                </a:lnTo>
                <a:lnTo>
                  <a:pt x="341338" y="273555"/>
                </a:lnTo>
                <a:lnTo>
                  <a:pt x="377102" y="242319"/>
                </a:lnTo>
                <a:lnTo>
                  <a:pt x="413912" y="212975"/>
                </a:lnTo>
                <a:lnTo>
                  <a:pt x="451702" y="185525"/>
                </a:lnTo>
                <a:lnTo>
                  <a:pt x="490407" y="159968"/>
                </a:lnTo>
                <a:lnTo>
                  <a:pt x="529961" y="136304"/>
                </a:lnTo>
                <a:lnTo>
                  <a:pt x="570300" y="114533"/>
                </a:lnTo>
                <a:lnTo>
                  <a:pt x="611357" y="94655"/>
                </a:lnTo>
                <a:lnTo>
                  <a:pt x="653068" y="76671"/>
                </a:lnTo>
                <a:lnTo>
                  <a:pt x="695366" y="60579"/>
                </a:lnTo>
                <a:lnTo>
                  <a:pt x="738188" y="46381"/>
                </a:lnTo>
                <a:lnTo>
                  <a:pt x="781467" y="34076"/>
                </a:lnTo>
                <a:lnTo>
                  <a:pt x="825138" y="23663"/>
                </a:lnTo>
                <a:lnTo>
                  <a:pt x="869136" y="15144"/>
                </a:lnTo>
                <a:lnTo>
                  <a:pt x="913395" y="8519"/>
                </a:lnTo>
                <a:lnTo>
                  <a:pt x="957851" y="3786"/>
                </a:lnTo>
                <a:lnTo>
                  <a:pt x="1002437" y="946"/>
                </a:lnTo>
                <a:lnTo>
                  <a:pt x="1047088" y="0"/>
                </a:lnTo>
                <a:lnTo>
                  <a:pt x="1091739" y="946"/>
                </a:lnTo>
                <a:lnTo>
                  <a:pt x="1136325" y="3786"/>
                </a:lnTo>
                <a:lnTo>
                  <a:pt x="1180780" y="8519"/>
                </a:lnTo>
                <a:lnTo>
                  <a:pt x="1225040" y="15144"/>
                </a:lnTo>
                <a:lnTo>
                  <a:pt x="1269038" y="23663"/>
                </a:lnTo>
                <a:lnTo>
                  <a:pt x="1312709" y="34076"/>
                </a:lnTo>
                <a:lnTo>
                  <a:pt x="1355988" y="46381"/>
                </a:lnTo>
                <a:lnTo>
                  <a:pt x="1398809" y="60579"/>
                </a:lnTo>
                <a:lnTo>
                  <a:pt x="1441108" y="76671"/>
                </a:lnTo>
                <a:lnTo>
                  <a:pt x="1482819" y="94655"/>
                </a:lnTo>
                <a:lnTo>
                  <a:pt x="1523876" y="114533"/>
                </a:lnTo>
                <a:lnTo>
                  <a:pt x="1564215" y="136304"/>
                </a:lnTo>
                <a:lnTo>
                  <a:pt x="1603769" y="159968"/>
                </a:lnTo>
                <a:lnTo>
                  <a:pt x="1642474" y="185525"/>
                </a:lnTo>
                <a:lnTo>
                  <a:pt x="1680264" y="212975"/>
                </a:lnTo>
                <a:lnTo>
                  <a:pt x="1717074" y="242319"/>
                </a:lnTo>
                <a:lnTo>
                  <a:pt x="1752838" y="273555"/>
                </a:lnTo>
                <a:lnTo>
                  <a:pt x="1787492" y="306685"/>
                </a:lnTo>
                <a:close/>
              </a:path>
            </a:pathLst>
          </a:custGeom>
          <a:ln w="20941">
            <a:solidFill>
              <a:srgbClr val="3B6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458323" y="2898597"/>
            <a:ext cx="98679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75" dirty="0">
                <a:latin typeface="Microsoft JhengHei UI"/>
                <a:cs typeface="Microsoft JhengHei UI"/>
              </a:rPr>
              <a:t>速率</a:t>
            </a:r>
            <a:endParaRPr sz="370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73012" y="3301324"/>
            <a:ext cx="2617721" cy="26177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07635" y="3535948"/>
            <a:ext cx="2094230" cy="2094230"/>
          </a:xfrm>
          <a:custGeom>
            <a:avLst/>
            <a:gdLst/>
            <a:ahLst/>
            <a:cxnLst/>
            <a:rect l="l" t="t" r="r" b="b"/>
            <a:pathLst>
              <a:path w="2094229" h="2094229">
                <a:moveTo>
                  <a:pt x="1047088" y="0"/>
                </a:moveTo>
                <a:lnTo>
                  <a:pt x="1002437" y="946"/>
                </a:lnTo>
                <a:lnTo>
                  <a:pt x="957851" y="3786"/>
                </a:lnTo>
                <a:lnTo>
                  <a:pt x="913395" y="8519"/>
                </a:lnTo>
                <a:lnTo>
                  <a:pt x="869136" y="15144"/>
                </a:lnTo>
                <a:lnTo>
                  <a:pt x="825138" y="23663"/>
                </a:lnTo>
                <a:lnTo>
                  <a:pt x="781467" y="34076"/>
                </a:lnTo>
                <a:lnTo>
                  <a:pt x="738188" y="46381"/>
                </a:lnTo>
                <a:lnTo>
                  <a:pt x="695367" y="60579"/>
                </a:lnTo>
                <a:lnTo>
                  <a:pt x="653068" y="76671"/>
                </a:lnTo>
                <a:lnTo>
                  <a:pt x="611357" y="94655"/>
                </a:lnTo>
                <a:lnTo>
                  <a:pt x="570300" y="114533"/>
                </a:lnTo>
                <a:lnTo>
                  <a:pt x="529961" y="136304"/>
                </a:lnTo>
                <a:lnTo>
                  <a:pt x="490407" y="159968"/>
                </a:lnTo>
                <a:lnTo>
                  <a:pt x="451702" y="185525"/>
                </a:lnTo>
                <a:lnTo>
                  <a:pt x="413912" y="212975"/>
                </a:lnTo>
                <a:lnTo>
                  <a:pt x="377102" y="242318"/>
                </a:lnTo>
                <a:lnTo>
                  <a:pt x="341338" y="273555"/>
                </a:lnTo>
                <a:lnTo>
                  <a:pt x="306684" y="306684"/>
                </a:lnTo>
                <a:lnTo>
                  <a:pt x="273555" y="341338"/>
                </a:lnTo>
                <a:lnTo>
                  <a:pt x="242318" y="377102"/>
                </a:lnTo>
                <a:lnTo>
                  <a:pt x="212975" y="413912"/>
                </a:lnTo>
                <a:lnTo>
                  <a:pt x="185525" y="451702"/>
                </a:lnTo>
                <a:lnTo>
                  <a:pt x="159968" y="490406"/>
                </a:lnTo>
                <a:lnTo>
                  <a:pt x="136304" y="529961"/>
                </a:lnTo>
                <a:lnTo>
                  <a:pt x="114533" y="570299"/>
                </a:lnTo>
                <a:lnTo>
                  <a:pt x="94655" y="611356"/>
                </a:lnTo>
                <a:lnTo>
                  <a:pt x="76671" y="653067"/>
                </a:lnTo>
                <a:lnTo>
                  <a:pt x="60579" y="695366"/>
                </a:lnTo>
                <a:lnTo>
                  <a:pt x="46381" y="738188"/>
                </a:lnTo>
                <a:lnTo>
                  <a:pt x="34076" y="781467"/>
                </a:lnTo>
                <a:lnTo>
                  <a:pt x="23663" y="825138"/>
                </a:lnTo>
                <a:lnTo>
                  <a:pt x="15144" y="869136"/>
                </a:lnTo>
                <a:lnTo>
                  <a:pt x="8519" y="913395"/>
                </a:lnTo>
                <a:lnTo>
                  <a:pt x="3786" y="957850"/>
                </a:lnTo>
                <a:lnTo>
                  <a:pt x="946" y="1002436"/>
                </a:lnTo>
                <a:lnTo>
                  <a:pt x="0" y="1047088"/>
                </a:lnTo>
                <a:lnTo>
                  <a:pt x="946" y="1091739"/>
                </a:lnTo>
                <a:lnTo>
                  <a:pt x="3786" y="1136325"/>
                </a:lnTo>
                <a:lnTo>
                  <a:pt x="8519" y="1180780"/>
                </a:lnTo>
                <a:lnTo>
                  <a:pt x="15144" y="1225039"/>
                </a:lnTo>
                <a:lnTo>
                  <a:pt x="23663" y="1269037"/>
                </a:lnTo>
                <a:lnTo>
                  <a:pt x="34076" y="1312708"/>
                </a:lnTo>
                <a:lnTo>
                  <a:pt x="46381" y="1355987"/>
                </a:lnTo>
                <a:lnTo>
                  <a:pt x="60579" y="1398809"/>
                </a:lnTo>
                <a:lnTo>
                  <a:pt x="76671" y="1441108"/>
                </a:lnTo>
                <a:lnTo>
                  <a:pt x="94655" y="1482819"/>
                </a:lnTo>
                <a:lnTo>
                  <a:pt x="114533" y="1523876"/>
                </a:lnTo>
                <a:lnTo>
                  <a:pt x="136304" y="1564214"/>
                </a:lnTo>
                <a:lnTo>
                  <a:pt x="159968" y="1603769"/>
                </a:lnTo>
                <a:lnTo>
                  <a:pt x="185525" y="1642473"/>
                </a:lnTo>
                <a:lnTo>
                  <a:pt x="212975" y="1680263"/>
                </a:lnTo>
                <a:lnTo>
                  <a:pt x="242318" y="1717073"/>
                </a:lnTo>
                <a:lnTo>
                  <a:pt x="273555" y="1752837"/>
                </a:lnTo>
                <a:lnTo>
                  <a:pt x="306684" y="1787491"/>
                </a:lnTo>
                <a:lnTo>
                  <a:pt x="341338" y="1820620"/>
                </a:lnTo>
                <a:lnTo>
                  <a:pt x="377102" y="1851857"/>
                </a:lnTo>
                <a:lnTo>
                  <a:pt x="413912" y="1881200"/>
                </a:lnTo>
                <a:lnTo>
                  <a:pt x="451702" y="1908650"/>
                </a:lnTo>
                <a:lnTo>
                  <a:pt x="490407" y="1934208"/>
                </a:lnTo>
                <a:lnTo>
                  <a:pt x="529961" y="1957872"/>
                </a:lnTo>
                <a:lnTo>
                  <a:pt x="570300" y="1979642"/>
                </a:lnTo>
                <a:lnTo>
                  <a:pt x="611357" y="1999520"/>
                </a:lnTo>
                <a:lnTo>
                  <a:pt x="653068" y="2017505"/>
                </a:lnTo>
                <a:lnTo>
                  <a:pt x="695367" y="2033596"/>
                </a:lnTo>
                <a:lnTo>
                  <a:pt x="738188" y="2047795"/>
                </a:lnTo>
                <a:lnTo>
                  <a:pt x="781467" y="2060100"/>
                </a:lnTo>
                <a:lnTo>
                  <a:pt x="825138" y="2070512"/>
                </a:lnTo>
                <a:lnTo>
                  <a:pt x="869136" y="2079031"/>
                </a:lnTo>
                <a:lnTo>
                  <a:pt x="913395" y="2085657"/>
                </a:lnTo>
                <a:lnTo>
                  <a:pt x="957851" y="2090390"/>
                </a:lnTo>
                <a:lnTo>
                  <a:pt x="1002437" y="2093230"/>
                </a:lnTo>
                <a:lnTo>
                  <a:pt x="1047088" y="2094176"/>
                </a:lnTo>
                <a:lnTo>
                  <a:pt x="1091739" y="2093230"/>
                </a:lnTo>
                <a:lnTo>
                  <a:pt x="1136325" y="2090390"/>
                </a:lnTo>
                <a:lnTo>
                  <a:pt x="1180780" y="2085657"/>
                </a:lnTo>
                <a:lnTo>
                  <a:pt x="1225039" y="2079031"/>
                </a:lnTo>
                <a:lnTo>
                  <a:pt x="1269037" y="2070512"/>
                </a:lnTo>
                <a:lnTo>
                  <a:pt x="1312708" y="2060100"/>
                </a:lnTo>
                <a:lnTo>
                  <a:pt x="1355987" y="2047795"/>
                </a:lnTo>
                <a:lnTo>
                  <a:pt x="1398808" y="2033596"/>
                </a:lnTo>
                <a:lnTo>
                  <a:pt x="1441107" y="2017505"/>
                </a:lnTo>
                <a:lnTo>
                  <a:pt x="1482818" y="1999520"/>
                </a:lnTo>
                <a:lnTo>
                  <a:pt x="1523875" y="1979642"/>
                </a:lnTo>
                <a:lnTo>
                  <a:pt x="1564213" y="1957872"/>
                </a:lnTo>
                <a:lnTo>
                  <a:pt x="1603767" y="1934208"/>
                </a:lnTo>
                <a:lnTo>
                  <a:pt x="1642471" y="1908650"/>
                </a:lnTo>
                <a:lnTo>
                  <a:pt x="1680261" y="1881200"/>
                </a:lnTo>
                <a:lnTo>
                  <a:pt x="1717071" y="1851857"/>
                </a:lnTo>
                <a:lnTo>
                  <a:pt x="1752834" y="1820620"/>
                </a:lnTo>
                <a:lnTo>
                  <a:pt x="1787487" y="1787491"/>
                </a:lnTo>
                <a:lnTo>
                  <a:pt x="1820618" y="1752837"/>
                </a:lnTo>
                <a:lnTo>
                  <a:pt x="1851854" y="1717073"/>
                </a:lnTo>
                <a:lnTo>
                  <a:pt x="1881198" y="1680263"/>
                </a:lnTo>
                <a:lnTo>
                  <a:pt x="1908649" y="1642473"/>
                </a:lnTo>
                <a:lnTo>
                  <a:pt x="1934206" y="1603769"/>
                </a:lnTo>
                <a:lnTo>
                  <a:pt x="1957871" y="1564214"/>
                </a:lnTo>
                <a:lnTo>
                  <a:pt x="1979642" y="1523876"/>
                </a:lnTo>
                <a:lnTo>
                  <a:pt x="1999520" y="1482819"/>
                </a:lnTo>
                <a:lnTo>
                  <a:pt x="2017505" y="1441108"/>
                </a:lnTo>
                <a:lnTo>
                  <a:pt x="2033596" y="1398809"/>
                </a:lnTo>
                <a:lnTo>
                  <a:pt x="2047795" y="1355987"/>
                </a:lnTo>
                <a:lnTo>
                  <a:pt x="2060100" y="1312708"/>
                </a:lnTo>
                <a:lnTo>
                  <a:pt x="2070513" y="1269037"/>
                </a:lnTo>
                <a:lnTo>
                  <a:pt x="2079032" y="1225039"/>
                </a:lnTo>
                <a:lnTo>
                  <a:pt x="2085658" y="1180780"/>
                </a:lnTo>
                <a:lnTo>
                  <a:pt x="2090391" y="1136325"/>
                </a:lnTo>
                <a:lnTo>
                  <a:pt x="2093231" y="1091739"/>
                </a:lnTo>
                <a:lnTo>
                  <a:pt x="2094177" y="1047088"/>
                </a:lnTo>
                <a:lnTo>
                  <a:pt x="2093231" y="1002436"/>
                </a:lnTo>
                <a:lnTo>
                  <a:pt x="2090391" y="957850"/>
                </a:lnTo>
                <a:lnTo>
                  <a:pt x="2085658" y="913395"/>
                </a:lnTo>
                <a:lnTo>
                  <a:pt x="2079032" y="869136"/>
                </a:lnTo>
                <a:lnTo>
                  <a:pt x="2070513" y="825138"/>
                </a:lnTo>
                <a:lnTo>
                  <a:pt x="2060100" y="781467"/>
                </a:lnTo>
                <a:lnTo>
                  <a:pt x="2047795" y="738188"/>
                </a:lnTo>
                <a:lnTo>
                  <a:pt x="2033596" y="695366"/>
                </a:lnTo>
                <a:lnTo>
                  <a:pt x="2017505" y="653067"/>
                </a:lnTo>
                <a:lnTo>
                  <a:pt x="1999520" y="611356"/>
                </a:lnTo>
                <a:lnTo>
                  <a:pt x="1979642" y="570299"/>
                </a:lnTo>
                <a:lnTo>
                  <a:pt x="1957871" y="529961"/>
                </a:lnTo>
                <a:lnTo>
                  <a:pt x="1934206" y="490406"/>
                </a:lnTo>
                <a:lnTo>
                  <a:pt x="1908649" y="451702"/>
                </a:lnTo>
                <a:lnTo>
                  <a:pt x="1881198" y="413912"/>
                </a:lnTo>
                <a:lnTo>
                  <a:pt x="1851854" y="377102"/>
                </a:lnTo>
                <a:lnTo>
                  <a:pt x="1820618" y="341338"/>
                </a:lnTo>
                <a:lnTo>
                  <a:pt x="1787487" y="306684"/>
                </a:lnTo>
                <a:lnTo>
                  <a:pt x="1752834" y="273555"/>
                </a:lnTo>
                <a:lnTo>
                  <a:pt x="1717071" y="242318"/>
                </a:lnTo>
                <a:lnTo>
                  <a:pt x="1680261" y="212975"/>
                </a:lnTo>
                <a:lnTo>
                  <a:pt x="1642471" y="185525"/>
                </a:lnTo>
                <a:lnTo>
                  <a:pt x="1603767" y="159968"/>
                </a:lnTo>
                <a:lnTo>
                  <a:pt x="1564213" y="136304"/>
                </a:lnTo>
                <a:lnTo>
                  <a:pt x="1523875" y="114533"/>
                </a:lnTo>
                <a:lnTo>
                  <a:pt x="1482818" y="94655"/>
                </a:lnTo>
                <a:lnTo>
                  <a:pt x="1441107" y="76671"/>
                </a:lnTo>
                <a:lnTo>
                  <a:pt x="1398808" y="60579"/>
                </a:lnTo>
                <a:lnTo>
                  <a:pt x="1355987" y="46381"/>
                </a:lnTo>
                <a:lnTo>
                  <a:pt x="1312708" y="34076"/>
                </a:lnTo>
                <a:lnTo>
                  <a:pt x="1269037" y="23663"/>
                </a:lnTo>
                <a:lnTo>
                  <a:pt x="1225039" y="15144"/>
                </a:lnTo>
                <a:lnTo>
                  <a:pt x="1180780" y="8519"/>
                </a:lnTo>
                <a:lnTo>
                  <a:pt x="1136325" y="3786"/>
                </a:lnTo>
                <a:lnTo>
                  <a:pt x="1091739" y="946"/>
                </a:lnTo>
                <a:lnTo>
                  <a:pt x="10470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07635" y="3535948"/>
            <a:ext cx="2094230" cy="2094230"/>
          </a:xfrm>
          <a:custGeom>
            <a:avLst/>
            <a:gdLst/>
            <a:ahLst/>
            <a:cxnLst/>
            <a:rect l="l" t="t" r="r" b="b"/>
            <a:pathLst>
              <a:path w="2094229" h="2094229">
                <a:moveTo>
                  <a:pt x="1787492" y="306685"/>
                </a:moveTo>
                <a:lnTo>
                  <a:pt x="1820621" y="341338"/>
                </a:lnTo>
                <a:lnTo>
                  <a:pt x="1851858" y="377102"/>
                </a:lnTo>
                <a:lnTo>
                  <a:pt x="1881201" y="413912"/>
                </a:lnTo>
                <a:lnTo>
                  <a:pt x="1908651" y="451702"/>
                </a:lnTo>
                <a:lnTo>
                  <a:pt x="1934208" y="490407"/>
                </a:lnTo>
                <a:lnTo>
                  <a:pt x="1957872" y="529961"/>
                </a:lnTo>
                <a:lnTo>
                  <a:pt x="1979643" y="570300"/>
                </a:lnTo>
                <a:lnTo>
                  <a:pt x="1999521" y="611357"/>
                </a:lnTo>
                <a:lnTo>
                  <a:pt x="2017505" y="653068"/>
                </a:lnTo>
                <a:lnTo>
                  <a:pt x="2033597" y="695366"/>
                </a:lnTo>
                <a:lnTo>
                  <a:pt x="2047795" y="738188"/>
                </a:lnTo>
                <a:lnTo>
                  <a:pt x="2060100" y="781467"/>
                </a:lnTo>
                <a:lnTo>
                  <a:pt x="2070513" y="825138"/>
                </a:lnTo>
                <a:lnTo>
                  <a:pt x="2079032" y="869136"/>
                </a:lnTo>
                <a:lnTo>
                  <a:pt x="2085658" y="913395"/>
                </a:lnTo>
                <a:lnTo>
                  <a:pt x="2090390" y="957851"/>
                </a:lnTo>
                <a:lnTo>
                  <a:pt x="2093230" y="1002437"/>
                </a:lnTo>
                <a:lnTo>
                  <a:pt x="2094177" y="1047088"/>
                </a:lnTo>
                <a:lnTo>
                  <a:pt x="2093230" y="1091739"/>
                </a:lnTo>
                <a:lnTo>
                  <a:pt x="2090390" y="1136325"/>
                </a:lnTo>
                <a:lnTo>
                  <a:pt x="2085658" y="1180780"/>
                </a:lnTo>
                <a:lnTo>
                  <a:pt x="2079032" y="1225040"/>
                </a:lnTo>
                <a:lnTo>
                  <a:pt x="2070513" y="1269038"/>
                </a:lnTo>
                <a:lnTo>
                  <a:pt x="2060100" y="1312709"/>
                </a:lnTo>
                <a:lnTo>
                  <a:pt x="2047795" y="1355988"/>
                </a:lnTo>
                <a:lnTo>
                  <a:pt x="2033597" y="1398809"/>
                </a:lnTo>
                <a:lnTo>
                  <a:pt x="2017505" y="1441108"/>
                </a:lnTo>
                <a:lnTo>
                  <a:pt x="1999521" y="1482819"/>
                </a:lnTo>
                <a:lnTo>
                  <a:pt x="1979643" y="1523876"/>
                </a:lnTo>
                <a:lnTo>
                  <a:pt x="1957872" y="1564215"/>
                </a:lnTo>
                <a:lnTo>
                  <a:pt x="1934208" y="1603769"/>
                </a:lnTo>
                <a:lnTo>
                  <a:pt x="1908651" y="1642474"/>
                </a:lnTo>
                <a:lnTo>
                  <a:pt x="1881201" y="1680264"/>
                </a:lnTo>
                <a:lnTo>
                  <a:pt x="1851858" y="1717074"/>
                </a:lnTo>
                <a:lnTo>
                  <a:pt x="1820621" y="1752838"/>
                </a:lnTo>
                <a:lnTo>
                  <a:pt x="1787492" y="1787492"/>
                </a:lnTo>
                <a:lnTo>
                  <a:pt x="1752838" y="1820621"/>
                </a:lnTo>
                <a:lnTo>
                  <a:pt x="1717074" y="1851858"/>
                </a:lnTo>
                <a:lnTo>
                  <a:pt x="1680264" y="1881201"/>
                </a:lnTo>
                <a:lnTo>
                  <a:pt x="1642474" y="1908651"/>
                </a:lnTo>
                <a:lnTo>
                  <a:pt x="1603769" y="1934208"/>
                </a:lnTo>
                <a:lnTo>
                  <a:pt x="1564215" y="1957872"/>
                </a:lnTo>
                <a:lnTo>
                  <a:pt x="1523876" y="1979643"/>
                </a:lnTo>
                <a:lnTo>
                  <a:pt x="1482819" y="1999521"/>
                </a:lnTo>
                <a:lnTo>
                  <a:pt x="1441108" y="2017505"/>
                </a:lnTo>
                <a:lnTo>
                  <a:pt x="1398809" y="2033597"/>
                </a:lnTo>
                <a:lnTo>
                  <a:pt x="1355988" y="2047795"/>
                </a:lnTo>
                <a:lnTo>
                  <a:pt x="1312709" y="2060100"/>
                </a:lnTo>
                <a:lnTo>
                  <a:pt x="1269038" y="2070513"/>
                </a:lnTo>
                <a:lnTo>
                  <a:pt x="1225040" y="2079032"/>
                </a:lnTo>
                <a:lnTo>
                  <a:pt x="1180780" y="2085658"/>
                </a:lnTo>
                <a:lnTo>
                  <a:pt x="1136325" y="2090390"/>
                </a:lnTo>
                <a:lnTo>
                  <a:pt x="1091739" y="2093230"/>
                </a:lnTo>
                <a:lnTo>
                  <a:pt x="1047088" y="2094177"/>
                </a:lnTo>
                <a:lnTo>
                  <a:pt x="1002437" y="2093230"/>
                </a:lnTo>
                <a:lnTo>
                  <a:pt x="957851" y="2090390"/>
                </a:lnTo>
                <a:lnTo>
                  <a:pt x="913395" y="2085658"/>
                </a:lnTo>
                <a:lnTo>
                  <a:pt x="869136" y="2079032"/>
                </a:lnTo>
                <a:lnTo>
                  <a:pt x="825138" y="2070513"/>
                </a:lnTo>
                <a:lnTo>
                  <a:pt x="781467" y="2060100"/>
                </a:lnTo>
                <a:lnTo>
                  <a:pt x="738188" y="2047795"/>
                </a:lnTo>
                <a:lnTo>
                  <a:pt x="695366" y="2033597"/>
                </a:lnTo>
                <a:lnTo>
                  <a:pt x="653068" y="2017505"/>
                </a:lnTo>
                <a:lnTo>
                  <a:pt x="611357" y="1999521"/>
                </a:lnTo>
                <a:lnTo>
                  <a:pt x="570300" y="1979643"/>
                </a:lnTo>
                <a:lnTo>
                  <a:pt x="529961" y="1957872"/>
                </a:lnTo>
                <a:lnTo>
                  <a:pt x="490407" y="1934208"/>
                </a:lnTo>
                <a:lnTo>
                  <a:pt x="451702" y="1908651"/>
                </a:lnTo>
                <a:lnTo>
                  <a:pt x="413912" y="1881201"/>
                </a:lnTo>
                <a:lnTo>
                  <a:pt x="377102" y="1851858"/>
                </a:lnTo>
                <a:lnTo>
                  <a:pt x="341338" y="1820621"/>
                </a:lnTo>
                <a:lnTo>
                  <a:pt x="306685" y="1787492"/>
                </a:lnTo>
                <a:lnTo>
                  <a:pt x="273555" y="1752838"/>
                </a:lnTo>
                <a:lnTo>
                  <a:pt x="242319" y="1717074"/>
                </a:lnTo>
                <a:lnTo>
                  <a:pt x="212975" y="1680264"/>
                </a:lnTo>
                <a:lnTo>
                  <a:pt x="185525" y="1642474"/>
                </a:lnTo>
                <a:lnTo>
                  <a:pt x="159968" y="1603769"/>
                </a:lnTo>
                <a:lnTo>
                  <a:pt x="136304" y="1564215"/>
                </a:lnTo>
                <a:lnTo>
                  <a:pt x="114533" y="1523876"/>
                </a:lnTo>
                <a:lnTo>
                  <a:pt x="94655" y="1482819"/>
                </a:lnTo>
                <a:lnTo>
                  <a:pt x="76671" y="1441108"/>
                </a:lnTo>
                <a:lnTo>
                  <a:pt x="60579" y="1398809"/>
                </a:lnTo>
                <a:lnTo>
                  <a:pt x="46381" y="1355988"/>
                </a:lnTo>
                <a:lnTo>
                  <a:pt x="34076" y="1312709"/>
                </a:lnTo>
                <a:lnTo>
                  <a:pt x="23663" y="1269038"/>
                </a:lnTo>
                <a:lnTo>
                  <a:pt x="15144" y="1225040"/>
                </a:lnTo>
                <a:lnTo>
                  <a:pt x="8519" y="1180780"/>
                </a:lnTo>
                <a:lnTo>
                  <a:pt x="3786" y="1136325"/>
                </a:lnTo>
                <a:lnTo>
                  <a:pt x="946" y="1091739"/>
                </a:lnTo>
                <a:lnTo>
                  <a:pt x="0" y="1047088"/>
                </a:lnTo>
                <a:lnTo>
                  <a:pt x="946" y="1002437"/>
                </a:lnTo>
                <a:lnTo>
                  <a:pt x="3786" y="957851"/>
                </a:lnTo>
                <a:lnTo>
                  <a:pt x="8519" y="913395"/>
                </a:lnTo>
                <a:lnTo>
                  <a:pt x="15144" y="869136"/>
                </a:lnTo>
                <a:lnTo>
                  <a:pt x="23663" y="825138"/>
                </a:lnTo>
                <a:lnTo>
                  <a:pt x="34076" y="781467"/>
                </a:lnTo>
                <a:lnTo>
                  <a:pt x="46381" y="738188"/>
                </a:lnTo>
                <a:lnTo>
                  <a:pt x="60579" y="695366"/>
                </a:lnTo>
                <a:lnTo>
                  <a:pt x="76671" y="653068"/>
                </a:lnTo>
                <a:lnTo>
                  <a:pt x="94655" y="611357"/>
                </a:lnTo>
                <a:lnTo>
                  <a:pt x="114533" y="570300"/>
                </a:lnTo>
                <a:lnTo>
                  <a:pt x="136304" y="529961"/>
                </a:lnTo>
                <a:lnTo>
                  <a:pt x="159968" y="490407"/>
                </a:lnTo>
                <a:lnTo>
                  <a:pt x="185525" y="451702"/>
                </a:lnTo>
                <a:lnTo>
                  <a:pt x="212975" y="413912"/>
                </a:lnTo>
                <a:lnTo>
                  <a:pt x="242319" y="377102"/>
                </a:lnTo>
                <a:lnTo>
                  <a:pt x="273555" y="341338"/>
                </a:lnTo>
                <a:lnTo>
                  <a:pt x="306685" y="306685"/>
                </a:lnTo>
                <a:lnTo>
                  <a:pt x="341338" y="273555"/>
                </a:lnTo>
                <a:lnTo>
                  <a:pt x="377102" y="242319"/>
                </a:lnTo>
                <a:lnTo>
                  <a:pt x="413912" y="212975"/>
                </a:lnTo>
                <a:lnTo>
                  <a:pt x="451702" y="185525"/>
                </a:lnTo>
                <a:lnTo>
                  <a:pt x="490407" y="159968"/>
                </a:lnTo>
                <a:lnTo>
                  <a:pt x="529961" y="136304"/>
                </a:lnTo>
                <a:lnTo>
                  <a:pt x="570300" y="114533"/>
                </a:lnTo>
                <a:lnTo>
                  <a:pt x="611357" y="94655"/>
                </a:lnTo>
                <a:lnTo>
                  <a:pt x="653068" y="76671"/>
                </a:lnTo>
                <a:lnTo>
                  <a:pt x="695366" y="60579"/>
                </a:lnTo>
                <a:lnTo>
                  <a:pt x="738188" y="46381"/>
                </a:lnTo>
                <a:lnTo>
                  <a:pt x="781467" y="34076"/>
                </a:lnTo>
                <a:lnTo>
                  <a:pt x="825138" y="23663"/>
                </a:lnTo>
                <a:lnTo>
                  <a:pt x="869136" y="15144"/>
                </a:lnTo>
                <a:lnTo>
                  <a:pt x="913395" y="8519"/>
                </a:lnTo>
                <a:lnTo>
                  <a:pt x="957851" y="3786"/>
                </a:lnTo>
                <a:lnTo>
                  <a:pt x="1002437" y="946"/>
                </a:lnTo>
                <a:lnTo>
                  <a:pt x="1047088" y="0"/>
                </a:lnTo>
                <a:lnTo>
                  <a:pt x="1091739" y="946"/>
                </a:lnTo>
                <a:lnTo>
                  <a:pt x="1136325" y="3786"/>
                </a:lnTo>
                <a:lnTo>
                  <a:pt x="1180780" y="8519"/>
                </a:lnTo>
                <a:lnTo>
                  <a:pt x="1225040" y="15144"/>
                </a:lnTo>
                <a:lnTo>
                  <a:pt x="1269038" y="23663"/>
                </a:lnTo>
                <a:lnTo>
                  <a:pt x="1312709" y="34076"/>
                </a:lnTo>
                <a:lnTo>
                  <a:pt x="1355988" y="46381"/>
                </a:lnTo>
                <a:lnTo>
                  <a:pt x="1398809" y="60579"/>
                </a:lnTo>
                <a:lnTo>
                  <a:pt x="1441108" y="76671"/>
                </a:lnTo>
                <a:lnTo>
                  <a:pt x="1482819" y="94655"/>
                </a:lnTo>
                <a:lnTo>
                  <a:pt x="1523876" y="114533"/>
                </a:lnTo>
                <a:lnTo>
                  <a:pt x="1564215" y="136304"/>
                </a:lnTo>
                <a:lnTo>
                  <a:pt x="1603769" y="159968"/>
                </a:lnTo>
                <a:lnTo>
                  <a:pt x="1642474" y="185525"/>
                </a:lnTo>
                <a:lnTo>
                  <a:pt x="1680264" y="212975"/>
                </a:lnTo>
                <a:lnTo>
                  <a:pt x="1717074" y="242319"/>
                </a:lnTo>
                <a:lnTo>
                  <a:pt x="1752838" y="273555"/>
                </a:lnTo>
                <a:lnTo>
                  <a:pt x="1787492" y="306685"/>
                </a:lnTo>
                <a:close/>
              </a:path>
            </a:pathLst>
          </a:custGeom>
          <a:ln w="20941">
            <a:solidFill>
              <a:srgbClr val="3B6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425816" y="4267072"/>
            <a:ext cx="146748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75" dirty="0">
                <a:latin typeface="Microsoft JhengHei UI"/>
                <a:cs typeface="Microsoft JhengHei UI"/>
              </a:rPr>
              <a:t>利⽤率</a:t>
            </a:r>
            <a:endParaRPr sz="370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457413" y="3301324"/>
            <a:ext cx="2617721" cy="26177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692034" y="3535948"/>
            <a:ext cx="2094230" cy="2094230"/>
          </a:xfrm>
          <a:custGeom>
            <a:avLst/>
            <a:gdLst/>
            <a:ahLst/>
            <a:cxnLst/>
            <a:rect l="l" t="t" r="r" b="b"/>
            <a:pathLst>
              <a:path w="2094230" h="2094229">
                <a:moveTo>
                  <a:pt x="1047088" y="0"/>
                </a:moveTo>
                <a:lnTo>
                  <a:pt x="1002437" y="946"/>
                </a:lnTo>
                <a:lnTo>
                  <a:pt x="957851" y="3786"/>
                </a:lnTo>
                <a:lnTo>
                  <a:pt x="913395" y="8519"/>
                </a:lnTo>
                <a:lnTo>
                  <a:pt x="869136" y="15144"/>
                </a:lnTo>
                <a:lnTo>
                  <a:pt x="825138" y="23663"/>
                </a:lnTo>
                <a:lnTo>
                  <a:pt x="781467" y="34076"/>
                </a:lnTo>
                <a:lnTo>
                  <a:pt x="738188" y="46381"/>
                </a:lnTo>
                <a:lnTo>
                  <a:pt x="695366" y="60579"/>
                </a:lnTo>
                <a:lnTo>
                  <a:pt x="653067" y="76671"/>
                </a:lnTo>
                <a:lnTo>
                  <a:pt x="611356" y="94655"/>
                </a:lnTo>
                <a:lnTo>
                  <a:pt x="570299" y="114533"/>
                </a:lnTo>
                <a:lnTo>
                  <a:pt x="529960" y="136304"/>
                </a:lnTo>
                <a:lnTo>
                  <a:pt x="490405" y="159968"/>
                </a:lnTo>
                <a:lnTo>
                  <a:pt x="451700" y="185525"/>
                </a:lnTo>
                <a:lnTo>
                  <a:pt x="413910" y="212975"/>
                </a:lnTo>
                <a:lnTo>
                  <a:pt x="377100" y="242318"/>
                </a:lnTo>
                <a:lnTo>
                  <a:pt x="341335" y="273555"/>
                </a:lnTo>
                <a:lnTo>
                  <a:pt x="306681" y="306684"/>
                </a:lnTo>
                <a:lnTo>
                  <a:pt x="273552" y="341338"/>
                </a:lnTo>
                <a:lnTo>
                  <a:pt x="242316" y="377102"/>
                </a:lnTo>
                <a:lnTo>
                  <a:pt x="212973" y="413912"/>
                </a:lnTo>
                <a:lnTo>
                  <a:pt x="185523" y="451702"/>
                </a:lnTo>
                <a:lnTo>
                  <a:pt x="159966" y="490406"/>
                </a:lnTo>
                <a:lnTo>
                  <a:pt x="136303" y="529961"/>
                </a:lnTo>
                <a:lnTo>
                  <a:pt x="114532" y="570299"/>
                </a:lnTo>
                <a:lnTo>
                  <a:pt x="94654" y="611356"/>
                </a:lnTo>
                <a:lnTo>
                  <a:pt x="76670" y="653067"/>
                </a:lnTo>
                <a:lnTo>
                  <a:pt x="60579" y="695366"/>
                </a:lnTo>
                <a:lnTo>
                  <a:pt x="46380" y="738188"/>
                </a:lnTo>
                <a:lnTo>
                  <a:pt x="34075" y="781467"/>
                </a:lnTo>
                <a:lnTo>
                  <a:pt x="23663" y="825138"/>
                </a:lnTo>
                <a:lnTo>
                  <a:pt x="15144" y="869136"/>
                </a:lnTo>
                <a:lnTo>
                  <a:pt x="8518" y="913395"/>
                </a:lnTo>
                <a:lnTo>
                  <a:pt x="3786" y="957850"/>
                </a:lnTo>
                <a:lnTo>
                  <a:pt x="946" y="1002436"/>
                </a:lnTo>
                <a:lnTo>
                  <a:pt x="0" y="1047088"/>
                </a:lnTo>
                <a:lnTo>
                  <a:pt x="946" y="1091739"/>
                </a:lnTo>
                <a:lnTo>
                  <a:pt x="3786" y="1136325"/>
                </a:lnTo>
                <a:lnTo>
                  <a:pt x="8518" y="1180780"/>
                </a:lnTo>
                <a:lnTo>
                  <a:pt x="15144" y="1225039"/>
                </a:lnTo>
                <a:lnTo>
                  <a:pt x="23663" y="1269037"/>
                </a:lnTo>
                <a:lnTo>
                  <a:pt x="34075" y="1312708"/>
                </a:lnTo>
                <a:lnTo>
                  <a:pt x="46380" y="1355987"/>
                </a:lnTo>
                <a:lnTo>
                  <a:pt x="60579" y="1398809"/>
                </a:lnTo>
                <a:lnTo>
                  <a:pt x="76670" y="1441108"/>
                </a:lnTo>
                <a:lnTo>
                  <a:pt x="94654" y="1482819"/>
                </a:lnTo>
                <a:lnTo>
                  <a:pt x="114532" y="1523876"/>
                </a:lnTo>
                <a:lnTo>
                  <a:pt x="136303" y="1564214"/>
                </a:lnTo>
                <a:lnTo>
                  <a:pt x="159966" y="1603769"/>
                </a:lnTo>
                <a:lnTo>
                  <a:pt x="185523" y="1642473"/>
                </a:lnTo>
                <a:lnTo>
                  <a:pt x="212973" y="1680263"/>
                </a:lnTo>
                <a:lnTo>
                  <a:pt x="242316" y="1717073"/>
                </a:lnTo>
                <a:lnTo>
                  <a:pt x="273552" y="1752837"/>
                </a:lnTo>
                <a:lnTo>
                  <a:pt x="306681" y="1787491"/>
                </a:lnTo>
                <a:lnTo>
                  <a:pt x="341335" y="1820620"/>
                </a:lnTo>
                <a:lnTo>
                  <a:pt x="377100" y="1851857"/>
                </a:lnTo>
                <a:lnTo>
                  <a:pt x="413910" y="1881200"/>
                </a:lnTo>
                <a:lnTo>
                  <a:pt x="451700" y="1908650"/>
                </a:lnTo>
                <a:lnTo>
                  <a:pt x="490405" y="1934208"/>
                </a:lnTo>
                <a:lnTo>
                  <a:pt x="529960" y="1957872"/>
                </a:lnTo>
                <a:lnTo>
                  <a:pt x="570299" y="1979642"/>
                </a:lnTo>
                <a:lnTo>
                  <a:pt x="611356" y="1999520"/>
                </a:lnTo>
                <a:lnTo>
                  <a:pt x="653067" y="2017505"/>
                </a:lnTo>
                <a:lnTo>
                  <a:pt x="695366" y="2033596"/>
                </a:lnTo>
                <a:lnTo>
                  <a:pt x="738188" y="2047795"/>
                </a:lnTo>
                <a:lnTo>
                  <a:pt x="781467" y="2060100"/>
                </a:lnTo>
                <a:lnTo>
                  <a:pt x="825138" y="2070512"/>
                </a:lnTo>
                <a:lnTo>
                  <a:pt x="869136" y="2079031"/>
                </a:lnTo>
                <a:lnTo>
                  <a:pt x="913395" y="2085657"/>
                </a:lnTo>
                <a:lnTo>
                  <a:pt x="957851" y="2090390"/>
                </a:lnTo>
                <a:lnTo>
                  <a:pt x="1002437" y="2093230"/>
                </a:lnTo>
                <a:lnTo>
                  <a:pt x="1047088" y="2094176"/>
                </a:lnTo>
                <a:lnTo>
                  <a:pt x="1091739" y="2093230"/>
                </a:lnTo>
                <a:lnTo>
                  <a:pt x="1136325" y="2090390"/>
                </a:lnTo>
                <a:lnTo>
                  <a:pt x="1180781" y="2085657"/>
                </a:lnTo>
                <a:lnTo>
                  <a:pt x="1225040" y="2079031"/>
                </a:lnTo>
                <a:lnTo>
                  <a:pt x="1269038" y="2070512"/>
                </a:lnTo>
                <a:lnTo>
                  <a:pt x="1312709" y="2060100"/>
                </a:lnTo>
                <a:lnTo>
                  <a:pt x="1355988" y="2047795"/>
                </a:lnTo>
                <a:lnTo>
                  <a:pt x="1398810" y="2033596"/>
                </a:lnTo>
                <a:lnTo>
                  <a:pt x="1441109" y="2017505"/>
                </a:lnTo>
                <a:lnTo>
                  <a:pt x="1482820" y="1999520"/>
                </a:lnTo>
                <a:lnTo>
                  <a:pt x="1523877" y="1979642"/>
                </a:lnTo>
                <a:lnTo>
                  <a:pt x="1564216" y="1957872"/>
                </a:lnTo>
                <a:lnTo>
                  <a:pt x="1603771" y="1934208"/>
                </a:lnTo>
                <a:lnTo>
                  <a:pt x="1642476" y="1908650"/>
                </a:lnTo>
                <a:lnTo>
                  <a:pt x="1680266" y="1881200"/>
                </a:lnTo>
                <a:lnTo>
                  <a:pt x="1717076" y="1851857"/>
                </a:lnTo>
                <a:lnTo>
                  <a:pt x="1752841" y="1820620"/>
                </a:lnTo>
                <a:lnTo>
                  <a:pt x="1787495" y="1787491"/>
                </a:lnTo>
                <a:lnTo>
                  <a:pt x="1820624" y="1752837"/>
                </a:lnTo>
                <a:lnTo>
                  <a:pt x="1851860" y="1717073"/>
                </a:lnTo>
                <a:lnTo>
                  <a:pt x="1881203" y="1680263"/>
                </a:lnTo>
                <a:lnTo>
                  <a:pt x="1908653" y="1642473"/>
                </a:lnTo>
                <a:lnTo>
                  <a:pt x="1934210" y="1603769"/>
                </a:lnTo>
                <a:lnTo>
                  <a:pt x="1957874" y="1564214"/>
                </a:lnTo>
                <a:lnTo>
                  <a:pt x="1979644" y="1523876"/>
                </a:lnTo>
                <a:lnTo>
                  <a:pt x="1999522" y="1482819"/>
                </a:lnTo>
                <a:lnTo>
                  <a:pt x="2017506" y="1441108"/>
                </a:lnTo>
                <a:lnTo>
                  <a:pt x="2033597" y="1398809"/>
                </a:lnTo>
                <a:lnTo>
                  <a:pt x="2047796" y="1355987"/>
                </a:lnTo>
                <a:lnTo>
                  <a:pt x="2060101" y="1312708"/>
                </a:lnTo>
                <a:lnTo>
                  <a:pt x="2070513" y="1269037"/>
                </a:lnTo>
                <a:lnTo>
                  <a:pt x="2079032" y="1225039"/>
                </a:lnTo>
                <a:lnTo>
                  <a:pt x="2085658" y="1180780"/>
                </a:lnTo>
                <a:lnTo>
                  <a:pt x="2090390" y="1136325"/>
                </a:lnTo>
                <a:lnTo>
                  <a:pt x="2093230" y="1091739"/>
                </a:lnTo>
                <a:lnTo>
                  <a:pt x="2094177" y="1047088"/>
                </a:lnTo>
                <a:lnTo>
                  <a:pt x="2093230" y="1002436"/>
                </a:lnTo>
                <a:lnTo>
                  <a:pt x="2090390" y="957850"/>
                </a:lnTo>
                <a:lnTo>
                  <a:pt x="2085658" y="913395"/>
                </a:lnTo>
                <a:lnTo>
                  <a:pt x="2079032" y="869136"/>
                </a:lnTo>
                <a:lnTo>
                  <a:pt x="2070513" y="825138"/>
                </a:lnTo>
                <a:lnTo>
                  <a:pt x="2060101" y="781467"/>
                </a:lnTo>
                <a:lnTo>
                  <a:pt x="2047796" y="738188"/>
                </a:lnTo>
                <a:lnTo>
                  <a:pt x="2033597" y="695366"/>
                </a:lnTo>
                <a:lnTo>
                  <a:pt x="2017506" y="653067"/>
                </a:lnTo>
                <a:lnTo>
                  <a:pt x="1999522" y="611356"/>
                </a:lnTo>
                <a:lnTo>
                  <a:pt x="1979644" y="570299"/>
                </a:lnTo>
                <a:lnTo>
                  <a:pt x="1957874" y="529961"/>
                </a:lnTo>
                <a:lnTo>
                  <a:pt x="1934210" y="490406"/>
                </a:lnTo>
                <a:lnTo>
                  <a:pt x="1908653" y="451702"/>
                </a:lnTo>
                <a:lnTo>
                  <a:pt x="1881203" y="413912"/>
                </a:lnTo>
                <a:lnTo>
                  <a:pt x="1851860" y="377102"/>
                </a:lnTo>
                <a:lnTo>
                  <a:pt x="1820624" y="341338"/>
                </a:lnTo>
                <a:lnTo>
                  <a:pt x="1787495" y="306684"/>
                </a:lnTo>
                <a:lnTo>
                  <a:pt x="1752841" y="273555"/>
                </a:lnTo>
                <a:lnTo>
                  <a:pt x="1717076" y="242318"/>
                </a:lnTo>
                <a:lnTo>
                  <a:pt x="1680266" y="212975"/>
                </a:lnTo>
                <a:lnTo>
                  <a:pt x="1642476" y="185525"/>
                </a:lnTo>
                <a:lnTo>
                  <a:pt x="1603771" y="159968"/>
                </a:lnTo>
                <a:lnTo>
                  <a:pt x="1564216" y="136304"/>
                </a:lnTo>
                <a:lnTo>
                  <a:pt x="1523877" y="114533"/>
                </a:lnTo>
                <a:lnTo>
                  <a:pt x="1482820" y="94655"/>
                </a:lnTo>
                <a:lnTo>
                  <a:pt x="1441109" y="76671"/>
                </a:lnTo>
                <a:lnTo>
                  <a:pt x="1398810" y="60579"/>
                </a:lnTo>
                <a:lnTo>
                  <a:pt x="1355988" y="46381"/>
                </a:lnTo>
                <a:lnTo>
                  <a:pt x="1312709" y="34076"/>
                </a:lnTo>
                <a:lnTo>
                  <a:pt x="1269038" y="23663"/>
                </a:lnTo>
                <a:lnTo>
                  <a:pt x="1225040" y="15144"/>
                </a:lnTo>
                <a:lnTo>
                  <a:pt x="1180781" y="8519"/>
                </a:lnTo>
                <a:lnTo>
                  <a:pt x="1136325" y="3786"/>
                </a:lnTo>
                <a:lnTo>
                  <a:pt x="1091739" y="946"/>
                </a:lnTo>
                <a:lnTo>
                  <a:pt x="10470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692034" y="3535948"/>
            <a:ext cx="2094230" cy="2094230"/>
          </a:xfrm>
          <a:custGeom>
            <a:avLst/>
            <a:gdLst/>
            <a:ahLst/>
            <a:cxnLst/>
            <a:rect l="l" t="t" r="r" b="b"/>
            <a:pathLst>
              <a:path w="2094230" h="2094229">
                <a:moveTo>
                  <a:pt x="1787492" y="306685"/>
                </a:moveTo>
                <a:lnTo>
                  <a:pt x="1820621" y="341338"/>
                </a:lnTo>
                <a:lnTo>
                  <a:pt x="1851858" y="377102"/>
                </a:lnTo>
                <a:lnTo>
                  <a:pt x="1881201" y="413912"/>
                </a:lnTo>
                <a:lnTo>
                  <a:pt x="1908651" y="451702"/>
                </a:lnTo>
                <a:lnTo>
                  <a:pt x="1934208" y="490407"/>
                </a:lnTo>
                <a:lnTo>
                  <a:pt x="1957872" y="529961"/>
                </a:lnTo>
                <a:lnTo>
                  <a:pt x="1979643" y="570300"/>
                </a:lnTo>
                <a:lnTo>
                  <a:pt x="1999521" y="611357"/>
                </a:lnTo>
                <a:lnTo>
                  <a:pt x="2017505" y="653068"/>
                </a:lnTo>
                <a:lnTo>
                  <a:pt x="2033597" y="695366"/>
                </a:lnTo>
                <a:lnTo>
                  <a:pt x="2047795" y="738188"/>
                </a:lnTo>
                <a:lnTo>
                  <a:pt x="2060100" y="781467"/>
                </a:lnTo>
                <a:lnTo>
                  <a:pt x="2070513" y="825138"/>
                </a:lnTo>
                <a:lnTo>
                  <a:pt x="2079032" y="869136"/>
                </a:lnTo>
                <a:lnTo>
                  <a:pt x="2085658" y="913395"/>
                </a:lnTo>
                <a:lnTo>
                  <a:pt x="2090390" y="957851"/>
                </a:lnTo>
                <a:lnTo>
                  <a:pt x="2093230" y="1002437"/>
                </a:lnTo>
                <a:lnTo>
                  <a:pt x="2094177" y="1047088"/>
                </a:lnTo>
                <a:lnTo>
                  <a:pt x="2093230" y="1091739"/>
                </a:lnTo>
                <a:lnTo>
                  <a:pt x="2090390" y="1136325"/>
                </a:lnTo>
                <a:lnTo>
                  <a:pt x="2085658" y="1180780"/>
                </a:lnTo>
                <a:lnTo>
                  <a:pt x="2079032" y="1225040"/>
                </a:lnTo>
                <a:lnTo>
                  <a:pt x="2070513" y="1269038"/>
                </a:lnTo>
                <a:lnTo>
                  <a:pt x="2060100" y="1312709"/>
                </a:lnTo>
                <a:lnTo>
                  <a:pt x="2047795" y="1355988"/>
                </a:lnTo>
                <a:lnTo>
                  <a:pt x="2033597" y="1398809"/>
                </a:lnTo>
                <a:lnTo>
                  <a:pt x="2017505" y="1441108"/>
                </a:lnTo>
                <a:lnTo>
                  <a:pt x="1999521" y="1482819"/>
                </a:lnTo>
                <a:lnTo>
                  <a:pt x="1979643" y="1523876"/>
                </a:lnTo>
                <a:lnTo>
                  <a:pt x="1957872" y="1564215"/>
                </a:lnTo>
                <a:lnTo>
                  <a:pt x="1934208" y="1603769"/>
                </a:lnTo>
                <a:lnTo>
                  <a:pt x="1908651" y="1642474"/>
                </a:lnTo>
                <a:lnTo>
                  <a:pt x="1881201" y="1680264"/>
                </a:lnTo>
                <a:lnTo>
                  <a:pt x="1851858" y="1717074"/>
                </a:lnTo>
                <a:lnTo>
                  <a:pt x="1820621" y="1752838"/>
                </a:lnTo>
                <a:lnTo>
                  <a:pt x="1787492" y="1787492"/>
                </a:lnTo>
                <a:lnTo>
                  <a:pt x="1752838" y="1820621"/>
                </a:lnTo>
                <a:lnTo>
                  <a:pt x="1717074" y="1851858"/>
                </a:lnTo>
                <a:lnTo>
                  <a:pt x="1680264" y="1881201"/>
                </a:lnTo>
                <a:lnTo>
                  <a:pt x="1642474" y="1908651"/>
                </a:lnTo>
                <a:lnTo>
                  <a:pt x="1603769" y="1934208"/>
                </a:lnTo>
                <a:lnTo>
                  <a:pt x="1564215" y="1957872"/>
                </a:lnTo>
                <a:lnTo>
                  <a:pt x="1523876" y="1979643"/>
                </a:lnTo>
                <a:lnTo>
                  <a:pt x="1482819" y="1999521"/>
                </a:lnTo>
                <a:lnTo>
                  <a:pt x="1441108" y="2017505"/>
                </a:lnTo>
                <a:lnTo>
                  <a:pt x="1398809" y="2033597"/>
                </a:lnTo>
                <a:lnTo>
                  <a:pt x="1355988" y="2047795"/>
                </a:lnTo>
                <a:lnTo>
                  <a:pt x="1312709" y="2060100"/>
                </a:lnTo>
                <a:lnTo>
                  <a:pt x="1269038" y="2070513"/>
                </a:lnTo>
                <a:lnTo>
                  <a:pt x="1225040" y="2079032"/>
                </a:lnTo>
                <a:lnTo>
                  <a:pt x="1180780" y="2085658"/>
                </a:lnTo>
                <a:lnTo>
                  <a:pt x="1136325" y="2090390"/>
                </a:lnTo>
                <a:lnTo>
                  <a:pt x="1091739" y="2093230"/>
                </a:lnTo>
                <a:lnTo>
                  <a:pt x="1047088" y="2094177"/>
                </a:lnTo>
                <a:lnTo>
                  <a:pt x="1002437" y="2093230"/>
                </a:lnTo>
                <a:lnTo>
                  <a:pt x="957851" y="2090390"/>
                </a:lnTo>
                <a:lnTo>
                  <a:pt x="913395" y="2085658"/>
                </a:lnTo>
                <a:lnTo>
                  <a:pt x="869136" y="2079032"/>
                </a:lnTo>
                <a:lnTo>
                  <a:pt x="825138" y="2070513"/>
                </a:lnTo>
                <a:lnTo>
                  <a:pt x="781467" y="2060100"/>
                </a:lnTo>
                <a:lnTo>
                  <a:pt x="738188" y="2047795"/>
                </a:lnTo>
                <a:lnTo>
                  <a:pt x="695366" y="2033597"/>
                </a:lnTo>
                <a:lnTo>
                  <a:pt x="653068" y="2017505"/>
                </a:lnTo>
                <a:lnTo>
                  <a:pt x="611357" y="1999521"/>
                </a:lnTo>
                <a:lnTo>
                  <a:pt x="570300" y="1979643"/>
                </a:lnTo>
                <a:lnTo>
                  <a:pt x="529961" y="1957872"/>
                </a:lnTo>
                <a:lnTo>
                  <a:pt x="490407" y="1934208"/>
                </a:lnTo>
                <a:lnTo>
                  <a:pt x="451702" y="1908651"/>
                </a:lnTo>
                <a:lnTo>
                  <a:pt x="413912" y="1881201"/>
                </a:lnTo>
                <a:lnTo>
                  <a:pt x="377102" y="1851858"/>
                </a:lnTo>
                <a:lnTo>
                  <a:pt x="341338" y="1820621"/>
                </a:lnTo>
                <a:lnTo>
                  <a:pt x="306685" y="1787492"/>
                </a:lnTo>
                <a:lnTo>
                  <a:pt x="273555" y="1752838"/>
                </a:lnTo>
                <a:lnTo>
                  <a:pt x="242319" y="1717074"/>
                </a:lnTo>
                <a:lnTo>
                  <a:pt x="212975" y="1680264"/>
                </a:lnTo>
                <a:lnTo>
                  <a:pt x="185525" y="1642474"/>
                </a:lnTo>
                <a:lnTo>
                  <a:pt x="159968" y="1603769"/>
                </a:lnTo>
                <a:lnTo>
                  <a:pt x="136304" y="1564215"/>
                </a:lnTo>
                <a:lnTo>
                  <a:pt x="114533" y="1523876"/>
                </a:lnTo>
                <a:lnTo>
                  <a:pt x="94655" y="1482819"/>
                </a:lnTo>
                <a:lnTo>
                  <a:pt x="76671" y="1441108"/>
                </a:lnTo>
                <a:lnTo>
                  <a:pt x="60579" y="1398809"/>
                </a:lnTo>
                <a:lnTo>
                  <a:pt x="46381" y="1355988"/>
                </a:lnTo>
                <a:lnTo>
                  <a:pt x="34076" y="1312709"/>
                </a:lnTo>
                <a:lnTo>
                  <a:pt x="23663" y="1269038"/>
                </a:lnTo>
                <a:lnTo>
                  <a:pt x="15144" y="1225040"/>
                </a:lnTo>
                <a:lnTo>
                  <a:pt x="8519" y="1180780"/>
                </a:lnTo>
                <a:lnTo>
                  <a:pt x="3786" y="1136325"/>
                </a:lnTo>
                <a:lnTo>
                  <a:pt x="946" y="1091739"/>
                </a:lnTo>
                <a:lnTo>
                  <a:pt x="0" y="1047088"/>
                </a:lnTo>
                <a:lnTo>
                  <a:pt x="946" y="1002437"/>
                </a:lnTo>
                <a:lnTo>
                  <a:pt x="3786" y="957851"/>
                </a:lnTo>
                <a:lnTo>
                  <a:pt x="8519" y="913395"/>
                </a:lnTo>
                <a:lnTo>
                  <a:pt x="15144" y="869136"/>
                </a:lnTo>
                <a:lnTo>
                  <a:pt x="23663" y="825138"/>
                </a:lnTo>
                <a:lnTo>
                  <a:pt x="34076" y="781467"/>
                </a:lnTo>
                <a:lnTo>
                  <a:pt x="46381" y="738188"/>
                </a:lnTo>
                <a:lnTo>
                  <a:pt x="60579" y="695366"/>
                </a:lnTo>
                <a:lnTo>
                  <a:pt x="76671" y="653068"/>
                </a:lnTo>
                <a:lnTo>
                  <a:pt x="94655" y="611357"/>
                </a:lnTo>
                <a:lnTo>
                  <a:pt x="114533" y="570300"/>
                </a:lnTo>
                <a:lnTo>
                  <a:pt x="136304" y="529961"/>
                </a:lnTo>
                <a:lnTo>
                  <a:pt x="159968" y="490407"/>
                </a:lnTo>
                <a:lnTo>
                  <a:pt x="185525" y="451702"/>
                </a:lnTo>
                <a:lnTo>
                  <a:pt x="212975" y="413912"/>
                </a:lnTo>
                <a:lnTo>
                  <a:pt x="242319" y="377102"/>
                </a:lnTo>
                <a:lnTo>
                  <a:pt x="273555" y="341338"/>
                </a:lnTo>
                <a:lnTo>
                  <a:pt x="306685" y="306685"/>
                </a:lnTo>
                <a:lnTo>
                  <a:pt x="341338" y="273555"/>
                </a:lnTo>
                <a:lnTo>
                  <a:pt x="377102" y="242319"/>
                </a:lnTo>
                <a:lnTo>
                  <a:pt x="413912" y="212975"/>
                </a:lnTo>
                <a:lnTo>
                  <a:pt x="451702" y="185525"/>
                </a:lnTo>
                <a:lnTo>
                  <a:pt x="490407" y="159968"/>
                </a:lnTo>
                <a:lnTo>
                  <a:pt x="529961" y="136304"/>
                </a:lnTo>
                <a:lnTo>
                  <a:pt x="570300" y="114533"/>
                </a:lnTo>
                <a:lnTo>
                  <a:pt x="611357" y="94655"/>
                </a:lnTo>
                <a:lnTo>
                  <a:pt x="653068" y="76671"/>
                </a:lnTo>
                <a:lnTo>
                  <a:pt x="695366" y="60579"/>
                </a:lnTo>
                <a:lnTo>
                  <a:pt x="738188" y="46381"/>
                </a:lnTo>
                <a:lnTo>
                  <a:pt x="781467" y="34076"/>
                </a:lnTo>
                <a:lnTo>
                  <a:pt x="825138" y="23663"/>
                </a:lnTo>
                <a:lnTo>
                  <a:pt x="869136" y="15144"/>
                </a:lnTo>
                <a:lnTo>
                  <a:pt x="913395" y="8519"/>
                </a:lnTo>
                <a:lnTo>
                  <a:pt x="957851" y="3786"/>
                </a:lnTo>
                <a:lnTo>
                  <a:pt x="1002437" y="946"/>
                </a:lnTo>
                <a:lnTo>
                  <a:pt x="1047088" y="0"/>
                </a:lnTo>
                <a:lnTo>
                  <a:pt x="1091739" y="946"/>
                </a:lnTo>
                <a:lnTo>
                  <a:pt x="1136325" y="3786"/>
                </a:lnTo>
                <a:lnTo>
                  <a:pt x="1180780" y="8519"/>
                </a:lnTo>
                <a:lnTo>
                  <a:pt x="1225040" y="15144"/>
                </a:lnTo>
                <a:lnTo>
                  <a:pt x="1269038" y="23663"/>
                </a:lnTo>
                <a:lnTo>
                  <a:pt x="1312709" y="34076"/>
                </a:lnTo>
                <a:lnTo>
                  <a:pt x="1355988" y="46381"/>
                </a:lnTo>
                <a:lnTo>
                  <a:pt x="1398809" y="60579"/>
                </a:lnTo>
                <a:lnTo>
                  <a:pt x="1441108" y="76671"/>
                </a:lnTo>
                <a:lnTo>
                  <a:pt x="1482819" y="94655"/>
                </a:lnTo>
                <a:lnTo>
                  <a:pt x="1523876" y="114533"/>
                </a:lnTo>
                <a:lnTo>
                  <a:pt x="1564215" y="136304"/>
                </a:lnTo>
                <a:lnTo>
                  <a:pt x="1603769" y="159968"/>
                </a:lnTo>
                <a:lnTo>
                  <a:pt x="1642474" y="185525"/>
                </a:lnTo>
                <a:lnTo>
                  <a:pt x="1680264" y="212975"/>
                </a:lnTo>
                <a:lnTo>
                  <a:pt x="1717074" y="242319"/>
                </a:lnTo>
                <a:lnTo>
                  <a:pt x="1752838" y="273555"/>
                </a:lnTo>
                <a:lnTo>
                  <a:pt x="1787492" y="306685"/>
                </a:lnTo>
                <a:close/>
              </a:path>
            </a:pathLst>
          </a:custGeom>
          <a:ln w="20941">
            <a:solidFill>
              <a:srgbClr val="3B6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5250521" y="4267072"/>
            <a:ext cx="98679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75" dirty="0">
                <a:latin typeface="Microsoft JhengHei UI"/>
                <a:cs typeface="Microsoft JhengHei UI"/>
              </a:rPr>
              <a:t>带宽</a:t>
            </a:r>
            <a:endParaRPr sz="370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949605" y="8299148"/>
            <a:ext cx="2617721" cy="26177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84226" y="8533771"/>
            <a:ext cx="2094230" cy="2094230"/>
          </a:xfrm>
          <a:custGeom>
            <a:avLst/>
            <a:gdLst/>
            <a:ahLst/>
            <a:cxnLst/>
            <a:rect l="l" t="t" r="r" b="b"/>
            <a:pathLst>
              <a:path w="2094230" h="2094229">
                <a:moveTo>
                  <a:pt x="1047088" y="0"/>
                </a:moveTo>
                <a:lnTo>
                  <a:pt x="1002437" y="946"/>
                </a:lnTo>
                <a:lnTo>
                  <a:pt x="957851" y="3786"/>
                </a:lnTo>
                <a:lnTo>
                  <a:pt x="913395" y="8519"/>
                </a:lnTo>
                <a:lnTo>
                  <a:pt x="869136" y="15144"/>
                </a:lnTo>
                <a:lnTo>
                  <a:pt x="825138" y="23663"/>
                </a:lnTo>
                <a:lnTo>
                  <a:pt x="781467" y="34076"/>
                </a:lnTo>
                <a:lnTo>
                  <a:pt x="738188" y="46381"/>
                </a:lnTo>
                <a:lnTo>
                  <a:pt x="695366" y="60579"/>
                </a:lnTo>
                <a:lnTo>
                  <a:pt x="653067" y="76671"/>
                </a:lnTo>
                <a:lnTo>
                  <a:pt x="611356" y="94655"/>
                </a:lnTo>
                <a:lnTo>
                  <a:pt x="570299" y="114533"/>
                </a:lnTo>
                <a:lnTo>
                  <a:pt x="529960" y="136304"/>
                </a:lnTo>
                <a:lnTo>
                  <a:pt x="490405" y="159968"/>
                </a:lnTo>
                <a:lnTo>
                  <a:pt x="451700" y="185525"/>
                </a:lnTo>
                <a:lnTo>
                  <a:pt x="413910" y="212975"/>
                </a:lnTo>
                <a:lnTo>
                  <a:pt x="377100" y="242318"/>
                </a:lnTo>
                <a:lnTo>
                  <a:pt x="341335" y="273555"/>
                </a:lnTo>
                <a:lnTo>
                  <a:pt x="306681" y="306684"/>
                </a:lnTo>
                <a:lnTo>
                  <a:pt x="273552" y="341338"/>
                </a:lnTo>
                <a:lnTo>
                  <a:pt x="242316" y="377102"/>
                </a:lnTo>
                <a:lnTo>
                  <a:pt x="212973" y="413912"/>
                </a:lnTo>
                <a:lnTo>
                  <a:pt x="185523" y="451702"/>
                </a:lnTo>
                <a:lnTo>
                  <a:pt x="159966" y="490407"/>
                </a:lnTo>
                <a:lnTo>
                  <a:pt x="136303" y="529961"/>
                </a:lnTo>
                <a:lnTo>
                  <a:pt x="114532" y="570300"/>
                </a:lnTo>
                <a:lnTo>
                  <a:pt x="94654" y="611357"/>
                </a:lnTo>
                <a:lnTo>
                  <a:pt x="76670" y="653068"/>
                </a:lnTo>
                <a:lnTo>
                  <a:pt x="60579" y="695367"/>
                </a:lnTo>
                <a:lnTo>
                  <a:pt x="46380" y="738188"/>
                </a:lnTo>
                <a:lnTo>
                  <a:pt x="34075" y="781467"/>
                </a:lnTo>
                <a:lnTo>
                  <a:pt x="23663" y="825138"/>
                </a:lnTo>
                <a:lnTo>
                  <a:pt x="15144" y="869136"/>
                </a:lnTo>
                <a:lnTo>
                  <a:pt x="8518" y="913395"/>
                </a:lnTo>
                <a:lnTo>
                  <a:pt x="3786" y="957851"/>
                </a:lnTo>
                <a:lnTo>
                  <a:pt x="946" y="1002437"/>
                </a:lnTo>
                <a:lnTo>
                  <a:pt x="0" y="1047088"/>
                </a:lnTo>
                <a:lnTo>
                  <a:pt x="946" y="1091739"/>
                </a:lnTo>
                <a:lnTo>
                  <a:pt x="3786" y="1136325"/>
                </a:lnTo>
                <a:lnTo>
                  <a:pt x="8518" y="1180781"/>
                </a:lnTo>
                <a:lnTo>
                  <a:pt x="15144" y="1225040"/>
                </a:lnTo>
                <a:lnTo>
                  <a:pt x="23663" y="1269038"/>
                </a:lnTo>
                <a:lnTo>
                  <a:pt x="34075" y="1312709"/>
                </a:lnTo>
                <a:lnTo>
                  <a:pt x="46380" y="1355988"/>
                </a:lnTo>
                <a:lnTo>
                  <a:pt x="60579" y="1398809"/>
                </a:lnTo>
                <a:lnTo>
                  <a:pt x="76670" y="1441108"/>
                </a:lnTo>
                <a:lnTo>
                  <a:pt x="94654" y="1482819"/>
                </a:lnTo>
                <a:lnTo>
                  <a:pt x="114532" y="1523876"/>
                </a:lnTo>
                <a:lnTo>
                  <a:pt x="136303" y="1564215"/>
                </a:lnTo>
                <a:lnTo>
                  <a:pt x="159966" y="1603769"/>
                </a:lnTo>
                <a:lnTo>
                  <a:pt x="185523" y="1642474"/>
                </a:lnTo>
                <a:lnTo>
                  <a:pt x="212973" y="1680264"/>
                </a:lnTo>
                <a:lnTo>
                  <a:pt x="242316" y="1717074"/>
                </a:lnTo>
                <a:lnTo>
                  <a:pt x="273552" y="1752838"/>
                </a:lnTo>
                <a:lnTo>
                  <a:pt x="306681" y="1787491"/>
                </a:lnTo>
                <a:lnTo>
                  <a:pt x="341335" y="1820621"/>
                </a:lnTo>
                <a:lnTo>
                  <a:pt x="377100" y="1851857"/>
                </a:lnTo>
                <a:lnTo>
                  <a:pt x="413910" y="1881201"/>
                </a:lnTo>
                <a:lnTo>
                  <a:pt x="451700" y="1908651"/>
                </a:lnTo>
                <a:lnTo>
                  <a:pt x="490405" y="1934208"/>
                </a:lnTo>
                <a:lnTo>
                  <a:pt x="529960" y="1957872"/>
                </a:lnTo>
                <a:lnTo>
                  <a:pt x="570299" y="1979643"/>
                </a:lnTo>
                <a:lnTo>
                  <a:pt x="611356" y="1999521"/>
                </a:lnTo>
                <a:lnTo>
                  <a:pt x="653067" y="2017505"/>
                </a:lnTo>
                <a:lnTo>
                  <a:pt x="695366" y="2033597"/>
                </a:lnTo>
                <a:lnTo>
                  <a:pt x="738188" y="2047795"/>
                </a:lnTo>
                <a:lnTo>
                  <a:pt x="781467" y="2060100"/>
                </a:lnTo>
                <a:lnTo>
                  <a:pt x="825138" y="2070513"/>
                </a:lnTo>
                <a:lnTo>
                  <a:pt x="869136" y="2079032"/>
                </a:lnTo>
                <a:lnTo>
                  <a:pt x="913395" y="2085658"/>
                </a:lnTo>
                <a:lnTo>
                  <a:pt x="957851" y="2090390"/>
                </a:lnTo>
                <a:lnTo>
                  <a:pt x="1002437" y="2093230"/>
                </a:lnTo>
                <a:lnTo>
                  <a:pt x="1047088" y="2094177"/>
                </a:lnTo>
                <a:lnTo>
                  <a:pt x="1091739" y="2093230"/>
                </a:lnTo>
                <a:lnTo>
                  <a:pt x="1136325" y="2090390"/>
                </a:lnTo>
                <a:lnTo>
                  <a:pt x="1180781" y="2085658"/>
                </a:lnTo>
                <a:lnTo>
                  <a:pt x="1225040" y="2079032"/>
                </a:lnTo>
                <a:lnTo>
                  <a:pt x="1269038" y="2070513"/>
                </a:lnTo>
                <a:lnTo>
                  <a:pt x="1312709" y="2060100"/>
                </a:lnTo>
                <a:lnTo>
                  <a:pt x="1355988" y="2047795"/>
                </a:lnTo>
                <a:lnTo>
                  <a:pt x="1398810" y="2033597"/>
                </a:lnTo>
                <a:lnTo>
                  <a:pt x="1441109" y="2017505"/>
                </a:lnTo>
                <a:lnTo>
                  <a:pt x="1482820" y="1999521"/>
                </a:lnTo>
                <a:lnTo>
                  <a:pt x="1523877" y="1979643"/>
                </a:lnTo>
                <a:lnTo>
                  <a:pt x="1564216" y="1957872"/>
                </a:lnTo>
                <a:lnTo>
                  <a:pt x="1603771" y="1934208"/>
                </a:lnTo>
                <a:lnTo>
                  <a:pt x="1642476" y="1908651"/>
                </a:lnTo>
                <a:lnTo>
                  <a:pt x="1680266" y="1881201"/>
                </a:lnTo>
                <a:lnTo>
                  <a:pt x="1717076" y="1851857"/>
                </a:lnTo>
                <a:lnTo>
                  <a:pt x="1752841" y="1820621"/>
                </a:lnTo>
                <a:lnTo>
                  <a:pt x="1787495" y="1787491"/>
                </a:lnTo>
                <a:lnTo>
                  <a:pt x="1820624" y="1752838"/>
                </a:lnTo>
                <a:lnTo>
                  <a:pt x="1851860" y="1717074"/>
                </a:lnTo>
                <a:lnTo>
                  <a:pt x="1881203" y="1680264"/>
                </a:lnTo>
                <a:lnTo>
                  <a:pt x="1908653" y="1642474"/>
                </a:lnTo>
                <a:lnTo>
                  <a:pt x="1934210" y="1603769"/>
                </a:lnTo>
                <a:lnTo>
                  <a:pt x="1957874" y="1564215"/>
                </a:lnTo>
                <a:lnTo>
                  <a:pt x="1979644" y="1523876"/>
                </a:lnTo>
                <a:lnTo>
                  <a:pt x="1999522" y="1482819"/>
                </a:lnTo>
                <a:lnTo>
                  <a:pt x="2017506" y="1441108"/>
                </a:lnTo>
                <a:lnTo>
                  <a:pt x="2033597" y="1398809"/>
                </a:lnTo>
                <a:lnTo>
                  <a:pt x="2047796" y="1355988"/>
                </a:lnTo>
                <a:lnTo>
                  <a:pt x="2060101" y="1312709"/>
                </a:lnTo>
                <a:lnTo>
                  <a:pt x="2070513" y="1269038"/>
                </a:lnTo>
                <a:lnTo>
                  <a:pt x="2079032" y="1225040"/>
                </a:lnTo>
                <a:lnTo>
                  <a:pt x="2085658" y="1180781"/>
                </a:lnTo>
                <a:lnTo>
                  <a:pt x="2090390" y="1136325"/>
                </a:lnTo>
                <a:lnTo>
                  <a:pt x="2093230" y="1091739"/>
                </a:lnTo>
                <a:lnTo>
                  <a:pt x="2094177" y="1047088"/>
                </a:lnTo>
                <a:lnTo>
                  <a:pt x="2093230" y="1002437"/>
                </a:lnTo>
                <a:lnTo>
                  <a:pt x="2090390" y="957851"/>
                </a:lnTo>
                <a:lnTo>
                  <a:pt x="2085658" y="913395"/>
                </a:lnTo>
                <a:lnTo>
                  <a:pt x="2079032" y="869136"/>
                </a:lnTo>
                <a:lnTo>
                  <a:pt x="2070513" y="825138"/>
                </a:lnTo>
                <a:lnTo>
                  <a:pt x="2060101" y="781467"/>
                </a:lnTo>
                <a:lnTo>
                  <a:pt x="2047796" y="738188"/>
                </a:lnTo>
                <a:lnTo>
                  <a:pt x="2033597" y="695367"/>
                </a:lnTo>
                <a:lnTo>
                  <a:pt x="2017506" y="653068"/>
                </a:lnTo>
                <a:lnTo>
                  <a:pt x="1999522" y="611357"/>
                </a:lnTo>
                <a:lnTo>
                  <a:pt x="1979644" y="570300"/>
                </a:lnTo>
                <a:lnTo>
                  <a:pt x="1957874" y="529961"/>
                </a:lnTo>
                <a:lnTo>
                  <a:pt x="1934210" y="490407"/>
                </a:lnTo>
                <a:lnTo>
                  <a:pt x="1908653" y="451702"/>
                </a:lnTo>
                <a:lnTo>
                  <a:pt x="1881203" y="413912"/>
                </a:lnTo>
                <a:lnTo>
                  <a:pt x="1851860" y="377102"/>
                </a:lnTo>
                <a:lnTo>
                  <a:pt x="1820624" y="341338"/>
                </a:lnTo>
                <a:lnTo>
                  <a:pt x="1787495" y="306684"/>
                </a:lnTo>
                <a:lnTo>
                  <a:pt x="1752841" y="273555"/>
                </a:lnTo>
                <a:lnTo>
                  <a:pt x="1717076" y="242318"/>
                </a:lnTo>
                <a:lnTo>
                  <a:pt x="1680266" y="212975"/>
                </a:lnTo>
                <a:lnTo>
                  <a:pt x="1642476" y="185525"/>
                </a:lnTo>
                <a:lnTo>
                  <a:pt x="1603771" y="159968"/>
                </a:lnTo>
                <a:lnTo>
                  <a:pt x="1564216" y="136304"/>
                </a:lnTo>
                <a:lnTo>
                  <a:pt x="1523877" y="114533"/>
                </a:lnTo>
                <a:lnTo>
                  <a:pt x="1482820" y="94655"/>
                </a:lnTo>
                <a:lnTo>
                  <a:pt x="1441109" y="76671"/>
                </a:lnTo>
                <a:lnTo>
                  <a:pt x="1398810" y="60579"/>
                </a:lnTo>
                <a:lnTo>
                  <a:pt x="1355988" y="46381"/>
                </a:lnTo>
                <a:lnTo>
                  <a:pt x="1312709" y="34076"/>
                </a:lnTo>
                <a:lnTo>
                  <a:pt x="1269038" y="23663"/>
                </a:lnTo>
                <a:lnTo>
                  <a:pt x="1225040" y="15144"/>
                </a:lnTo>
                <a:lnTo>
                  <a:pt x="1180781" y="8519"/>
                </a:lnTo>
                <a:lnTo>
                  <a:pt x="1136325" y="3786"/>
                </a:lnTo>
                <a:lnTo>
                  <a:pt x="1091739" y="946"/>
                </a:lnTo>
                <a:lnTo>
                  <a:pt x="10470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184226" y="8533771"/>
            <a:ext cx="2094230" cy="2094230"/>
          </a:xfrm>
          <a:custGeom>
            <a:avLst/>
            <a:gdLst/>
            <a:ahLst/>
            <a:cxnLst/>
            <a:rect l="l" t="t" r="r" b="b"/>
            <a:pathLst>
              <a:path w="2094230" h="2094229">
                <a:moveTo>
                  <a:pt x="1787492" y="306685"/>
                </a:moveTo>
                <a:lnTo>
                  <a:pt x="1820621" y="341338"/>
                </a:lnTo>
                <a:lnTo>
                  <a:pt x="1851858" y="377102"/>
                </a:lnTo>
                <a:lnTo>
                  <a:pt x="1881201" y="413912"/>
                </a:lnTo>
                <a:lnTo>
                  <a:pt x="1908651" y="451702"/>
                </a:lnTo>
                <a:lnTo>
                  <a:pt x="1934208" y="490407"/>
                </a:lnTo>
                <a:lnTo>
                  <a:pt x="1957872" y="529961"/>
                </a:lnTo>
                <a:lnTo>
                  <a:pt x="1979643" y="570300"/>
                </a:lnTo>
                <a:lnTo>
                  <a:pt x="1999521" y="611357"/>
                </a:lnTo>
                <a:lnTo>
                  <a:pt x="2017505" y="653068"/>
                </a:lnTo>
                <a:lnTo>
                  <a:pt x="2033597" y="695366"/>
                </a:lnTo>
                <a:lnTo>
                  <a:pt x="2047795" y="738188"/>
                </a:lnTo>
                <a:lnTo>
                  <a:pt x="2060100" y="781467"/>
                </a:lnTo>
                <a:lnTo>
                  <a:pt x="2070513" y="825138"/>
                </a:lnTo>
                <a:lnTo>
                  <a:pt x="2079032" y="869136"/>
                </a:lnTo>
                <a:lnTo>
                  <a:pt x="2085658" y="913395"/>
                </a:lnTo>
                <a:lnTo>
                  <a:pt x="2090390" y="957851"/>
                </a:lnTo>
                <a:lnTo>
                  <a:pt x="2093230" y="1002437"/>
                </a:lnTo>
                <a:lnTo>
                  <a:pt x="2094177" y="1047088"/>
                </a:lnTo>
                <a:lnTo>
                  <a:pt x="2093230" y="1091739"/>
                </a:lnTo>
                <a:lnTo>
                  <a:pt x="2090390" y="1136325"/>
                </a:lnTo>
                <a:lnTo>
                  <a:pt x="2085658" y="1180780"/>
                </a:lnTo>
                <a:lnTo>
                  <a:pt x="2079032" y="1225040"/>
                </a:lnTo>
                <a:lnTo>
                  <a:pt x="2070513" y="1269038"/>
                </a:lnTo>
                <a:lnTo>
                  <a:pt x="2060100" y="1312709"/>
                </a:lnTo>
                <a:lnTo>
                  <a:pt x="2047795" y="1355988"/>
                </a:lnTo>
                <a:lnTo>
                  <a:pt x="2033597" y="1398809"/>
                </a:lnTo>
                <a:lnTo>
                  <a:pt x="2017505" y="1441108"/>
                </a:lnTo>
                <a:lnTo>
                  <a:pt x="1999521" y="1482819"/>
                </a:lnTo>
                <a:lnTo>
                  <a:pt x="1979643" y="1523876"/>
                </a:lnTo>
                <a:lnTo>
                  <a:pt x="1957872" y="1564215"/>
                </a:lnTo>
                <a:lnTo>
                  <a:pt x="1934208" y="1603769"/>
                </a:lnTo>
                <a:lnTo>
                  <a:pt x="1908651" y="1642474"/>
                </a:lnTo>
                <a:lnTo>
                  <a:pt x="1881201" y="1680264"/>
                </a:lnTo>
                <a:lnTo>
                  <a:pt x="1851858" y="1717074"/>
                </a:lnTo>
                <a:lnTo>
                  <a:pt x="1820621" y="1752838"/>
                </a:lnTo>
                <a:lnTo>
                  <a:pt x="1787492" y="1787492"/>
                </a:lnTo>
                <a:lnTo>
                  <a:pt x="1752838" y="1820621"/>
                </a:lnTo>
                <a:lnTo>
                  <a:pt x="1717074" y="1851858"/>
                </a:lnTo>
                <a:lnTo>
                  <a:pt x="1680264" y="1881201"/>
                </a:lnTo>
                <a:lnTo>
                  <a:pt x="1642474" y="1908651"/>
                </a:lnTo>
                <a:lnTo>
                  <a:pt x="1603769" y="1934208"/>
                </a:lnTo>
                <a:lnTo>
                  <a:pt x="1564215" y="1957872"/>
                </a:lnTo>
                <a:lnTo>
                  <a:pt x="1523876" y="1979643"/>
                </a:lnTo>
                <a:lnTo>
                  <a:pt x="1482819" y="1999521"/>
                </a:lnTo>
                <a:lnTo>
                  <a:pt x="1441108" y="2017505"/>
                </a:lnTo>
                <a:lnTo>
                  <a:pt x="1398809" y="2033597"/>
                </a:lnTo>
                <a:lnTo>
                  <a:pt x="1355988" y="2047795"/>
                </a:lnTo>
                <a:lnTo>
                  <a:pt x="1312709" y="2060100"/>
                </a:lnTo>
                <a:lnTo>
                  <a:pt x="1269038" y="2070513"/>
                </a:lnTo>
                <a:lnTo>
                  <a:pt x="1225040" y="2079032"/>
                </a:lnTo>
                <a:lnTo>
                  <a:pt x="1180780" y="2085658"/>
                </a:lnTo>
                <a:lnTo>
                  <a:pt x="1136325" y="2090390"/>
                </a:lnTo>
                <a:lnTo>
                  <a:pt x="1091739" y="2093230"/>
                </a:lnTo>
                <a:lnTo>
                  <a:pt x="1047088" y="2094177"/>
                </a:lnTo>
                <a:lnTo>
                  <a:pt x="1002437" y="2093230"/>
                </a:lnTo>
                <a:lnTo>
                  <a:pt x="957851" y="2090390"/>
                </a:lnTo>
                <a:lnTo>
                  <a:pt x="913395" y="2085658"/>
                </a:lnTo>
                <a:lnTo>
                  <a:pt x="869136" y="2079032"/>
                </a:lnTo>
                <a:lnTo>
                  <a:pt x="825138" y="2070513"/>
                </a:lnTo>
                <a:lnTo>
                  <a:pt x="781467" y="2060100"/>
                </a:lnTo>
                <a:lnTo>
                  <a:pt x="738188" y="2047795"/>
                </a:lnTo>
                <a:lnTo>
                  <a:pt x="695366" y="2033597"/>
                </a:lnTo>
                <a:lnTo>
                  <a:pt x="653068" y="2017505"/>
                </a:lnTo>
                <a:lnTo>
                  <a:pt x="611357" y="1999521"/>
                </a:lnTo>
                <a:lnTo>
                  <a:pt x="570300" y="1979643"/>
                </a:lnTo>
                <a:lnTo>
                  <a:pt x="529961" y="1957872"/>
                </a:lnTo>
                <a:lnTo>
                  <a:pt x="490407" y="1934208"/>
                </a:lnTo>
                <a:lnTo>
                  <a:pt x="451702" y="1908651"/>
                </a:lnTo>
                <a:lnTo>
                  <a:pt x="413912" y="1881201"/>
                </a:lnTo>
                <a:lnTo>
                  <a:pt x="377102" y="1851858"/>
                </a:lnTo>
                <a:lnTo>
                  <a:pt x="341338" y="1820621"/>
                </a:lnTo>
                <a:lnTo>
                  <a:pt x="306685" y="1787492"/>
                </a:lnTo>
                <a:lnTo>
                  <a:pt x="273555" y="1752838"/>
                </a:lnTo>
                <a:lnTo>
                  <a:pt x="242319" y="1717074"/>
                </a:lnTo>
                <a:lnTo>
                  <a:pt x="212975" y="1680264"/>
                </a:lnTo>
                <a:lnTo>
                  <a:pt x="185525" y="1642474"/>
                </a:lnTo>
                <a:lnTo>
                  <a:pt x="159968" y="1603769"/>
                </a:lnTo>
                <a:lnTo>
                  <a:pt x="136304" y="1564215"/>
                </a:lnTo>
                <a:lnTo>
                  <a:pt x="114533" y="1523876"/>
                </a:lnTo>
                <a:lnTo>
                  <a:pt x="94655" y="1482819"/>
                </a:lnTo>
                <a:lnTo>
                  <a:pt x="76671" y="1441108"/>
                </a:lnTo>
                <a:lnTo>
                  <a:pt x="60579" y="1398809"/>
                </a:lnTo>
                <a:lnTo>
                  <a:pt x="46381" y="1355988"/>
                </a:lnTo>
                <a:lnTo>
                  <a:pt x="34076" y="1312709"/>
                </a:lnTo>
                <a:lnTo>
                  <a:pt x="23663" y="1269038"/>
                </a:lnTo>
                <a:lnTo>
                  <a:pt x="15144" y="1225040"/>
                </a:lnTo>
                <a:lnTo>
                  <a:pt x="8519" y="1180780"/>
                </a:lnTo>
                <a:lnTo>
                  <a:pt x="3786" y="1136325"/>
                </a:lnTo>
                <a:lnTo>
                  <a:pt x="946" y="1091739"/>
                </a:lnTo>
                <a:lnTo>
                  <a:pt x="0" y="1047088"/>
                </a:lnTo>
                <a:lnTo>
                  <a:pt x="946" y="1002437"/>
                </a:lnTo>
                <a:lnTo>
                  <a:pt x="3786" y="957851"/>
                </a:lnTo>
                <a:lnTo>
                  <a:pt x="8519" y="913395"/>
                </a:lnTo>
                <a:lnTo>
                  <a:pt x="15144" y="869136"/>
                </a:lnTo>
                <a:lnTo>
                  <a:pt x="23663" y="825138"/>
                </a:lnTo>
                <a:lnTo>
                  <a:pt x="34076" y="781467"/>
                </a:lnTo>
                <a:lnTo>
                  <a:pt x="46381" y="738188"/>
                </a:lnTo>
                <a:lnTo>
                  <a:pt x="60579" y="695366"/>
                </a:lnTo>
                <a:lnTo>
                  <a:pt x="76671" y="653068"/>
                </a:lnTo>
                <a:lnTo>
                  <a:pt x="94655" y="611357"/>
                </a:lnTo>
                <a:lnTo>
                  <a:pt x="114533" y="570300"/>
                </a:lnTo>
                <a:lnTo>
                  <a:pt x="136304" y="529961"/>
                </a:lnTo>
                <a:lnTo>
                  <a:pt x="159968" y="490407"/>
                </a:lnTo>
                <a:lnTo>
                  <a:pt x="185525" y="451702"/>
                </a:lnTo>
                <a:lnTo>
                  <a:pt x="212975" y="413912"/>
                </a:lnTo>
                <a:lnTo>
                  <a:pt x="242319" y="377102"/>
                </a:lnTo>
                <a:lnTo>
                  <a:pt x="273555" y="341338"/>
                </a:lnTo>
                <a:lnTo>
                  <a:pt x="306685" y="306685"/>
                </a:lnTo>
                <a:lnTo>
                  <a:pt x="341338" y="273555"/>
                </a:lnTo>
                <a:lnTo>
                  <a:pt x="377102" y="242319"/>
                </a:lnTo>
                <a:lnTo>
                  <a:pt x="413912" y="212975"/>
                </a:lnTo>
                <a:lnTo>
                  <a:pt x="451702" y="185525"/>
                </a:lnTo>
                <a:lnTo>
                  <a:pt x="490407" y="159968"/>
                </a:lnTo>
                <a:lnTo>
                  <a:pt x="529961" y="136304"/>
                </a:lnTo>
                <a:lnTo>
                  <a:pt x="570300" y="114533"/>
                </a:lnTo>
                <a:lnTo>
                  <a:pt x="611357" y="94655"/>
                </a:lnTo>
                <a:lnTo>
                  <a:pt x="653068" y="76671"/>
                </a:lnTo>
                <a:lnTo>
                  <a:pt x="695366" y="60579"/>
                </a:lnTo>
                <a:lnTo>
                  <a:pt x="738188" y="46381"/>
                </a:lnTo>
                <a:lnTo>
                  <a:pt x="781467" y="34076"/>
                </a:lnTo>
                <a:lnTo>
                  <a:pt x="825138" y="23663"/>
                </a:lnTo>
                <a:lnTo>
                  <a:pt x="869136" y="15144"/>
                </a:lnTo>
                <a:lnTo>
                  <a:pt x="913395" y="8519"/>
                </a:lnTo>
                <a:lnTo>
                  <a:pt x="957851" y="3786"/>
                </a:lnTo>
                <a:lnTo>
                  <a:pt x="1002437" y="946"/>
                </a:lnTo>
                <a:lnTo>
                  <a:pt x="1047088" y="0"/>
                </a:lnTo>
                <a:lnTo>
                  <a:pt x="1091739" y="946"/>
                </a:lnTo>
                <a:lnTo>
                  <a:pt x="1136325" y="3786"/>
                </a:lnTo>
                <a:lnTo>
                  <a:pt x="1180780" y="8519"/>
                </a:lnTo>
                <a:lnTo>
                  <a:pt x="1225040" y="15144"/>
                </a:lnTo>
                <a:lnTo>
                  <a:pt x="1269038" y="23663"/>
                </a:lnTo>
                <a:lnTo>
                  <a:pt x="1312709" y="34076"/>
                </a:lnTo>
                <a:lnTo>
                  <a:pt x="1355988" y="46381"/>
                </a:lnTo>
                <a:lnTo>
                  <a:pt x="1398809" y="60579"/>
                </a:lnTo>
                <a:lnTo>
                  <a:pt x="1441108" y="76671"/>
                </a:lnTo>
                <a:lnTo>
                  <a:pt x="1482819" y="94655"/>
                </a:lnTo>
                <a:lnTo>
                  <a:pt x="1523876" y="114533"/>
                </a:lnTo>
                <a:lnTo>
                  <a:pt x="1564215" y="136304"/>
                </a:lnTo>
                <a:lnTo>
                  <a:pt x="1603769" y="159968"/>
                </a:lnTo>
                <a:lnTo>
                  <a:pt x="1642474" y="185525"/>
                </a:lnTo>
                <a:lnTo>
                  <a:pt x="1680264" y="212975"/>
                </a:lnTo>
                <a:lnTo>
                  <a:pt x="1717074" y="242319"/>
                </a:lnTo>
                <a:lnTo>
                  <a:pt x="1752838" y="273555"/>
                </a:lnTo>
                <a:lnTo>
                  <a:pt x="1787492" y="306685"/>
                </a:lnTo>
                <a:close/>
              </a:path>
            </a:pathLst>
          </a:custGeom>
          <a:ln w="20941">
            <a:solidFill>
              <a:srgbClr val="3B6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3742713" y="9264896"/>
            <a:ext cx="98679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75" dirty="0">
                <a:latin typeface="Microsoft JhengHei UI"/>
                <a:cs typeface="Microsoft JhengHei UI"/>
              </a:rPr>
              <a:t>时延</a:t>
            </a:r>
            <a:endParaRPr sz="370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814431" y="8299148"/>
            <a:ext cx="2617721" cy="26177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49054" y="8533771"/>
            <a:ext cx="2094230" cy="2094230"/>
          </a:xfrm>
          <a:custGeom>
            <a:avLst/>
            <a:gdLst/>
            <a:ahLst/>
            <a:cxnLst/>
            <a:rect l="l" t="t" r="r" b="b"/>
            <a:pathLst>
              <a:path w="2094229" h="2094229">
                <a:moveTo>
                  <a:pt x="1047089" y="0"/>
                </a:moveTo>
                <a:lnTo>
                  <a:pt x="1002438" y="946"/>
                </a:lnTo>
                <a:lnTo>
                  <a:pt x="957852" y="3786"/>
                </a:lnTo>
                <a:lnTo>
                  <a:pt x="913397" y="8519"/>
                </a:lnTo>
                <a:lnTo>
                  <a:pt x="869138" y="15144"/>
                </a:lnTo>
                <a:lnTo>
                  <a:pt x="825140" y="23663"/>
                </a:lnTo>
                <a:lnTo>
                  <a:pt x="781469" y="34076"/>
                </a:lnTo>
                <a:lnTo>
                  <a:pt x="738189" y="46381"/>
                </a:lnTo>
                <a:lnTo>
                  <a:pt x="695368" y="60579"/>
                </a:lnTo>
                <a:lnTo>
                  <a:pt x="653069" y="76671"/>
                </a:lnTo>
                <a:lnTo>
                  <a:pt x="611358" y="94655"/>
                </a:lnTo>
                <a:lnTo>
                  <a:pt x="570301" y="114533"/>
                </a:lnTo>
                <a:lnTo>
                  <a:pt x="529962" y="136304"/>
                </a:lnTo>
                <a:lnTo>
                  <a:pt x="490408" y="159968"/>
                </a:lnTo>
                <a:lnTo>
                  <a:pt x="451703" y="185525"/>
                </a:lnTo>
                <a:lnTo>
                  <a:pt x="413913" y="212975"/>
                </a:lnTo>
                <a:lnTo>
                  <a:pt x="377103" y="242318"/>
                </a:lnTo>
                <a:lnTo>
                  <a:pt x="341338" y="273555"/>
                </a:lnTo>
                <a:lnTo>
                  <a:pt x="306684" y="306684"/>
                </a:lnTo>
                <a:lnTo>
                  <a:pt x="273555" y="341338"/>
                </a:lnTo>
                <a:lnTo>
                  <a:pt x="242318" y="377102"/>
                </a:lnTo>
                <a:lnTo>
                  <a:pt x="212975" y="413912"/>
                </a:lnTo>
                <a:lnTo>
                  <a:pt x="185525" y="451702"/>
                </a:lnTo>
                <a:lnTo>
                  <a:pt x="159968" y="490407"/>
                </a:lnTo>
                <a:lnTo>
                  <a:pt x="136304" y="529961"/>
                </a:lnTo>
                <a:lnTo>
                  <a:pt x="114533" y="570300"/>
                </a:lnTo>
                <a:lnTo>
                  <a:pt x="94655" y="611357"/>
                </a:lnTo>
                <a:lnTo>
                  <a:pt x="76671" y="653068"/>
                </a:lnTo>
                <a:lnTo>
                  <a:pt x="60579" y="695367"/>
                </a:lnTo>
                <a:lnTo>
                  <a:pt x="46381" y="738188"/>
                </a:lnTo>
                <a:lnTo>
                  <a:pt x="34076" y="781467"/>
                </a:lnTo>
                <a:lnTo>
                  <a:pt x="23663" y="825138"/>
                </a:lnTo>
                <a:lnTo>
                  <a:pt x="15144" y="869136"/>
                </a:lnTo>
                <a:lnTo>
                  <a:pt x="8519" y="913395"/>
                </a:lnTo>
                <a:lnTo>
                  <a:pt x="3786" y="957851"/>
                </a:lnTo>
                <a:lnTo>
                  <a:pt x="946" y="1002437"/>
                </a:lnTo>
                <a:lnTo>
                  <a:pt x="0" y="1047088"/>
                </a:lnTo>
                <a:lnTo>
                  <a:pt x="946" y="1091739"/>
                </a:lnTo>
                <a:lnTo>
                  <a:pt x="3786" y="1136325"/>
                </a:lnTo>
                <a:lnTo>
                  <a:pt x="8519" y="1180781"/>
                </a:lnTo>
                <a:lnTo>
                  <a:pt x="15144" y="1225040"/>
                </a:lnTo>
                <a:lnTo>
                  <a:pt x="23663" y="1269038"/>
                </a:lnTo>
                <a:lnTo>
                  <a:pt x="34076" y="1312709"/>
                </a:lnTo>
                <a:lnTo>
                  <a:pt x="46381" y="1355988"/>
                </a:lnTo>
                <a:lnTo>
                  <a:pt x="60579" y="1398809"/>
                </a:lnTo>
                <a:lnTo>
                  <a:pt x="76671" y="1441108"/>
                </a:lnTo>
                <a:lnTo>
                  <a:pt x="94655" y="1482819"/>
                </a:lnTo>
                <a:lnTo>
                  <a:pt x="114533" y="1523876"/>
                </a:lnTo>
                <a:lnTo>
                  <a:pt x="136304" y="1564215"/>
                </a:lnTo>
                <a:lnTo>
                  <a:pt x="159968" y="1603769"/>
                </a:lnTo>
                <a:lnTo>
                  <a:pt x="185525" y="1642474"/>
                </a:lnTo>
                <a:lnTo>
                  <a:pt x="212975" y="1680264"/>
                </a:lnTo>
                <a:lnTo>
                  <a:pt x="242318" y="1717074"/>
                </a:lnTo>
                <a:lnTo>
                  <a:pt x="273555" y="1752838"/>
                </a:lnTo>
                <a:lnTo>
                  <a:pt x="306684" y="1787491"/>
                </a:lnTo>
                <a:lnTo>
                  <a:pt x="341338" y="1820621"/>
                </a:lnTo>
                <a:lnTo>
                  <a:pt x="377103" y="1851857"/>
                </a:lnTo>
                <a:lnTo>
                  <a:pt x="413913" y="1881201"/>
                </a:lnTo>
                <a:lnTo>
                  <a:pt x="451703" y="1908651"/>
                </a:lnTo>
                <a:lnTo>
                  <a:pt x="490408" y="1934208"/>
                </a:lnTo>
                <a:lnTo>
                  <a:pt x="529962" y="1957872"/>
                </a:lnTo>
                <a:lnTo>
                  <a:pt x="570301" y="1979643"/>
                </a:lnTo>
                <a:lnTo>
                  <a:pt x="611358" y="1999521"/>
                </a:lnTo>
                <a:lnTo>
                  <a:pt x="653069" y="2017505"/>
                </a:lnTo>
                <a:lnTo>
                  <a:pt x="695368" y="2033597"/>
                </a:lnTo>
                <a:lnTo>
                  <a:pt x="738189" y="2047795"/>
                </a:lnTo>
                <a:lnTo>
                  <a:pt x="781469" y="2060100"/>
                </a:lnTo>
                <a:lnTo>
                  <a:pt x="825140" y="2070513"/>
                </a:lnTo>
                <a:lnTo>
                  <a:pt x="869138" y="2079032"/>
                </a:lnTo>
                <a:lnTo>
                  <a:pt x="913397" y="2085658"/>
                </a:lnTo>
                <a:lnTo>
                  <a:pt x="957852" y="2090390"/>
                </a:lnTo>
                <a:lnTo>
                  <a:pt x="1002438" y="2093230"/>
                </a:lnTo>
                <a:lnTo>
                  <a:pt x="1047089" y="2094177"/>
                </a:lnTo>
                <a:lnTo>
                  <a:pt x="1091741" y="2093230"/>
                </a:lnTo>
                <a:lnTo>
                  <a:pt x="1136327" y="2090390"/>
                </a:lnTo>
                <a:lnTo>
                  <a:pt x="1180782" y="2085658"/>
                </a:lnTo>
                <a:lnTo>
                  <a:pt x="1225041" y="2079032"/>
                </a:lnTo>
                <a:lnTo>
                  <a:pt x="1269039" y="2070513"/>
                </a:lnTo>
                <a:lnTo>
                  <a:pt x="1312710" y="2060100"/>
                </a:lnTo>
                <a:lnTo>
                  <a:pt x="1355989" y="2047795"/>
                </a:lnTo>
                <a:lnTo>
                  <a:pt x="1398811" y="2033597"/>
                </a:lnTo>
                <a:lnTo>
                  <a:pt x="1441110" y="2017505"/>
                </a:lnTo>
                <a:lnTo>
                  <a:pt x="1482821" y="1999521"/>
                </a:lnTo>
                <a:lnTo>
                  <a:pt x="1523879" y="1979643"/>
                </a:lnTo>
                <a:lnTo>
                  <a:pt x="1564217" y="1957872"/>
                </a:lnTo>
                <a:lnTo>
                  <a:pt x="1603772" y="1934208"/>
                </a:lnTo>
                <a:lnTo>
                  <a:pt x="1642477" y="1908651"/>
                </a:lnTo>
                <a:lnTo>
                  <a:pt x="1680267" y="1881201"/>
                </a:lnTo>
                <a:lnTo>
                  <a:pt x="1717077" y="1851857"/>
                </a:lnTo>
                <a:lnTo>
                  <a:pt x="1752842" y="1820621"/>
                </a:lnTo>
                <a:lnTo>
                  <a:pt x="1787496" y="1787491"/>
                </a:lnTo>
                <a:lnTo>
                  <a:pt x="1820625" y="1752838"/>
                </a:lnTo>
                <a:lnTo>
                  <a:pt x="1851861" y="1717074"/>
                </a:lnTo>
                <a:lnTo>
                  <a:pt x="1881204" y="1680264"/>
                </a:lnTo>
                <a:lnTo>
                  <a:pt x="1908654" y="1642474"/>
                </a:lnTo>
                <a:lnTo>
                  <a:pt x="1934211" y="1603769"/>
                </a:lnTo>
                <a:lnTo>
                  <a:pt x="1957875" y="1564215"/>
                </a:lnTo>
                <a:lnTo>
                  <a:pt x="1979645" y="1523876"/>
                </a:lnTo>
                <a:lnTo>
                  <a:pt x="1999523" y="1482819"/>
                </a:lnTo>
                <a:lnTo>
                  <a:pt x="2017507" y="1441108"/>
                </a:lnTo>
                <a:lnTo>
                  <a:pt x="2033599" y="1398809"/>
                </a:lnTo>
                <a:lnTo>
                  <a:pt x="2047797" y="1355988"/>
                </a:lnTo>
                <a:lnTo>
                  <a:pt x="2060102" y="1312709"/>
                </a:lnTo>
                <a:lnTo>
                  <a:pt x="2070514" y="1269038"/>
                </a:lnTo>
                <a:lnTo>
                  <a:pt x="2079033" y="1225040"/>
                </a:lnTo>
                <a:lnTo>
                  <a:pt x="2085659" y="1180781"/>
                </a:lnTo>
                <a:lnTo>
                  <a:pt x="2090391" y="1136325"/>
                </a:lnTo>
                <a:lnTo>
                  <a:pt x="2093231" y="1091739"/>
                </a:lnTo>
                <a:lnTo>
                  <a:pt x="2094178" y="1047088"/>
                </a:lnTo>
                <a:lnTo>
                  <a:pt x="2093231" y="1002437"/>
                </a:lnTo>
                <a:lnTo>
                  <a:pt x="2090391" y="957851"/>
                </a:lnTo>
                <a:lnTo>
                  <a:pt x="2085659" y="913395"/>
                </a:lnTo>
                <a:lnTo>
                  <a:pt x="2079033" y="869136"/>
                </a:lnTo>
                <a:lnTo>
                  <a:pt x="2070514" y="825138"/>
                </a:lnTo>
                <a:lnTo>
                  <a:pt x="2060102" y="781467"/>
                </a:lnTo>
                <a:lnTo>
                  <a:pt x="2047797" y="738188"/>
                </a:lnTo>
                <a:lnTo>
                  <a:pt x="2033599" y="695367"/>
                </a:lnTo>
                <a:lnTo>
                  <a:pt x="2017507" y="653068"/>
                </a:lnTo>
                <a:lnTo>
                  <a:pt x="1999523" y="611357"/>
                </a:lnTo>
                <a:lnTo>
                  <a:pt x="1979645" y="570300"/>
                </a:lnTo>
                <a:lnTo>
                  <a:pt x="1957875" y="529961"/>
                </a:lnTo>
                <a:lnTo>
                  <a:pt x="1934211" y="490407"/>
                </a:lnTo>
                <a:lnTo>
                  <a:pt x="1908654" y="451702"/>
                </a:lnTo>
                <a:lnTo>
                  <a:pt x="1881204" y="413912"/>
                </a:lnTo>
                <a:lnTo>
                  <a:pt x="1851861" y="377102"/>
                </a:lnTo>
                <a:lnTo>
                  <a:pt x="1820625" y="341338"/>
                </a:lnTo>
                <a:lnTo>
                  <a:pt x="1787496" y="306684"/>
                </a:lnTo>
                <a:lnTo>
                  <a:pt x="1752842" y="273555"/>
                </a:lnTo>
                <a:lnTo>
                  <a:pt x="1717077" y="242318"/>
                </a:lnTo>
                <a:lnTo>
                  <a:pt x="1680267" y="212975"/>
                </a:lnTo>
                <a:lnTo>
                  <a:pt x="1642477" y="185525"/>
                </a:lnTo>
                <a:lnTo>
                  <a:pt x="1603772" y="159968"/>
                </a:lnTo>
                <a:lnTo>
                  <a:pt x="1564217" y="136304"/>
                </a:lnTo>
                <a:lnTo>
                  <a:pt x="1523879" y="114533"/>
                </a:lnTo>
                <a:lnTo>
                  <a:pt x="1482821" y="94655"/>
                </a:lnTo>
                <a:lnTo>
                  <a:pt x="1441110" y="76671"/>
                </a:lnTo>
                <a:lnTo>
                  <a:pt x="1398811" y="60579"/>
                </a:lnTo>
                <a:lnTo>
                  <a:pt x="1355989" y="46381"/>
                </a:lnTo>
                <a:lnTo>
                  <a:pt x="1312710" y="34076"/>
                </a:lnTo>
                <a:lnTo>
                  <a:pt x="1269039" y="23663"/>
                </a:lnTo>
                <a:lnTo>
                  <a:pt x="1225041" y="15144"/>
                </a:lnTo>
                <a:lnTo>
                  <a:pt x="1180782" y="8519"/>
                </a:lnTo>
                <a:lnTo>
                  <a:pt x="1136327" y="3786"/>
                </a:lnTo>
                <a:lnTo>
                  <a:pt x="1091741" y="946"/>
                </a:lnTo>
                <a:lnTo>
                  <a:pt x="10470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049054" y="8533771"/>
            <a:ext cx="2094230" cy="2094230"/>
          </a:xfrm>
          <a:custGeom>
            <a:avLst/>
            <a:gdLst/>
            <a:ahLst/>
            <a:cxnLst/>
            <a:rect l="l" t="t" r="r" b="b"/>
            <a:pathLst>
              <a:path w="2094229" h="2094229">
                <a:moveTo>
                  <a:pt x="1787492" y="306685"/>
                </a:moveTo>
                <a:lnTo>
                  <a:pt x="1820621" y="341338"/>
                </a:lnTo>
                <a:lnTo>
                  <a:pt x="1851858" y="377102"/>
                </a:lnTo>
                <a:lnTo>
                  <a:pt x="1881201" y="413912"/>
                </a:lnTo>
                <a:lnTo>
                  <a:pt x="1908651" y="451702"/>
                </a:lnTo>
                <a:lnTo>
                  <a:pt x="1934208" y="490407"/>
                </a:lnTo>
                <a:lnTo>
                  <a:pt x="1957872" y="529961"/>
                </a:lnTo>
                <a:lnTo>
                  <a:pt x="1979643" y="570300"/>
                </a:lnTo>
                <a:lnTo>
                  <a:pt x="1999521" y="611357"/>
                </a:lnTo>
                <a:lnTo>
                  <a:pt x="2017505" y="653068"/>
                </a:lnTo>
                <a:lnTo>
                  <a:pt x="2033597" y="695366"/>
                </a:lnTo>
                <a:lnTo>
                  <a:pt x="2047795" y="738188"/>
                </a:lnTo>
                <a:lnTo>
                  <a:pt x="2060100" y="781467"/>
                </a:lnTo>
                <a:lnTo>
                  <a:pt x="2070513" y="825138"/>
                </a:lnTo>
                <a:lnTo>
                  <a:pt x="2079032" y="869136"/>
                </a:lnTo>
                <a:lnTo>
                  <a:pt x="2085658" y="913395"/>
                </a:lnTo>
                <a:lnTo>
                  <a:pt x="2090390" y="957851"/>
                </a:lnTo>
                <a:lnTo>
                  <a:pt x="2093230" y="1002437"/>
                </a:lnTo>
                <a:lnTo>
                  <a:pt x="2094177" y="1047088"/>
                </a:lnTo>
                <a:lnTo>
                  <a:pt x="2093230" y="1091739"/>
                </a:lnTo>
                <a:lnTo>
                  <a:pt x="2090390" y="1136325"/>
                </a:lnTo>
                <a:lnTo>
                  <a:pt x="2085658" y="1180780"/>
                </a:lnTo>
                <a:lnTo>
                  <a:pt x="2079032" y="1225040"/>
                </a:lnTo>
                <a:lnTo>
                  <a:pt x="2070513" y="1269038"/>
                </a:lnTo>
                <a:lnTo>
                  <a:pt x="2060100" y="1312709"/>
                </a:lnTo>
                <a:lnTo>
                  <a:pt x="2047795" y="1355988"/>
                </a:lnTo>
                <a:lnTo>
                  <a:pt x="2033597" y="1398809"/>
                </a:lnTo>
                <a:lnTo>
                  <a:pt x="2017505" y="1441108"/>
                </a:lnTo>
                <a:lnTo>
                  <a:pt x="1999521" y="1482819"/>
                </a:lnTo>
                <a:lnTo>
                  <a:pt x="1979643" y="1523876"/>
                </a:lnTo>
                <a:lnTo>
                  <a:pt x="1957872" y="1564215"/>
                </a:lnTo>
                <a:lnTo>
                  <a:pt x="1934208" y="1603769"/>
                </a:lnTo>
                <a:lnTo>
                  <a:pt x="1908651" y="1642474"/>
                </a:lnTo>
                <a:lnTo>
                  <a:pt x="1881201" y="1680264"/>
                </a:lnTo>
                <a:lnTo>
                  <a:pt x="1851858" y="1717074"/>
                </a:lnTo>
                <a:lnTo>
                  <a:pt x="1820621" y="1752838"/>
                </a:lnTo>
                <a:lnTo>
                  <a:pt x="1787492" y="1787492"/>
                </a:lnTo>
                <a:lnTo>
                  <a:pt x="1752838" y="1820621"/>
                </a:lnTo>
                <a:lnTo>
                  <a:pt x="1717074" y="1851858"/>
                </a:lnTo>
                <a:lnTo>
                  <a:pt x="1680264" y="1881201"/>
                </a:lnTo>
                <a:lnTo>
                  <a:pt x="1642474" y="1908651"/>
                </a:lnTo>
                <a:lnTo>
                  <a:pt x="1603769" y="1934208"/>
                </a:lnTo>
                <a:lnTo>
                  <a:pt x="1564215" y="1957872"/>
                </a:lnTo>
                <a:lnTo>
                  <a:pt x="1523876" y="1979643"/>
                </a:lnTo>
                <a:lnTo>
                  <a:pt x="1482819" y="1999521"/>
                </a:lnTo>
                <a:lnTo>
                  <a:pt x="1441108" y="2017505"/>
                </a:lnTo>
                <a:lnTo>
                  <a:pt x="1398809" y="2033597"/>
                </a:lnTo>
                <a:lnTo>
                  <a:pt x="1355988" y="2047795"/>
                </a:lnTo>
                <a:lnTo>
                  <a:pt x="1312709" y="2060100"/>
                </a:lnTo>
                <a:lnTo>
                  <a:pt x="1269038" y="2070513"/>
                </a:lnTo>
                <a:lnTo>
                  <a:pt x="1225040" y="2079032"/>
                </a:lnTo>
                <a:lnTo>
                  <a:pt x="1180780" y="2085658"/>
                </a:lnTo>
                <a:lnTo>
                  <a:pt x="1136325" y="2090390"/>
                </a:lnTo>
                <a:lnTo>
                  <a:pt x="1091739" y="2093230"/>
                </a:lnTo>
                <a:lnTo>
                  <a:pt x="1047088" y="2094177"/>
                </a:lnTo>
                <a:lnTo>
                  <a:pt x="1002437" y="2093230"/>
                </a:lnTo>
                <a:lnTo>
                  <a:pt x="957851" y="2090390"/>
                </a:lnTo>
                <a:lnTo>
                  <a:pt x="913395" y="2085658"/>
                </a:lnTo>
                <a:lnTo>
                  <a:pt x="869136" y="2079032"/>
                </a:lnTo>
                <a:lnTo>
                  <a:pt x="825138" y="2070513"/>
                </a:lnTo>
                <a:lnTo>
                  <a:pt x="781467" y="2060100"/>
                </a:lnTo>
                <a:lnTo>
                  <a:pt x="738188" y="2047795"/>
                </a:lnTo>
                <a:lnTo>
                  <a:pt x="695366" y="2033597"/>
                </a:lnTo>
                <a:lnTo>
                  <a:pt x="653068" y="2017505"/>
                </a:lnTo>
                <a:lnTo>
                  <a:pt x="611357" y="1999521"/>
                </a:lnTo>
                <a:lnTo>
                  <a:pt x="570300" y="1979643"/>
                </a:lnTo>
                <a:lnTo>
                  <a:pt x="529961" y="1957872"/>
                </a:lnTo>
                <a:lnTo>
                  <a:pt x="490407" y="1934208"/>
                </a:lnTo>
                <a:lnTo>
                  <a:pt x="451702" y="1908651"/>
                </a:lnTo>
                <a:lnTo>
                  <a:pt x="413912" y="1881201"/>
                </a:lnTo>
                <a:lnTo>
                  <a:pt x="377102" y="1851858"/>
                </a:lnTo>
                <a:lnTo>
                  <a:pt x="341338" y="1820621"/>
                </a:lnTo>
                <a:lnTo>
                  <a:pt x="306685" y="1787492"/>
                </a:lnTo>
                <a:lnTo>
                  <a:pt x="273555" y="1752838"/>
                </a:lnTo>
                <a:lnTo>
                  <a:pt x="242319" y="1717074"/>
                </a:lnTo>
                <a:lnTo>
                  <a:pt x="212975" y="1680264"/>
                </a:lnTo>
                <a:lnTo>
                  <a:pt x="185525" y="1642474"/>
                </a:lnTo>
                <a:lnTo>
                  <a:pt x="159968" y="1603769"/>
                </a:lnTo>
                <a:lnTo>
                  <a:pt x="136304" y="1564215"/>
                </a:lnTo>
                <a:lnTo>
                  <a:pt x="114533" y="1523876"/>
                </a:lnTo>
                <a:lnTo>
                  <a:pt x="94655" y="1482819"/>
                </a:lnTo>
                <a:lnTo>
                  <a:pt x="76671" y="1441108"/>
                </a:lnTo>
                <a:lnTo>
                  <a:pt x="60579" y="1398809"/>
                </a:lnTo>
                <a:lnTo>
                  <a:pt x="46381" y="1355988"/>
                </a:lnTo>
                <a:lnTo>
                  <a:pt x="34076" y="1312709"/>
                </a:lnTo>
                <a:lnTo>
                  <a:pt x="23663" y="1269038"/>
                </a:lnTo>
                <a:lnTo>
                  <a:pt x="15144" y="1225040"/>
                </a:lnTo>
                <a:lnTo>
                  <a:pt x="8519" y="1180780"/>
                </a:lnTo>
                <a:lnTo>
                  <a:pt x="3786" y="1136325"/>
                </a:lnTo>
                <a:lnTo>
                  <a:pt x="946" y="1091739"/>
                </a:lnTo>
                <a:lnTo>
                  <a:pt x="0" y="1047088"/>
                </a:lnTo>
                <a:lnTo>
                  <a:pt x="946" y="1002437"/>
                </a:lnTo>
                <a:lnTo>
                  <a:pt x="3786" y="957851"/>
                </a:lnTo>
                <a:lnTo>
                  <a:pt x="8519" y="913395"/>
                </a:lnTo>
                <a:lnTo>
                  <a:pt x="15144" y="869136"/>
                </a:lnTo>
                <a:lnTo>
                  <a:pt x="23663" y="825138"/>
                </a:lnTo>
                <a:lnTo>
                  <a:pt x="34076" y="781467"/>
                </a:lnTo>
                <a:lnTo>
                  <a:pt x="46381" y="738188"/>
                </a:lnTo>
                <a:lnTo>
                  <a:pt x="60579" y="695366"/>
                </a:lnTo>
                <a:lnTo>
                  <a:pt x="76671" y="653068"/>
                </a:lnTo>
                <a:lnTo>
                  <a:pt x="94655" y="611357"/>
                </a:lnTo>
                <a:lnTo>
                  <a:pt x="114533" y="570300"/>
                </a:lnTo>
                <a:lnTo>
                  <a:pt x="136304" y="529961"/>
                </a:lnTo>
                <a:lnTo>
                  <a:pt x="159968" y="490407"/>
                </a:lnTo>
                <a:lnTo>
                  <a:pt x="185525" y="451702"/>
                </a:lnTo>
                <a:lnTo>
                  <a:pt x="212975" y="413912"/>
                </a:lnTo>
                <a:lnTo>
                  <a:pt x="242319" y="377102"/>
                </a:lnTo>
                <a:lnTo>
                  <a:pt x="273555" y="341338"/>
                </a:lnTo>
                <a:lnTo>
                  <a:pt x="306685" y="306685"/>
                </a:lnTo>
                <a:lnTo>
                  <a:pt x="341338" y="273555"/>
                </a:lnTo>
                <a:lnTo>
                  <a:pt x="377102" y="242319"/>
                </a:lnTo>
                <a:lnTo>
                  <a:pt x="413912" y="212975"/>
                </a:lnTo>
                <a:lnTo>
                  <a:pt x="451702" y="185525"/>
                </a:lnTo>
                <a:lnTo>
                  <a:pt x="490407" y="159968"/>
                </a:lnTo>
                <a:lnTo>
                  <a:pt x="529961" y="136304"/>
                </a:lnTo>
                <a:lnTo>
                  <a:pt x="570300" y="114533"/>
                </a:lnTo>
                <a:lnTo>
                  <a:pt x="611357" y="94655"/>
                </a:lnTo>
                <a:lnTo>
                  <a:pt x="653068" y="76671"/>
                </a:lnTo>
                <a:lnTo>
                  <a:pt x="695366" y="60579"/>
                </a:lnTo>
                <a:lnTo>
                  <a:pt x="738188" y="46381"/>
                </a:lnTo>
                <a:lnTo>
                  <a:pt x="781467" y="34076"/>
                </a:lnTo>
                <a:lnTo>
                  <a:pt x="825138" y="23663"/>
                </a:lnTo>
                <a:lnTo>
                  <a:pt x="869136" y="15144"/>
                </a:lnTo>
                <a:lnTo>
                  <a:pt x="913395" y="8519"/>
                </a:lnTo>
                <a:lnTo>
                  <a:pt x="957851" y="3786"/>
                </a:lnTo>
                <a:lnTo>
                  <a:pt x="1002437" y="946"/>
                </a:lnTo>
                <a:lnTo>
                  <a:pt x="1047088" y="0"/>
                </a:lnTo>
                <a:lnTo>
                  <a:pt x="1091739" y="946"/>
                </a:lnTo>
                <a:lnTo>
                  <a:pt x="1136325" y="3786"/>
                </a:lnTo>
                <a:lnTo>
                  <a:pt x="1180780" y="8519"/>
                </a:lnTo>
                <a:lnTo>
                  <a:pt x="1225040" y="15144"/>
                </a:lnTo>
                <a:lnTo>
                  <a:pt x="1269038" y="23663"/>
                </a:lnTo>
                <a:lnTo>
                  <a:pt x="1312709" y="34076"/>
                </a:lnTo>
                <a:lnTo>
                  <a:pt x="1355988" y="46381"/>
                </a:lnTo>
                <a:lnTo>
                  <a:pt x="1398809" y="60579"/>
                </a:lnTo>
                <a:lnTo>
                  <a:pt x="1441108" y="76671"/>
                </a:lnTo>
                <a:lnTo>
                  <a:pt x="1482819" y="94655"/>
                </a:lnTo>
                <a:lnTo>
                  <a:pt x="1523876" y="114533"/>
                </a:lnTo>
                <a:lnTo>
                  <a:pt x="1564215" y="136304"/>
                </a:lnTo>
                <a:lnTo>
                  <a:pt x="1603769" y="159968"/>
                </a:lnTo>
                <a:lnTo>
                  <a:pt x="1642474" y="185525"/>
                </a:lnTo>
                <a:lnTo>
                  <a:pt x="1680264" y="212975"/>
                </a:lnTo>
                <a:lnTo>
                  <a:pt x="1717074" y="242319"/>
                </a:lnTo>
                <a:lnTo>
                  <a:pt x="1752838" y="273555"/>
                </a:lnTo>
                <a:lnTo>
                  <a:pt x="1787492" y="306685"/>
                </a:lnTo>
                <a:close/>
              </a:path>
            </a:pathLst>
          </a:custGeom>
          <a:ln w="20941">
            <a:solidFill>
              <a:srgbClr val="3B6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414981" y="8980430"/>
            <a:ext cx="1371600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6854" marR="5080" indent="-224790">
              <a:lnSpc>
                <a:spcPct val="105700"/>
              </a:lnSpc>
              <a:spcBef>
                <a:spcPts val="100"/>
              </a:spcBef>
            </a:pPr>
            <a:r>
              <a:rPr sz="3450" spc="70" dirty="0">
                <a:latin typeface="Microsoft JhengHei UI"/>
                <a:cs typeface="Microsoft JhengHei UI"/>
              </a:rPr>
              <a:t>时延带 </a:t>
            </a:r>
            <a:r>
              <a:rPr sz="3450" spc="65" dirty="0">
                <a:latin typeface="Microsoft JhengHei UI"/>
                <a:cs typeface="Microsoft JhengHei UI"/>
              </a:rPr>
              <a:t>宽积</a:t>
            </a:r>
            <a:endParaRPr sz="3450">
              <a:latin typeface="Microsoft JhengHei UI"/>
              <a:cs typeface="Microsoft JhengHei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69077" y="2691128"/>
            <a:ext cx="3642995" cy="733996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01015" indent="-488315">
              <a:lnSpc>
                <a:spcPct val="100000"/>
              </a:lnSpc>
              <a:spcBef>
                <a:spcPts val="640"/>
              </a:spcBef>
              <a:buSzPct val="145714"/>
              <a:buFont typeface="Arial"/>
              <a:buChar char="•"/>
              <a:tabLst>
                <a:tab pos="501650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计算机⽹络概述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⽹络性能指标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信息的度量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⽹络速率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⽹络带宽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⽹络吞吐量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⽹络时延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利⽤率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⾮性能指标</a:t>
            </a:r>
            <a:endParaRPr sz="3500">
              <a:latin typeface="Microsoft JhengHei UI"/>
              <a:cs typeface="Microsoft JhengHei U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796865" y="4863726"/>
            <a:ext cx="3937052" cy="30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58535" y="715916"/>
            <a:ext cx="839914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计算机⽹络性能指标：⽐特概念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0449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249420"/>
          </a:xfrm>
          <a:custGeom>
            <a:avLst/>
            <a:gdLst/>
            <a:ahLst/>
            <a:cxnLst/>
            <a:rect l="l" t="t" r="r" b="b"/>
            <a:pathLst>
              <a:path w="12963525" h="42494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990988"/>
                </a:lnTo>
                <a:lnTo>
                  <a:pt x="197" y="4042358"/>
                </a:lnTo>
                <a:lnTo>
                  <a:pt x="1581" y="4083785"/>
                </a:lnTo>
                <a:lnTo>
                  <a:pt x="12649" y="4142493"/>
                </a:lnTo>
                <a:lnTo>
                  <a:pt x="49226" y="4199907"/>
                </a:lnTo>
                <a:lnTo>
                  <a:pt x="106640" y="4236483"/>
                </a:lnTo>
                <a:lnTo>
                  <a:pt x="165348" y="4247553"/>
                </a:lnTo>
                <a:lnTo>
                  <a:pt x="206776" y="4248936"/>
                </a:lnTo>
                <a:lnTo>
                  <a:pt x="258146" y="4249134"/>
                </a:lnTo>
                <a:lnTo>
                  <a:pt x="12705299" y="4249134"/>
                </a:lnTo>
                <a:lnTo>
                  <a:pt x="12756671" y="4248936"/>
                </a:lnTo>
                <a:lnTo>
                  <a:pt x="12798099" y="4247553"/>
                </a:lnTo>
                <a:lnTo>
                  <a:pt x="12856802" y="4236483"/>
                </a:lnTo>
                <a:lnTo>
                  <a:pt x="12914218" y="4199907"/>
                </a:lnTo>
                <a:lnTo>
                  <a:pt x="12950799" y="4142493"/>
                </a:lnTo>
                <a:lnTo>
                  <a:pt x="12961867" y="4083785"/>
                </a:lnTo>
                <a:lnTo>
                  <a:pt x="12963250" y="4042358"/>
                </a:lnTo>
                <a:lnTo>
                  <a:pt x="12963448" y="399098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249420"/>
          </a:xfrm>
          <a:custGeom>
            <a:avLst/>
            <a:gdLst/>
            <a:ahLst/>
            <a:cxnLst/>
            <a:rect l="l" t="t" r="r" b="b"/>
            <a:pathLst>
              <a:path w="12963525" h="42494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990988"/>
                </a:lnTo>
                <a:lnTo>
                  <a:pt x="12963250" y="4042358"/>
                </a:lnTo>
                <a:lnTo>
                  <a:pt x="12961867" y="4083785"/>
                </a:lnTo>
                <a:lnTo>
                  <a:pt x="12950799" y="4142493"/>
                </a:lnTo>
                <a:lnTo>
                  <a:pt x="12914218" y="4199907"/>
                </a:lnTo>
                <a:lnTo>
                  <a:pt x="12856802" y="4236483"/>
                </a:lnTo>
                <a:lnTo>
                  <a:pt x="12798099" y="4247553"/>
                </a:lnTo>
                <a:lnTo>
                  <a:pt x="12756671" y="4248936"/>
                </a:lnTo>
                <a:lnTo>
                  <a:pt x="12705299" y="4249134"/>
                </a:lnTo>
                <a:lnTo>
                  <a:pt x="258145" y="4249134"/>
                </a:lnTo>
                <a:lnTo>
                  <a:pt x="206775" y="4248936"/>
                </a:lnTo>
                <a:lnTo>
                  <a:pt x="165348" y="4247553"/>
                </a:lnTo>
                <a:lnTo>
                  <a:pt x="106640" y="4236483"/>
                </a:lnTo>
                <a:lnTo>
                  <a:pt x="49226" y="4199907"/>
                </a:lnTo>
                <a:lnTo>
                  <a:pt x="12650" y="4142493"/>
                </a:lnTo>
                <a:lnTo>
                  <a:pt x="1581" y="4083785"/>
                </a:lnTo>
                <a:lnTo>
                  <a:pt x="197" y="4042358"/>
                </a:lnTo>
                <a:lnTo>
                  <a:pt x="0" y="399098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67518" y="292838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7518" y="479942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7518" y="542710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60176" y="2681236"/>
            <a:ext cx="11119485" cy="31521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00965">
              <a:lnSpc>
                <a:spcPct val="144500"/>
              </a:lnSpc>
              <a:spcBef>
                <a:spcPts val="9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⾹农</a:t>
            </a:r>
            <a:r>
              <a:rPr sz="2850" spc="60" dirty="0">
                <a:latin typeface="Arial"/>
                <a:cs typeface="Arial"/>
              </a:rPr>
              <a:t>1948</a:t>
            </a:r>
            <a:r>
              <a:rPr sz="2850" spc="80" dirty="0">
                <a:latin typeface="Microsoft JhengHei UI"/>
                <a:cs typeface="Microsoft JhengHei UI"/>
              </a:rPr>
              <a:t>年的论⽂《通信的数学理论》中第⼀次出现</a:t>
            </a:r>
            <a:r>
              <a:rPr sz="2850" spc="55" dirty="0">
                <a:solidFill>
                  <a:srgbClr val="FF2600"/>
                </a:solidFill>
                <a:latin typeface="Arial"/>
                <a:cs typeface="Arial"/>
              </a:rPr>
              <a:t>“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⽐特</a:t>
            </a:r>
            <a:r>
              <a:rPr sz="2850" spc="55" dirty="0">
                <a:solidFill>
                  <a:srgbClr val="FF2600"/>
                </a:solidFill>
                <a:latin typeface="Arial"/>
                <a:cs typeface="Arial"/>
              </a:rPr>
              <a:t>”</a:t>
            </a:r>
            <a:r>
              <a:rPr sz="2850" spc="80" dirty="0">
                <a:latin typeface="Microsoft JhengHei UI"/>
                <a:cs typeface="Microsoft JhengHei UI"/>
              </a:rPr>
              <a:t>。在⾹ 农的理论中，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⽐特成为信息的基本单位</a:t>
            </a:r>
            <a:r>
              <a:rPr sz="2850" spc="80" dirty="0">
                <a:latin typeface="Microsoft JhengHei UI"/>
                <a:cs typeface="Microsoft JhengHei UI"/>
              </a:rPr>
              <a:t>。回答⼀个是</a:t>
            </a:r>
            <a:r>
              <a:rPr sz="2850" spc="50" dirty="0">
                <a:latin typeface="Arial"/>
                <a:cs typeface="Arial"/>
              </a:rPr>
              <a:t>/</a:t>
            </a:r>
            <a:r>
              <a:rPr sz="2850" spc="80" dirty="0">
                <a:latin typeface="Microsoft JhengHei UI"/>
                <a:cs typeface="Microsoft JhengHei UI"/>
              </a:rPr>
              <a:t>否问需</a:t>
            </a:r>
            <a:r>
              <a:rPr sz="2850" spc="30" dirty="0">
                <a:latin typeface="Microsoft JhengHei UI"/>
                <a:cs typeface="Microsoft JhengHei UI"/>
              </a:rPr>
              <a:t>要</a:t>
            </a:r>
            <a:r>
              <a:rPr sz="2850" spc="225" dirty="0">
                <a:latin typeface="Microsoft JhengHei UI"/>
                <a:cs typeface="Microsoft JhengHei UI"/>
              </a:rPr>
              <a:t> </a:t>
            </a:r>
            <a:r>
              <a:rPr sz="2850" spc="10" dirty="0">
                <a:latin typeface="Arial"/>
                <a:cs typeface="Arial"/>
              </a:rPr>
              <a:t>1</a:t>
            </a:r>
            <a:r>
              <a:rPr sz="2850" spc="150" dirty="0">
                <a:latin typeface="Arial"/>
                <a:cs typeface="Arial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⽐ </a:t>
            </a:r>
            <a:r>
              <a:rPr sz="2850" spc="80" dirty="0">
                <a:latin typeface="Microsoft JhengHei UI"/>
                <a:cs typeface="Microsoft JhengHei UI"/>
              </a:rPr>
              <a:t>特信息。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ts val="4940"/>
              </a:lnSpc>
              <a:spcBef>
                <a:spcPts val="33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⽐特</a:t>
            </a:r>
            <a:r>
              <a:rPr sz="2850" spc="65" dirty="0">
                <a:latin typeface="Microsoft JhengHei UI"/>
                <a:cs typeface="Microsoft JhengHei UI"/>
              </a:rPr>
              <a:t>（</a:t>
            </a:r>
            <a:r>
              <a:rPr sz="2850" spc="65" dirty="0">
                <a:latin typeface="Arial"/>
                <a:cs typeface="Arial"/>
              </a:rPr>
              <a:t>bit</a:t>
            </a:r>
            <a:r>
              <a:rPr sz="2850" spc="65" dirty="0">
                <a:latin typeface="Microsoft JhengHei UI"/>
                <a:cs typeface="Microsoft JhengHei UI"/>
              </a:rPr>
              <a:t>）</a:t>
            </a:r>
            <a:r>
              <a:rPr sz="2850" spc="80" dirty="0">
                <a:latin typeface="Microsoft JhengHei UI"/>
                <a:cs typeface="Microsoft JhengHei UI"/>
              </a:rPr>
              <a:t>也是计算机中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数据量的单位</a:t>
            </a:r>
            <a:r>
              <a:rPr sz="2850" spc="80" dirty="0">
                <a:latin typeface="Microsoft JhengHei UI"/>
                <a:cs typeface="Microsoft JhengHei UI"/>
              </a:rPr>
              <a:t>。⽐特来源</a:t>
            </a:r>
            <a:r>
              <a:rPr sz="2850" spc="30" dirty="0">
                <a:latin typeface="Microsoft JhengHei UI"/>
                <a:cs typeface="Microsoft JhengHei UI"/>
              </a:rPr>
              <a:t>于</a:t>
            </a:r>
            <a:r>
              <a:rPr sz="2850" spc="229" dirty="0">
                <a:latin typeface="Microsoft JhengHei UI"/>
                <a:cs typeface="Microsoft JhengHei UI"/>
              </a:rPr>
              <a:t> </a:t>
            </a:r>
            <a:r>
              <a:rPr sz="2850" spc="50" dirty="0">
                <a:latin typeface="Arial"/>
                <a:cs typeface="Arial"/>
              </a:rPr>
              <a:t>binary</a:t>
            </a:r>
            <a:r>
              <a:rPr sz="2850" spc="150" dirty="0">
                <a:latin typeface="Arial"/>
                <a:cs typeface="Arial"/>
              </a:rPr>
              <a:t> </a:t>
            </a:r>
            <a:r>
              <a:rPr sz="2850" spc="55" dirty="0">
                <a:latin typeface="Arial"/>
                <a:cs typeface="Arial"/>
              </a:rPr>
              <a:t>digit</a:t>
            </a:r>
            <a:r>
              <a:rPr sz="2850" spc="55" dirty="0">
                <a:latin typeface="Microsoft JhengHei UI"/>
                <a:cs typeface="Microsoft JhengHei UI"/>
              </a:rPr>
              <a:t>，  </a:t>
            </a:r>
            <a:r>
              <a:rPr sz="2850" spc="80" dirty="0">
                <a:latin typeface="Microsoft JhengHei UI"/>
                <a:cs typeface="Microsoft JhengHei UI"/>
              </a:rPr>
              <a:t>表示⼀个</a:t>
            </a:r>
            <a:r>
              <a:rPr sz="2850" spc="55" dirty="0">
                <a:latin typeface="Arial"/>
                <a:cs typeface="Arial"/>
              </a:rPr>
              <a:t>“</a:t>
            </a:r>
            <a:r>
              <a:rPr sz="2850" spc="80" dirty="0">
                <a:latin typeface="Microsoft JhengHei UI"/>
                <a:cs typeface="Microsoft JhengHei UI"/>
              </a:rPr>
              <a:t>⼆进制数字</a:t>
            </a:r>
            <a:r>
              <a:rPr sz="2850" spc="65" dirty="0">
                <a:latin typeface="Arial"/>
                <a:cs typeface="Arial"/>
              </a:rPr>
              <a:t>”</a:t>
            </a:r>
            <a:r>
              <a:rPr sz="2850" spc="65" dirty="0">
                <a:latin typeface="Microsoft JhengHei UI"/>
                <a:cs typeface="Microsoft JhengHei UI"/>
              </a:rPr>
              <a:t>，</a:t>
            </a:r>
            <a:r>
              <a:rPr sz="2850" spc="80" dirty="0">
                <a:latin typeface="Microsoft JhengHei UI"/>
                <a:cs typeface="Microsoft JhengHei UI"/>
              </a:rPr>
              <a:t>因此⼀个⽐特表示⼆进制数字中</a:t>
            </a:r>
            <a:r>
              <a:rPr sz="2850" spc="30" dirty="0">
                <a:latin typeface="Microsoft JhengHei UI"/>
                <a:cs typeface="Microsoft JhengHei UI"/>
              </a:rPr>
              <a:t>的</a:t>
            </a:r>
            <a:r>
              <a:rPr sz="2850" spc="215" dirty="0">
                <a:latin typeface="Microsoft JhengHei UI"/>
                <a:cs typeface="Microsoft JhengHei UI"/>
              </a:rPr>
              <a:t> </a:t>
            </a:r>
            <a:r>
              <a:rPr sz="2850" spc="10" dirty="0">
                <a:latin typeface="Arial"/>
                <a:cs typeface="Arial"/>
              </a:rPr>
              <a:t>1</a:t>
            </a:r>
            <a:r>
              <a:rPr sz="2850" spc="140" dirty="0">
                <a:latin typeface="Arial"/>
                <a:cs typeface="Arial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或</a:t>
            </a:r>
            <a:r>
              <a:rPr sz="2850" spc="215" dirty="0">
                <a:latin typeface="Microsoft JhengHei UI"/>
                <a:cs typeface="Microsoft JhengHei UI"/>
              </a:rPr>
              <a:t> </a:t>
            </a:r>
            <a:r>
              <a:rPr sz="2850" spc="60" dirty="0">
                <a:latin typeface="Arial"/>
                <a:cs typeface="Arial"/>
              </a:rPr>
              <a:t>0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739077" y="6872972"/>
            <a:ext cx="6738404" cy="3943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32725" y="7066619"/>
            <a:ext cx="6298627" cy="35036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932725" y="7066620"/>
            <a:ext cx="6299200" cy="3503929"/>
          </a:xfrm>
          <a:custGeom>
            <a:avLst/>
            <a:gdLst/>
            <a:ahLst/>
            <a:cxnLst/>
            <a:rect l="l" t="t" r="r" b="b"/>
            <a:pathLst>
              <a:path w="6299200" h="3503929">
                <a:moveTo>
                  <a:pt x="0" y="0"/>
                </a:moveTo>
                <a:lnTo>
                  <a:pt x="6298627" y="0"/>
                </a:lnTo>
                <a:lnTo>
                  <a:pt x="6298627" y="3503611"/>
                </a:lnTo>
                <a:lnTo>
                  <a:pt x="0" y="3503611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69077" y="2691128"/>
            <a:ext cx="3642995" cy="733996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01015" indent="-488315">
              <a:lnSpc>
                <a:spcPct val="100000"/>
              </a:lnSpc>
              <a:spcBef>
                <a:spcPts val="640"/>
              </a:spcBef>
              <a:buSzPct val="145714"/>
              <a:buFont typeface="Arial"/>
              <a:buChar char="•"/>
              <a:tabLst>
                <a:tab pos="501650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计算机⽹络概述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⽹络性能指标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solidFill>
                  <a:srgbClr val="FF2600"/>
                </a:solidFill>
                <a:latin typeface="Microsoft JhengHei UI"/>
                <a:cs typeface="Microsoft JhengHei UI"/>
              </a:rPr>
              <a:t>信息的度量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⽹络速率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⽹络带宽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⽹络吞吐量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⽹络时延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利⽤率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⾮性能指标</a:t>
            </a:r>
            <a:endParaRPr sz="35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5172081"/>
            <a:ext cx="13759235" cy="5153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5549034"/>
            <a:ext cx="12963525" cy="4358005"/>
          </a:xfrm>
          <a:custGeom>
            <a:avLst/>
            <a:gdLst/>
            <a:ahLst/>
            <a:cxnLst/>
            <a:rect l="l" t="t" r="r" b="b"/>
            <a:pathLst>
              <a:path w="12963525" h="435800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50"/>
                </a:lnTo>
                <a:lnTo>
                  <a:pt x="49226" y="49227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099812"/>
                </a:lnTo>
                <a:lnTo>
                  <a:pt x="197" y="4151182"/>
                </a:lnTo>
                <a:lnTo>
                  <a:pt x="1581" y="4192609"/>
                </a:lnTo>
                <a:lnTo>
                  <a:pt x="12649" y="4251317"/>
                </a:lnTo>
                <a:lnTo>
                  <a:pt x="49226" y="4308731"/>
                </a:lnTo>
                <a:lnTo>
                  <a:pt x="106640" y="4345307"/>
                </a:lnTo>
                <a:lnTo>
                  <a:pt x="165348" y="4356377"/>
                </a:lnTo>
                <a:lnTo>
                  <a:pt x="206776" y="4357760"/>
                </a:lnTo>
                <a:lnTo>
                  <a:pt x="258146" y="4357958"/>
                </a:lnTo>
                <a:lnTo>
                  <a:pt x="12705299" y="4357958"/>
                </a:lnTo>
                <a:lnTo>
                  <a:pt x="12756671" y="4357760"/>
                </a:lnTo>
                <a:lnTo>
                  <a:pt x="12798099" y="4356377"/>
                </a:lnTo>
                <a:lnTo>
                  <a:pt x="12856802" y="4345307"/>
                </a:lnTo>
                <a:lnTo>
                  <a:pt x="12914218" y="4308731"/>
                </a:lnTo>
                <a:lnTo>
                  <a:pt x="12950799" y="4251317"/>
                </a:lnTo>
                <a:lnTo>
                  <a:pt x="12961867" y="4192609"/>
                </a:lnTo>
                <a:lnTo>
                  <a:pt x="12963250" y="4151182"/>
                </a:lnTo>
                <a:lnTo>
                  <a:pt x="12963448" y="409981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7"/>
                </a:lnTo>
                <a:lnTo>
                  <a:pt x="12856802" y="12650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5549034"/>
            <a:ext cx="12963525" cy="4358005"/>
          </a:xfrm>
          <a:custGeom>
            <a:avLst/>
            <a:gdLst/>
            <a:ahLst/>
            <a:cxnLst/>
            <a:rect l="l" t="t" r="r" b="b"/>
            <a:pathLst>
              <a:path w="12963525" h="435800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099812"/>
                </a:lnTo>
                <a:lnTo>
                  <a:pt x="12963250" y="4151182"/>
                </a:lnTo>
                <a:lnTo>
                  <a:pt x="12961867" y="4192609"/>
                </a:lnTo>
                <a:lnTo>
                  <a:pt x="12950799" y="4251317"/>
                </a:lnTo>
                <a:lnTo>
                  <a:pt x="12914218" y="4308730"/>
                </a:lnTo>
                <a:lnTo>
                  <a:pt x="12856802" y="4345307"/>
                </a:lnTo>
                <a:lnTo>
                  <a:pt x="12798099" y="4356377"/>
                </a:lnTo>
                <a:lnTo>
                  <a:pt x="12756671" y="4357760"/>
                </a:lnTo>
                <a:lnTo>
                  <a:pt x="12705299" y="4357958"/>
                </a:lnTo>
                <a:lnTo>
                  <a:pt x="258145" y="4357958"/>
                </a:lnTo>
                <a:lnTo>
                  <a:pt x="206775" y="4357760"/>
                </a:lnTo>
                <a:lnTo>
                  <a:pt x="165348" y="4356377"/>
                </a:lnTo>
                <a:lnTo>
                  <a:pt x="106640" y="4345307"/>
                </a:lnTo>
                <a:lnTo>
                  <a:pt x="49226" y="4308730"/>
                </a:lnTo>
                <a:lnTo>
                  <a:pt x="12650" y="4251317"/>
                </a:lnTo>
                <a:lnTo>
                  <a:pt x="1581" y="4192609"/>
                </a:lnTo>
                <a:lnTo>
                  <a:pt x="197" y="4151182"/>
                </a:lnTo>
                <a:lnTo>
                  <a:pt x="0" y="409981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83584" y="1790521"/>
            <a:ext cx="13759235" cy="3703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2908300"/>
          </a:xfrm>
          <a:custGeom>
            <a:avLst/>
            <a:gdLst/>
            <a:ahLst/>
            <a:cxnLst/>
            <a:rect l="l" t="t" r="r" b="b"/>
            <a:pathLst>
              <a:path w="12963525" h="290830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649814"/>
                </a:lnTo>
                <a:lnTo>
                  <a:pt x="197" y="2701184"/>
                </a:lnTo>
                <a:lnTo>
                  <a:pt x="1581" y="2742611"/>
                </a:lnTo>
                <a:lnTo>
                  <a:pt x="12649" y="2801319"/>
                </a:lnTo>
                <a:lnTo>
                  <a:pt x="49226" y="2858733"/>
                </a:lnTo>
                <a:lnTo>
                  <a:pt x="106640" y="2895309"/>
                </a:lnTo>
                <a:lnTo>
                  <a:pt x="165348" y="2906378"/>
                </a:lnTo>
                <a:lnTo>
                  <a:pt x="206776" y="2907761"/>
                </a:lnTo>
                <a:lnTo>
                  <a:pt x="258146" y="2907959"/>
                </a:lnTo>
                <a:lnTo>
                  <a:pt x="12705299" y="2907959"/>
                </a:lnTo>
                <a:lnTo>
                  <a:pt x="12756671" y="2907761"/>
                </a:lnTo>
                <a:lnTo>
                  <a:pt x="12798099" y="2906378"/>
                </a:lnTo>
                <a:lnTo>
                  <a:pt x="12856802" y="2895309"/>
                </a:lnTo>
                <a:lnTo>
                  <a:pt x="12914218" y="2858733"/>
                </a:lnTo>
                <a:lnTo>
                  <a:pt x="12950799" y="2801319"/>
                </a:lnTo>
                <a:lnTo>
                  <a:pt x="12961867" y="2742611"/>
                </a:lnTo>
                <a:lnTo>
                  <a:pt x="12963250" y="2701184"/>
                </a:lnTo>
                <a:lnTo>
                  <a:pt x="12963448" y="2649814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2908300"/>
          </a:xfrm>
          <a:custGeom>
            <a:avLst/>
            <a:gdLst/>
            <a:ahLst/>
            <a:cxnLst/>
            <a:rect l="l" t="t" r="r" b="b"/>
            <a:pathLst>
              <a:path w="12963525" h="290830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649814"/>
                </a:lnTo>
                <a:lnTo>
                  <a:pt x="12963250" y="2701184"/>
                </a:lnTo>
                <a:lnTo>
                  <a:pt x="12961867" y="2742611"/>
                </a:lnTo>
                <a:lnTo>
                  <a:pt x="12950799" y="2801319"/>
                </a:lnTo>
                <a:lnTo>
                  <a:pt x="12914218" y="2858733"/>
                </a:lnTo>
                <a:lnTo>
                  <a:pt x="12856802" y="2895309"/>
                </a:lnTo>
                <a:lnTo>
                  <a:pt x="12798099" y="2906378"/>
                </a:lnTo>
                <a:lnTo>
                  <a:pt x="12756671" y="2907761"/>
                </a:lnTo>
                <a:lnTo>
                  <a:pt x="12705299" y="2907959"/>
                </a:lnTo>
                <a:lnTo>
                  <a:pt x="258145" y="2907959"/>
                </a:lnTo>
                <a:lnTo>
                  <a:pt x="206775" y="2907761"/>
                </a:lnTo>
                <a:lnTo>
                  <a:pt x="165348" y="2906378"/>
                </a:lnTo>
                <a:lnTo>
                  <a:pt x="106640" y="2895309"/>
                </a:lnTo>
                <a:lnTo>
                  <a:pt x="49226" y="2858733"/>
                </a:lnTo>
                <a:lnTo>
                  <a:pt x="12650" y="2801319"/>
                </a:lnTo>
                <a:lnTo>
                  <a:pt x="1581" y="2742611"/>
                </a:lnTo>
                <a:lnTo>
                  <a:pt x="197" y="2701184"/>
                </a:lnTo>
                <a:lnTo>
                  <a:pt x="0" y="264981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66645" y="2793991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80772" y="2558837"/>
            <a:ext cx="10944860" cy="188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0805" marR="5080">
              <a:lnSpc>
                <a:spcPct val="141800"/>
              </a:lnSpc>
              <a:spcBef>
                <a:spcPts val="90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速率</a:t>
            </a:r>
            <a:r>
              <a:rPr sz="2850" spc="80" dirty="0">
                <a:latin typeface="Microsoft JhengHei UI"/>
                <a:cs typeface="Microsoft JhengHei UI"/>
              </a:rPr>
              <a:t>是计算机⽹络中最重要的⼀个性能指标，指的是数据的传送速 率，它也称为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数据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率</a:t>
            </a:r>
            <a:r>
              <a:rPr sz="2850" spc="200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2850" spc="50" dirty="0">
                <a:latin typeface="Arial"/>
                <a:cs typeface="Arial"/>
              </a:rPr>
              <a:t>(data</a:t>
            </a:r>
            <a:r>
              <a:rPr sz="2850" spc="114" dirty="0">
                <a:latin typeface="Arial"/>
                <a:cs typeface="Arial"/>
              </a:rPr>
              <a:t> </a:t>
            </a:r>
            <a:r>
              <a:rPr sz="2850" spc="60" dirty="0">
                <a:latin typeface="Arial"/>
                <a:cs typeface="Arial"/>
              </a:rPr>
              <a:t>rate)</a:t>
            </a:r>
            <a:r>
              <a:rPr sz="2850" spc="80" dirty="0">
                <a:latin typeface="Microsoft JhengHei UI"/>
                <a:cs typeface="Microsoft JhengHei UI"/>
              </a:rPr>
              <a:t>或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⽐特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率</a:t>
            </a:r>
            <a:r>
              <a:rPr sz="2850" spc="200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2850" spc="40" dirty="0">
                <a:latin typeface="Arial"/>
                <a:cs typeface="Arial"/>
              </a:rPr>
              <a:t>(bit</a:t>
            </a:r>
            <a:r>
              <a:rPr sz="2850" spc="114" dirty="0">
                <a:latin typeface="Arial"/>
                <a:cs typeface="Arial"/>
              </a:rPr>
              <a:t> </a:t>
            </a:r>
            <a:r>
              <a:rPr sz="2850" spc="60" dirty="0">
                <a:latin typeface="Arial"/>
                <a:cs typeface="Arial"/>
              </a:rPr>
              <a:t>rate)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405130" indent="-392430">
              <a:lnSpc>
                <a:spcPct val="100000"/>
              </a:lnSpc>
              <a:spcBef>
                <a:spcPts val="1520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80" dirty="0">
                <a:latin typeface="Microsoft JhengHei UI"/>
                <a:cs typeface="Microsoft JhengHei UI"/>
              </a:rPr>
              <a:t>速率往往是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指额定速率或标称速率</a:t>
            </a:r>
            <a:r>
              <a:rPr sz="2850" spc="80" dirty="0">
                <a:latin typeface="Microsoft JhengHei UI"/>
                <a:cs typeface="Microsoft JhengHei UI"/>
              </a:rPr>
              <a:t>，⾮实际运⾏速率。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645" y="602992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9303" y="5970680"/>
            <a:ext cx="226123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速率的单位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80772" y="728029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80772" y="6384458"/>
            <a:ext cx="10283825" cy="1309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5130" marR="5080" indent="-392430">
              <a:lnSpc>
                <a:spcPct val="147700"/>
              </a:lnSpc>
              <a:spcBef>
                <a:spcPts val="95"/>
              </a:spcBef>
              <a:buSzPct val="75438"/>
              <a:buChar char="•"/>
              <a:tabLst>
                <a:tab pos="405130" algn="l"/>
                <a:tab pos="405765" algn="l"/>
              </a:tabLst>
            </a:pPr>
            <a:r>
              <a:rPr sz="2850" spc="60" dirty="0">
                <a:latin typeface="Arial"/>
                <a:cs typeface="Arial"/>
              </a:rPr>
              <a:t>bit/s</a:t>
            </a:r>
            <a:r>
              <a:rPr sz="2850" spc="60" dirty="0">
                <a:latin typeface="Microsoft JhengHei UI"/>
                <a:cs typeface="Microsoft JhengHei UI"/>
              </a:rPr>
              <a:t>（</a:t>
            </a:r>
            <a:r>
              <a:rPr sz="2850" spc="80" dirty="0">
                <a:latin typeface="Microsoft JhengHei UI"/>
                <a:cs typeface="Microsoft JhengHei UI"/>
              </a:rPr>
              <a:t>基本单位），</a:t>
            </a:r>
            <a:r>
              <a:rPr sz="2850" spc="30" dirty="0">
                <a:latin typeface="Microsoft JhengHei UI"/>
                <a:cs typeface="Microsoft JhengHei UI"/>
              </a:rPr>
              <a:t>或</a:t>
            </a:r>
            <a:r>
              <a:rPr sz="2850" spc="235" dirty="0">
                <a:latin typeface="Microsoft JhengHei UI"/>
                <a:cs typeface="Microsoft JhengHei UI"/>
              </a:rPr>
              <a:t> </a:t>
            </a:r>
            <a:r>
              <a:rPr sz="2850" spc="60" dirty="0">
                <a:latin typeface="Arial"/>
                <a:cs typeface="Arial"/>
              </a:rPr>
              <a:t>Kbit/s</a:t>
            </a:r>
            <a:r>
              <a:rPr sz="2850" spc="80" dirty="0">
                <a:latin typeface="Microsoft JhengHei UI"/>
                <a:cs typeface="Microsoft JhengHei UI"/>
              </a:rPr>
              <a:t>、</a:t>
            </a:r>
            <a:r>
              <a:rPr sz="2850" spc="60" dirty="0">
                <a:latin typeface="Arial"/>
                <a:cs typeface="Arial"/>
              </a:rPr>
              <a:t>Mbit/s</a:t>
            </a:r>
            <a:r>
              <a:rPr sz="2850" spc="30" dirty="0">
                <a:latin typeface="Microsoft JhengHei UI"/>
                <a:cs typeface="Microsoft JhengHei UI"/>
              </a:rPr>
              <a:t>、</a:t>
            </a:r>
            <a:r>
              <a:rPr sz="2850" spc="235" dirty="0">
                <a:latin typeface="Microsoft JhengHei UI"/>
                <a:cs typeface="Microsoft JhengHei UI"/>
              </a:rPr>
              <a:t> </a:t>
            </a:r>
            <a:r>
              <a:rPr sz="2850" spc="50" dirty="0">
                <a:latin typeface="Arial"/>
                <a:cs typeface="Arial"/>
              </a:rPr>
              <a:t>Gbit/s</a:t>
            </a:r>
            <a:r>
              <a:rPr sz="2850" spc="155" dirty="0">
                <a:latin typeface="Arial"/>
                <a:cs typeface="Arial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等</a:t>
            </a:r>
            <a:r>
              <a:rPr sz="2850" spc="75" dirty="0">
                <a:latin typeface="Microsoft JhengHei UI"/>
                <a:cs typeface="Microsoft JhengHei UI"/>
              </a:rPr>
              <a:t>（</a:t>
            </a:r>
            <a:r>
              <a:rPr sz="2850" spc="75" dirty="0">
                <a:latin typeface="Arial"/>
                <a:cs typeface="Arial"/>
              </a:rPr>
              <a:t>bps</a:t>
            </a:r>
            <a:r>
              <a:rPr sz="2850" spc="75" dirty="0">
                <a:latin typeface="Microsoft JhengHei UI"/>
                <a:cs typeface="Microsoft JhengHei UI"/>
              </a:rPr>
              <a:t>）；  </a:t>
            </a:r>
            <a:r>
              <a:rPr sz="2850" spc="80" dirty="0">
                <a:latin typeface="Microsoft JhengHei UI"/>
                <a:cs typeface="Microsoft JhengHei UI"/>
              </a:rPr>
              <a:t>例</a:t>
            </a:r>
            <a:r>
              <a:rPr sz="2850" spc="30" dirty="0">
                <a:latin typeface="Microsoft JhengHei UI"/>
                <a:cs typeface="Microsoft JhengHei UI"/>
              </a:rPr>
              <a:t>如</a:t>
            </a:r>
            <a:r>
              <a:rPr sz="2850" spc="204" dirty="0">
                <a:latin typeface="Microsoft JhengHei UI"/>
                <a:cs typeface="Microsoft JhengHei UI"/>
              </a:rPr>
              <a:t> </a:t>
            </a:r>
            <a:r>
              <a:rPr sz="2850" spc="10" dirty="0">
                <a:latin typeface="Arial"/>
                <a:cs typeface="Arial"/>
              </a:rPr>
              <a:t>4</a:t>
            </a:r>
            <a:r>
              <a:rPr sz="2850" spc="125" dirty="0">
                <a:latin typeface="Arial"/>
                <a:cs typeface="Arial"/>
              </a:rPr>
              <a:t> </a:t>
            </a:r>
            <a:r>
              <a:rPr sz="2850" spc="50" dirty="0">
                <a:latin typeface="Arial"/>
                <a:cs typeface="Arial"/>
              </a:rPr>
              <a:t>×10</a:t>
            </a:r>
            <a:r>
              <a:rPr sz="2850" spc="75" baseline="27777" dirty="0">
                <a:latin typeface="Arial"/>
                <a:cs typeface="Arial"/>
              </a:rPr>
              <a:t>10</a:t>
            </a:r>
            <a:r>
              <a:rPr sz="2850" spc="120" baseline="27777" dirty="0">
                <a:latin typeface="Arial"/>
                <a:cs typeface="Arial"/>
              </a:rPr>
              <a:t> </a:t>
            </a:r>
            <a:r>
              <a:rPr sz="2850" spc="50" dirty="0">
                <a:latin typeface="Arial"/>
                <a:cs typeface="Arial"/>
              </a:rPr>
              <a:t>bit/s</a:t>
            </a:r>
            <a:r>
              <a:rPr sz="2850" spc="135" dirty="0">
                <a:latin typeface="Arial"/>
                <a:cs typeface="Arial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的数据率就记</a:t>
            </a:r>
            <a:r>
              <a:rPr sz="2850" spc="30" dirty="0">
                <a:latin typeface="Microsoft JhengHei UI"/>
                <a:cs typeface="Microsoft JhengHei UI"/>
              </a:rPr>
              <a:t>为</a:t>
            </a:r>
            <a:r>
              <a:rPr sz="2850" spc="204" dirty="0">
                <a:latin typeface="Microsoft JhengHei UI"/>
                <a:cs typeface="Microsoft JhengHei UI"/>
              </a:rPr>
              <a:t> </a:t>
            </a:r>
            <a:r>
              <a:rPr sz="2850" spc="35" dirty="0">
                <a:latin typeface="Arial"/>
                <a:cs typeface="Arial"/>
              </a:rPr>
              <a:t>40</a:t>
            </a:r>
            <a:r>
              <a:rPr sz="2850" spc="125" dirty="0">
                <a:latin typeface="Arial"/>
                <a:cs typeface="Arial"/>
              </a:rPr>
              <a:t> </a:t>
            </a:r>
            <a:r>
              <a:rPr sz="2850" spc="60" dirty="0">
                <a:latin typeface="Arial"/>
                <a:cs typeface="Arial"/>
              </a:rPr>
              <a:t>Gbit/s</a:t>
            </a:r>
            <a:r>
              <a:rPr sz="2850" spc="60" dirty="0">
                <a:latin typeface="Microsoft JhengHei UI"/>
                <a:cs typeface="Microsoft JhengHei UI"/>
              </a:rPr>
              <a:t>（</a:t>
            </a:r>
            <a:r>
              <a:rPr sz="2850" spc="80" dirty="0">
                <a:latin typeface="Microsoft JhengHei UI"/>
                <a:cs typeface="Microsoft JhengHei UI"/>
              </a:rPr>
              <a:t>乘</a:t>
            </a:r>
            <a:r>
              <a:rPr sz="2850" spc="60" dirty="0">
                <a:latin typeface="Arial"/>
                <a:cs typeface="Arial"/>
              </a:rPr>
              <a:t>10</a:t>
            </a:r>
            <a:r>
              <a:rPr sz="2850" spc="89" baseline="36549" dirty="0">
                <a:latin typeface="Arial"/>
                <a:cs typeface="Arial"/>
              </a:rPr>
              <a:t>3</a:t>
            </a:r>
            <a:r>
              <a:rPr sz="2850" spc="60" dirty="0">
                <a:latin typeface="Microsoft JhengHei UI"/>
                <a:cs typeface="Microsoft JhengHei UI"/>
              </a:rPr>
              <a:t>）</a:t>
            </a:r>
            <a:r>
              <a:rPr sz="2850" spc="8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6645" y="791777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59303" y="7670634"/>
            <a:ext cx="9081135" cy="1908810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sz="2850" spc="80" dirty="0">
                <a:latin typeface="Microsoft JhengHei UI"/>
                <a:cs typeface="Microsoft JhengHei UI"/>
              </a:rPr>
              <a:t>注意与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存储容量的区别</a:t>
            </a:r>
            <a:r>
              <a:rPr sz="2850" spc="80" dirty="0">
                <a:latin typeface="Microsoft JhengHei UI"/>
                <a:cs typeface="Microsoft JhengHei UI"/>
              </a:rPr>
              <a:t>（乘</a:t>
            </a:r>
            <a:r>
              <a:rPr sz="2850" spc="60" dirty="0">
                <a:latin typeface="Arial"/>
                <a:cs typeface="Arial"/>
              </a:rPr>
              <a:t>2</a:t>
            </a:r>
            <a:r>
              <a:rPr sz="2850" spc="89" baseline="27777" dirty="0">
                <a:latin typeface="Arial"/>
                <a:cs typeface="Arial"/>
              </a:rPr>
              <a:t>10</a:t>
            </a:r>
            <a:r>
              <a:rPr sz="2850" spc="60" dirty="0">
                <a:latin typeface="Microsoft JhengHei UI"/>
                <a:cs typeface="Microsoft JhengHei UI"/>
              </a:rPr>
              <a:t>）：</a:t>
            </a:r>
            <a:endParaRPr sz="2850">
              <a:latin typeface="Microsoft JhengHei UI"/>
              <a:cs typeface="Microsoft JhengHei UI"/>
            </a:endParaRPr>
          </a:p>
          <a:p>
            <a:pPr marL="640715" marR="5080" indent="-392430">
              <a:lnSpc>
                <a:spcPct val="144500"/>
              </a:lnSpc>
              <a:buSzPct val="75438"/>
              <a:buChar char="•"/>
              <a:tabLst>
                <a:tab pos="640715" algn="l"/>
                <a:tab pos="641350" algn="l"/>
              </a:tabLst>
            </a:pPr>
            <a:r>
              <a:rPr sz="2850" spc="60" dirty="0">
                <a:latin typeface="Arial"/>
                <a:cs typeface="Arial"/>
              </a:rPr>
              <a:t>Byte(</a:t>
            </a:r>
            <a:r>
              <a:rPr sz="2850" spc="80" dirty="0">
                <a:latin typeface="Microsoft JhengHei UI"/>
                <a:cs typeface="Microsoft JhengHei UI"/>
              </a:rPr>
              <a:t>字节，基本单位</a:t>
            </a:r>
            <a:r>
              <a:rPr sz="2850" spc="55" dirty="0">
                <a:latin typeface="Arial"/>
                <a:cs typeface="Arial"/>
              </a:rPr>
              <a:t>)</a:t>
            </a:r>
            <a:r>
              <a:rPr sz="2850" spc="80" dirty="0">
                <a:latin typeface="Microsoft JhengHei UI"/>
                <a:cs typeface="Microsoft JhengHei UI"/>
              </a:rPr>
              <a:t>、</a:t>
            </a:r>
            <a:r>
              <a:rPr sz="2850" spc="60" dirty="0">
                <a:latin typeface="Arial"/>
                <a:cs typeface="Arial"/>
              </a:rPr>
              <a:t>KByte(KB)</a:t>
            </a:r>
            <a:r>
              <a:rPr sz="2850" spc="80" dirty="0">
                <a:latin typeface="Microsoft JhengHei UI"/>
                <a:cs typeface="Microsoft JhengHei UI"/>
              </a:rPr>
              <a:t>、</a:t>
            </a:r>
            <a:r>
              <a:rPr sz="2850" spc="60" dirty="0">
                <a:latin typeface="Arial"/>
                <a:cs typeface="Arial"/>
              </a:rPr>
              <a:t>MByte(MB)</a:t>
            </a:r>
            <a:r>
              <a:rPr sz="2850" spc="30" dirty="0">
                <a:latin typeface="Microsoft JhengHei UI"/>
                <a:cs typeface="Microsoft JhengHei UI"/>
              </a:rPr>
              <a:t>、 </a:t>
            </a:r>
            <a:r>
              <a:rPr sz="2850" spc="60" dirty="0">
                <a:latin typeface="Arial"/>
                <a:cs typeface="Arial"/>
              </a:rPr>
              <a:t>GByte(GB)</a:t>
            </a:r>
            <a:r>
              <a:rPr sz="2850" spc="60" dirty="0">
                <a:latin typeface="Microsoft JhengHei UI"/>
                <a:cs typeface="Microsoft JhengHei UI"/>
              </a:rPr>
              <a:t>，</a:t>
            </a:r>
            <a:r>
              <a:rPr sz="2850" spc="60" dirty="0">
                <a:latin typeface="Arial"/>
                <a:cs typeface="Arial"/>
              </a:rPr>
              <a:t>1 </a:t>
            </a:r>
            <a:r>
              <a:rPr sz="2850" spc="50" dirty="0">
                <a:latin typeface="Arial"/>
                <a:cs typeface="Arial"/>
              </a:rPr>
              <a:t>Byte </a:t>
            </a:r>
            <a:r>
              <a:rPr sz="2850" spc="15" dirty="0">
                <a:latin typeface="Arial"/>
                <a:cs typeface="Arial"/>
              </a:rPr>
              <a:t>= </a:t>
            </a:r>
            <a:r>
              <a:rPr sz="2850" spc="10" dirty="0">
                <a:latin typeface="Arial"/>
                <a:cs typeface="Arial"/>
              </a:rPr>
              <a:t>8</a:t>
            </a:r>
            <a:r>
              <a:rPr sz="2850" spc="-495" dirty="0">
                <a:latin typeface="Arial"/>
                <a:cs typeface="Arial"/>
              </a:rPr>
              <a:t> </a:t>
            </a:r>
            <a:r>
              <a:rPr sz="2850" spc="55" dirty="0">
                <a:latin typeface="Arial"/>
                <a:cs typeface="Arial"/>
              </a:rPr>
              <a:t>bit 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性能指标：速率</a:t>
            </a:r>
          </a:p>
        </p:txBody>
      </p:sp>
      <p:sp>
        <p:nvSpPr>
          <p:cNvPr id="18" name="object 18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69077" y="2691128"/>
            <a:ext cx="3642995" cy="733996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01015" indent="-488315">
              <a:lnSpc>
                <a:spcPct val="100000"/>
              </a:lnSpc>
              <a:spcBef>
                <a:spcPts val="640"/>
              </a:spcBef>
              <a:buSzPct val="145714"/>
              <a:buFont typeface="Arial"/>
              <a:buChar char="•"/>
              <a:tabLst>
                <a:tab pos="501650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计算机⽹络概述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⽹络性能指标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信息的度量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⽹络速率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⽹络带宽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⽹络吞吐量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⽹络时延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利⽤率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⾮性能指标</a:t>
            </a:r>
            <a:endParaRPr sz="35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838200" cy="1141730"/>
          </a:xfrm>
          <a:custGeom>
            <a:avLst/>
            <a:gdLst/>
            <a:ahLst/>
            <a:cxnLst/>
            <a:rect l="l" t="t" r="r" b="b"/>
            <a:pathLst>
              <a:path w="838200" h="1141730">
                <a:moveTo>
                  <a:pt x="0" y="1141326"/>
                </a:moveTo>
                <a:lnTo>
                  <a:pt x="837670" y="1141326"/>
                </a:lnTo>
                <a:lnTo>
                  <a:pt x="837670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83584" y="1790521"/>
            <a:ext cx="13759235" cy="52724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4476750"/>
          </a:xfrm>
          <a:custGeom>
            <a:avLst/>
            <a:gdLst/>
            <a:ahLst/>
            <a:cxnLst/>
            <a:rect l="l" t="t" r="r" b="b"/>
            <a:pathLst>
              <a:path w="12963525" h="447675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218526"/>
                </a:lnTo>
                <a:lnTo>
                  <a:pt x="197" y="4269895"/>
                </a:lnTo>
                <a:lnTo>
                  <a:pt x="1581" y="4311322"/>
                </a:lnTo>
                <a:lnTo>
                  <a:pt x="12649" y="4370031"/>
                </a:lnTo>
                <a:lnTo>
                  <a:pt x="49226" y="4427444"/>
                </a:lnTo>
                <a:lnTo>
                  <a:pt x="106640" y="4464021"/>
                </a:lnTo>
                <a:lnTo>
                  <a:pt x="165348" y="4475089"/>
                </a:lnTo>
                <a:lnTo>
                  <a:pt x="206776" y="4476473"/>
                </a:lnTo>
                <a:lnTo>
                  <a:pt x="258146" y="4476671"/>
                </a:lnTo>
                <a:lnTo>
                  <a:pt x="12705299" y="4476671"/>
                </a:lnTo>
                <a:lnTo>
                  <a:pt x="12756671" y="4476473"/>
                </a:lnTo>
                <a:lnTo>
                  <a:pt x="12798099" y="4475089"/>
                </a:lnTo>
                <a:lnTo>
                  <a:pt x="12856802" y="4464021"/>
                </a:lnTo>
                <a:lnTo>
                  <a:pt x="12914218" y="4427444"/>
                </a:lnTo>
                <a:lnTo>
                  <a:pt x="12950799" y="4370031"/>
                </a:lnTo>
                <a:lnTo>
                  <a:pt x="12961867" y="4311322"/>
                </a:lnTo>
                <a:lnTo>
                  <a:pt x="12963250" y="4269895"/>
                </a:lnTo>
                <a:lnTo>
                  <a:pt x="12963448" y="421852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81478" y="2167473"/>
            <a:ext cx="12963525" cy="4476750"/>
          </a:xfrm>
          <a:custGeom>
            <a:avLst/>
            <a:gdLst/>
            <a:ahLst/>
            <a:cxnLst/>
            <a:rect l="l" t="t" r="r" b="b"/>
            <a:pathLst>
              <a:path w="12963525" h="447675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218526"/>
                </a:lnTo>
                <a:lnTo>
                  <a:pt x="12963250" y="4269895"/>
                </a:lnTo>
                <a:lnTo>
                  <a:pt x="12961867" y="4311322"/>
                </a:lnTo>
                <a:lnTo>
                  <a:pt x="12950799" y="4370031"/>
                </a:lnTo>
                <a:lnTo>
                  <a:pt x="12914218" y="4427444"/>
                </a:lnTo>
                <a:lnTo>
                  <a:pt x="12856802" y="4464021"/>
                </a:lnTo>
                <a:lnTo>
                  <a:pt x="12798099" y="4475089"/>
                </a:lnTo>
                <a:lnTo>
                  <a:pt x="12756671" y="4476473"/>
                </a:lnTo>
                <a:lnTo>
                  <a:pt x="12705299" y="4476671"/>
                </a:lnTo>
                <a:lnTo>
                  <a:pt x="258145" y="4476671"/>
                </a:lnTo>
                <a:lnTo>
                  <a:pt x="206775" y="4476473"/>
                </a:lnTo>
                <a:lnTo>
                  <a:pt x="165348" y="4475089"/>
                </a:lnTo>
                <a:lnTo>
                  <a:pt x="106640" y="4464021"/>
                </a:lnTo>
                <a:lnTo>
                  <a:pt x="49226" y="4427444"/>
                </a:lnTo>
                <a:lnTo>
                  <a:pt x="12650" y="4370031"/>
                </a:lnTo>
                <a:lnTo>
                  <a:pt x="1581" y="4311322"/>
                </a:lnTo>
                <a:lnTo>
                  <a:pt x="197" y="4269895"/>
                </a:lnTo>
                <a:lnTo>
                  <a:pt x="0" y="421852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66645" y="264120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0772" y="2394065"/>
            <a:ext cx="11174730" cy="3768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90805" marR="5080" indent="108585">
              <a:lnSpc>
                <a:spcPct val="143100"/>
              </a:lnSpc>
              <a:spcBef>
                <a:spcPts val="140"/>
              </a:spcBef>
            </a:pPr>
            <a:r>
              <a:rPr sz="2850" spc="55" dirty="0">
                <a:latin typeface="Arial"/>
                <a:cs typeface="Arial"/>
              </a:rPr>
              <a:t>“</a:t>
            </a:r>
            <a:r>
              <a:rPr sz="2850" spc="80" dirty="0">
                <a:latin typeface="Microsoft JhengHei UI"/>
                <a:cs typeface="Microsoft JhengHei UI"/>
              </a:rPr>
              <a:t>带宽</a:t>
            </a:r>
            <a:r>
              <a:rPr sz="2850" spc="55" dirty="0">
                <a:latin typeface="Arial"/>
                <a:cs typeface="Arial"/>
              </a:rPr>
              <a:t>”(bandwidth)</a:t>
            </a:r>
            <a:r>
              <a:rPr sz="2850" spc="225" dirty="0">
                <a:latin typeface="Arial"/>
                <a:cs typeface="Arial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是指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信号具有的频率成分范围</a:t>
            </a:r>
            <a:r>
              <a:rPr sz="2850" spc="80" dirty="0">
                <a:latin typeface="Microsoft JhengHei UI"/>
                <a:cs typeface="Microsoft JhengHei UI"/>
              </a:rPr>
              <a:t>。也可表示为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信道 的频带宽度</a:t>
            </a:r>
            <a:r>
              <a:rPr sz="2850" spc="80" dirty="0">
                <a:latin typeface="Microsoft JhengHei UI"/>
                <a:cs typeface="Microsoft JhengHei UI"/>
              </a:rPr>
              <a:t>（允许通过的最⾼频率成分与最低频率成分之差），其 单位是赫（或千赫、兆赫、吉赫等）。</a:t>
            </a:r>
            <a:endParaRPr sz="2850">
              <a:latin typeface="Microsoft JhengHei UI"/>
              <a:cs typeface="Microsoft JhengHei UI"/>
            </a:endParaRPr>
          </a:p>
          <a:p>
            <a:pPr marL="405130" marR="222885" indent="-392430">
              <a:lnSpc>
                <a:spcPts val="4940"/>
              </a:lnSpc>
              <a:spcBef>
                <a:spcPts val="325"/>
              </a:spcBef>
              <a:buSzPct val="75438"/>
              <a:buFont typeface="Arial"/>
              <a:buChar char="•"/>
              <a:tabLst>
                <a:tab pos="514350" algn="l"/>
                <a:tab pos="514984" algn="l"/>
              </a:tabLst>
            </a:pPr>
            <a:r>
              <a:rPr sz="2850" spc="80" dirty="0">
                <a:latin typeface="Microsoft JhengHei UI"/>
                <a:cs typeface="Microsoft JhengHei UI"/>
              </a:rPr>
              <a:t>例如：⼈⽿可辨别的声⾳约在</a:t>
            </a:r>
            <a:r>
              <a:rPr sz="2850" spc="65" dirty="0">
                <a:latin typeface="Arial"/>
                <a:cs typeface="Arial"/>
              </a:rPr>
              <a:t>16</a:t>
            </a:r>
            <a:r>
              <a:rPr sz="2850" spc="65" dirty="0">
                <a:latin typeface="Microsoft JhengHei UI"/>
                <a:cs typeface="Microsoft JhengHei UI"/>
              </a:rPr>
              <a:t>～</a:t>
            </a:r>
            <a:r>
              <a:rPr sz="2850" spc="65" dirty="0">
                <a:latin typeface="Arial"/>
                <a:cs typeface="Arial"/>
              </a:rPr>
              <a:t>20000Hz</a:t>
            </a:r>
            <a:r>
              <a:rPr sz="2850" spc="80" dirty="0">
                <a:latin typeface="Microsoft JhengHei UI"/>
                <a:cs typeface="Microsoft JhengHei UI"/>
              </a:rPr>
              <a:t>之间，但只要保留 </a:t>
            </a:r>
            <a:r>
              <a:rPr sz="2850" spc="65" dirty="0">
                <a:latin typeface="Arial"/>
                <a:cs typeface="Arial"/>
              </a:rPr>
              <a:t>300</a:t>
            </a:r>
            <a:r>
              <a:rPr sz="2850" spc="65" dirty="0">
                <a:latin typeface="Microsoft JhengHei UI"/>
                <a:cs typeface="Microsoft JhengHei UI"/>
              </a:rPr>
              <a:t>～</a:t>
            </a:r>
            <a:r>
              <a:rPr sz="2850" spc="65" dirty="0">
                <a:latin typeface="Arial"/>
                <a:cs typeface="Arial"/>
              </a:rPr>
              <a:t>3400Hz</a:t>
            </a:r>
            <a:r>
              <a:rPr sz="2850" spc="80" dirty="0">
                <a:latin typeface="Microsoft JhengHei UI"/>
                <a:cs typeface="Microsoft JhengHei UI"/>
              </a:rPr>
              <a:t>这段范围内的声⾳，仍能清晰辨别话⾳信号。故电 话信道的带宽为</a:t>
            </a:r>
            <a:r>
              <a:rPr sz="2850" spc="55" dirty="0">
                <a:latin typeface="Arial"/>
                <a:cs typeface="Arial"/>
              </a:rPr>
              <a:t>3400-300</a:t>
            </a:r>
            <a:r>
              <a:rPr sz="2850" spc="125" dirty="0">
                <a:latin typeface="Arial"/>
                <a:cs typeface="Arial"/>
              </a:rPr>
              <a:t> </a:t>
            </a:r>
            <a:r>
              <a:rPr sz="2850" spc="15" dirty="0">
                <a:latin typeface="Arial"/>
                <a:cs typeface="Arial"/>
              </a:rPr>
              <a:t>=</a:t>
            </a:r>
            <a:r>
              <a:rPr sz="2850" spc="125" dirty="0">
                <a:latin typeface="Arial"/>
                <a:cs typeface="Arial"/>
              </a:rPr>
              <a:t> </a:t>
            </a:r>
            <a:r>
              <a:rPr sz="2850" spc="65" dirty="0">
                <a:latin typeface="Arial"/>
                <a:cs typeface="Arial"/>
              </a:rPr>
              <a:t>3100Hz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7088" y="534015"/>
            <a:ext cx="19057620" cy="1141730"/>
          </a:xfrm>
          <a:custGeom>
            <a:avLst/>
            <a:gdLst/>
            <a:ahLst/>
            <a:cxnLst/>
            <a:rect l="l" t="t" r="r" b="b"/>
            <a:pathLst>
              <a:path w="19057620" h="1141730">
                <a:moveTo>
                  <a:pt x="0" y="1141326"/>
                </a:moveTo>
                <a:lnTo>
                  <a:pt x="19057011" y="1141326"/>
                </a:lnTo>
                <a:lnTo>
                  <a:pt x="19057011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995254" y="715916"/>
            <a:ext cx="780097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性能指标：带宽两种不同意义</a:t>
            </a:r>
          </a:p>
        </p:txBody>
      </p:sp>
      <p:sp>
        <p:nvSpPr>
          <p:cNvPr id="10" name="object 10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69077" y="2691128"/>
            <a:ext cx="3642995" cy="733996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01015" indent="-488315">
              <a:lnSpc>
                <a:spcPct val="100000"/>
              </a:lnSpc>
              <a:spcBef>
                <a:spcPts val="640"/>
              </a:spcBef>
              <a:buSzPct val="145714"/>
              <a:buFont typeface="Arial"/>
              <a:buChar char="•"/>
              <a:tabLst>
                <a:tab pos="501650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计算机⽹络概述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⽹络性能指标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信息的度量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⽹络速率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⽹络带宽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⽹络吞吐量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⽹络时延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利⽤率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⾮性能指标</a:t>
            </a:r>
            <a:endParaRPr sz="35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6605310"/>
            <a:ext cx="13759235" cy="3591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6982262"/>
            <a:ext cx="12963525" cy="2795905"/>
          </a:xfrm>
          <a:custGeom>
            <a:avLst/>
            <a:gdLst/>
            <a:ahLst/>
            <a:cxnLst/>
            <a:rect l="l" t="t" r="r" b="b"/>
            <a:pathLst>
              <a:path w="12963525" h="279590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50"/>
                </a:lnTo>
                <a:lnTo>
                  <a:pt x="49226" y="49227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537348"/>
                </a:lnTo>
                <a:lnTo>
                  <a:pt x="197" y="2588718"/>
                </a:lnTo>
                <a:lnTo>
                  <a:pt x="1581" y="2630146"/>
                </a:lnTo>
                <a:lnTo>
                  <a:pt x="12649" y="2688854"/>
                </a:lnTo>
                <a:lnTo>
                  <a:pt x="49226" y="2746268"/>
                </a:lnTo>
                <a:lnTo>
                  <a:pt x="106640" y="2782845"/>
                </a:lnTo>
                <a:lnTo>
                  <a:pt x="165348" y="2793913"/>
                </a:lnTo>
                <a:lnTo>
                  <a:pt x="206776" y="2795297"/>
                </a:lnTo>
                <a:lnTo>
                  <a:pt x="258146" y="2795494"/>
                </a:lnTo>
                <a:lnTo>
                  <a:pt x="12705299" y="2795494"/>
                </a:lnTo>
                <a:lnTo>
                  <a:pt x="12756671" y="2795297"/>
                </a:lnTo>
                <a:lnTo>
                  <a:pt x="12798099" y="2793913"/>
                </a:lnTo>
                <a:lnTo>
                  <a:pt x="12856802" y="2782845"/>
                </a:lnTo>
                <a:lnTo>
                  <a:pt x="12914218" y="2746268"/>
                </a:lnTo>
                <a:lnTo>
                  <a:pt x="12950799" y="2688854"/>
                </a:lnTo>
                <a:lnTo>
                  <a:pt x="12961867" y="2630146"/>
                </a:lnTo>
                <a:lnTo>
                  <a:pt x="12963250" y="2588718"/>
                </a:lnTo>
                <a:lnTo>
                  <a:pt x="12963448" y="253734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7"/>
                </a:lnTo>
                <a:lnTo>
                  <a:pt x="12856802" y="12650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6982262"/>
            <a:ext cx="12963525" cy="2795905"/>
          </a:xfrm>
          <a:custGeom>
            <a:avLst/>
            <a:gdLst/>
            <a:ahLst/>
            <a:cxnLst/>
            <a:rect l="l" t="t" r="r" b="b"/>
            <a:pathLst>
              <a:path w="12963525" h="279590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537348"/>
                </a:lnTo>
                <a:lnTo>
                  <a:pt x="12963250" y="2588718"/>
                </a:lnTo>
                <a:lnTo>
                  <a:pt x="12961867" y="2630146"/>
                </a:lnTo>
                <a:lnTo>
                  <a:pt x="12950799" y="2688854"/>
                </a:lnTo>
                <a:lnTo>
                  <a:pt x="12914218" y="2746267"/>
                </a:lnTo>
                <a:lnTo>
                  <a:pt x="12856802" y="2782844"/>
                </a:lnTo>
                <a:lnTo>
                  <a:pt x="12798099" y="2793913"/>
                </a:lnTo>
                <a:lnTo>
                  <a:pt x="12756671" y="2795297"/>
                </a:lnTo>
                <a:lnTo>
                  <a:pt x="12705299" y="2795494"/>
                </a:lnTo>
                <a:lnTo>
                  <a:pt x="258145" y="2795494"/>
                </a:lnTo>
                <a:lnTo>
                  <a:pt x="206775" y="2795297"/>
                </a:lnTo>
                <a:lnTo>
                  <a:pt x="165348" y="2793913"/>
                </a:lnTo>
                <a:lnTo>
                  <a:pt x="106640" y="2782844"/>
                </a:lnTo>
                <a:lnTo>
                  <a:pt x="49226" y="2746267"/>
                </a:lnTo>
                <a:lnTo>
                  <a:pt x="12650" y="2688854"/>
                </a:lnTo>
                <a:lnTo>
                  <a:pt x="1581" y="2630146"/>
                </a:lnTo>
                <a:lnTo>
                  <a:pt x="197" y="2588718"/>
                </a:lnTo>
                <a:lnTo>
                  <a:pt x="0" y="253734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83584" y="1790521"/>
            <a:ext cx="13759235" cy="4060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3265170"/>
          </a:xfrm>
          <a:custGeom>
            <a:avLst/>
            <a:gdLst/>
            <a:ahLst/>
            <a:cxnLst/>
            <a:rect l="l" t="t" r="r" b="b"/>
            <a:pathLst>
              <a:path w="12963525" h="326517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006984"/>
                </a:lnTo>
                <a:lnTo>
                  <a:pt x="197" y="3058354"/>
                </a:lnTo>
                <a:lnTo>
                  <a:pt x="1581" y="3099782"/>
                </a:lnTo>
                <a:lnTo>
                  <a:pt x="12649" y="3158490"/>
                </a:lnTo>
                <a:lnTo>
                  <a:pt x="49226" y="3215903"/>
                </a:lnTo>
                <a:lnTo>
                  <a:pt x="106640" y="3252480"/>
                </a:lnTo>
                <a:lnTo>
                  <a:pt x="165348" y="3263549"/>
                </a:lnTo>
                <a:lnTo>
                  <a:pt x="206776" y="3264933"/>
                </a:lnTo>
                <a:lnTo>
                  <a:pt x="258146" y="3265130"/>
                </a:lnTo>
                <a:lnTo>
                  <a:pt x="12705299" y="3265130"/>
                </a:lnTo>
                <a:lnTo>
                  <a:pt x="12756671" y="3264933"/>
                </a:lnTo>
                <a:lnTo>
                  <a:pt x="12798099" y="3263549"/>
                </a:lnTo>
                <a:lnTo>
                  <a:pt x="12856802" y="3252480"/>
                </a:lnTo>
                <a:lnTo>
                  <a:pt x="12914218" y="3215903"/>
                </a:lnTo>
                <a:lnTo>
                  <a:pt x="12950799" y="3158490"/>
                </a:lnTo>
                <a:lnTo>
                  <a:pt x="12961867" y="3099782"/>
                </a:lnTo>
                <a:lnTo>
                  <a:pt x="12963250" y="3058354"/>
                </a:lnTo>
                <a:lnTo>
                  <a:pt x="12963448" y="3006984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3265170"/>
          </a:xfrm>
          <a:custGeom>
            <a:avLst/>
            <a:gdLst/>
            <a:ahLst/>
            <a:cxnLst/>
            <a:rect l="l" t="t" r="r" b="b"/>
            <a:pathLst>
              <a:path w="12963525" h="326517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006984"/>
                </a:lnTo>
                <a:lnTo>
                  <a:pt x="12963250" y="3058354"/>
                </a:lnTo>
                <a:lnTo>
                  <a:pt x="12961867" y="3099782"/>
                </a:lnTo>
                <a:lnTo>
                  <a:pt x="12950799" y="3158490"/>
                </a:lnTo>
                <a:lnTo>
                  <a:pt x="12914218" y="3215903"/>
                </a:lnTo>
                <a:lnTo>
                  <a:pt x="12856802" y="3252480"/>
                </a:lnTo>
                <a:lnTo>
                  <a:pt x="12798099" y="3263549"/>
                </a:lnTo>
                <a:lnTo>
                  <a:pt x="12756671" y="3264933"/>
                </a:lnTo>
                <a:lnTo>
                  <a:pt x="12705299" y="3265130"/>
                </a:lnTo>
                <a:lnTo>
                  <a:pt x="258145" y="3265130"/>
                </a:lnTo>
                <a:lnTo>
                  <a:pt x="206775" y="3264933"/>
                </a:lnTo>
                <a:lnTo>
                  <a:pt x="165348" y="3263549"/>
                </a:lnTo>
                <a:lnTo>
                  <a:pt x="106640" y="3252480"/>
                </a:lnTo>
                <a:lnTo>
                  <a:pt x="49226" y="3215903"/>
                </a:lnTo>
                <a:lnTo>
                  <a:pt x="12650" y="3158490"/>
                </a:lnTo>
                <a:lnTo>
                  <a:pt x="1581" y="3099782"/>
                </a:lnTo>
                <a:lnTo>
                  <a:pt x="197" y="3058354"/>
                </a:lnTo>
                <a:lnTo>
                  <a:pt x="0" y="300698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66645" y="267651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59303" y="2441358"/>
            <a:ext cx="10866120" cy="1257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计算机⽹络中</a:t>
            </a:r>
            <a:r>
              <a:rPr sz="2850" spc="80" dirty="0">
                <a:latin typeface="Microsoft JhengHei UI"/>
                <a:cs typeface="Microsoft JhengHei UI"/>
              </a:rPr>
              <a:t>，带宽⽤来表示⽹络中某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通道传送数据的能⼒</a:t>
            </a:r>
            <a:r>
              <a:rPr sz="2850" spc="80" dirty="0">
                <a:latin typeface="Microsoft JhengHei UI"/>
                <a:cs typeface="Microsoft JhengHei UI"/>
              </a:rPr>
              <a:t>。表示 在单位时间内⽹络中的某信道所能通过的</a:t>
            </a:r>
            <a:r>
              <a:rPr sz="2850" spc="55" dirty="0">
                <a:latin typeface="Arial"/>
                <a:cs typeface="Arial"/>
              </a:rPr>
              <a:t>“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最⾼数据率</a:t>
            </a:r>
            <a:r>
              <a:rPr sz="2850" spc="60" dirty="0">
                <a:latin typeface="Arial"/>
                <a:cs typeface="Arial"/>
              </a:rPr>
              <a:t>”</a:t>
            </a:r>
            <a:r>
              <a:rPr sz="2850" spc="60" dirty="0">
                <a:latin typeface="Microsoft JhengHei UI"/>
                <a:cs typeface="Microsoft JhengHei UI"/>
              </a:rPr>
              <a:t>（</a:t>
            </a:r>
            <a:r>
              <a:rPr sz="2850" spc="60" dirty="0">
                <a:latin typeface="Arial"/>
                <a:cs typeface="Arial"/>
              </a:rPr>
              <a:t>bit/s</a:t>
            </a:r>
            <a:r>
              <a:rPr sz="2850" spc="60" dirty="0">
                <a:latin typeface="Microsoft JhengHei UI"/>
                <a:cs typeface="Microsoft JhengHei UI"/>
              </a:rPr>
              <a:t>）</a:t>
            </a:r>
            <a:r>
              <a:rPr sz="2850" spc="8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80772" y="391987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3430" y="3672734"/>
            <a:ext cx="10612755" cy="12807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例如：计算机</a:t>
            </a:r>
            <a:r>
              <a:rPr sz="2850" spc="65" dirty="0">
                <a:latin typeface="Arial"/>
                <a:cs typeface="Arial"/>
              </a:rPr>
              <a:t>100Mbps</a:t>
            </a:r>
            <a:r>
              <a:rPr sz="2850" spc="80" dirty="0">
                <a:latin typeface="Microsoft JhengHei UI"/>
                <a:cs typeface="Microsoft JhengHei UI"/>
              </a:rPr>
              <a:t>接⼊⽹络，指的是计算机能以</a:t>
            </a:r>
            <a:r>
              <a:rPr sz="2850" spc="65" dirty="0">
                <a:latin typeface="Arial"/>
                <a:cs typeface="Arial"/>
              </a:rPr>
              <a:t>100Mbps</a:t>
            </a:r>
            <a:r>
              <a:rPr sz="2850" spc="30" dirty="0">
                <a:latin typeface="Microsoft JhengHei UI"/>
                <a:cs typeface="Microsoft JhengHei UI"/>
              </a:rPr>
              <a:t>速 </a:t>
            </a:r>
            <a:r>
              <a:rPr sz="2850" spc="80" dirty="0">
                <a:latin typeface="Microsoft JhengHei UI"/>
                <a:cs typeface="Microsoft JhengHei UI"/>
              </a:rPr>
              <a:t>率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向信道注⼊</a:t>
            </a:r>
            <a:r>
              <a:rPr sz="2850" spc="55" dirty="0">
                <a:solidFill>
                  <a:srgbClr val="FF2600"/>
                </a:solidFill>
                <a:latin typeface="Arial"/>
                <a:cs typeface="Arial"/>
              </a:rPr>
              <a:t>bit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流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157583" y="715916"/>
            <a:ext cx="780097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性能指标：带宽两种不同意义</a:t>
            </a:r>
          </a:p>
        </p:txBody>
      </p:sp>
      <p:sp>
        <p:nvSpPr>
          <p:cNvPr id="14" name="object 1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166645" y="757032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66645" y="8813689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59303" y="7323177"/>
            <a:ext cx="11117580" cy="1896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其实就是</a:t>
            </a:r>
            <a:r>
              <a:rPr sz="2850" spc="55" dirty="0">
                <a:latin typeface="Arial"/>
                <a:cs typeface="Arial"/>
              </a:rPr>
              <a:t>“</a:t>
            </a:r>
            <a:r>
              <a:rPr sz="2850" spc="80" dirty="0">
                <a:latin typeface="Microsoft JhengHei UI"/>
                <a:cs typeface="Microsoft JhengHei UI"/>
              </a:rPr>
              <a:t>带宽</a:t>
            </a:r>
            <a:r>
              <a:rPr sz="2850" spc="55" dirty="0">
                <a:latin typeface="Arial"/>
                <a:cs typeface="Arial"/>
              </a:rPr>
              <a:t>”</a:t>
            </a:r>
            <a:r>
              <a:rPr sz="2850" spc="80" dirty="0">
                <a:latin typeface="Microsoft JhengHei UI"/>
                <a:cs typeface="Microsoft JhengHei UI"/>
              </a:rPr>
              <a:t>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两种表述</a:t>
            </a:r>
            <a:r>
              <a:rPr sz="2850" spc="80" dirty="0">
                <a:latin typeface="Microsoft JhengHei UI"/>
                <a:cs typeface="Microsoft JhengHei UI"/>
              </a:rPr>
              <a:t>，前者为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频域称谓</a:t>
            </a:r>
            <a:r>
              <a:rPr sz="2850" spc="80" dirty="0">
                <a:latin typeface="Microsoft JhengHei UI"/>
                <a:cs typeface="Microsoft JhengHei UI"/>
              </a:rPr>
              <a:t>，⽽后者为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时域称谓</a:t>
            </a:r>
            <a:r>
              <a:rPr sz="2850" spc="30" dirty="0">
                <a:latin typeface="Microsoft JhengHei UI"/>
                <a:cs typeface="Microsoft JhengHei UI"/>
              </a:rPr>
              <a:t>，  </a:t>
            </a:r>
            <a:r>
              <a:rPr sz="2850" spc="80" dirty="0">
                <a:latin typeface="Microsoft JhengHei UI"/>
                <a:cs typeface="Microsoft JhengHei UI"/>
              </a:rPr>
              <a:t>本质是相同的。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⼀条通信链路的</a:t>
            </a:r>
            <a:r>
              <a:rPr sz="2850" spc="55" dirty="0">
                <a:solidFill>
                  <a:srgbClr val="FF2600"/>
                </a:solidFill>
                <a:latin typeface="Arial"/>
                <a:cs typeface="Arial"/>
              </a:rPr>
              <a:t>“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带宽</a:t>
            </a:r>
            <a:r>
              <a:rPr sz="2850" spc="55" dirty="0">
                <a:solidFill>
                  <a:srgbClr val="FF2600"/>
                </a:solidFill>
                <a:latin typeface="Arial"/>
                <a:cs typeface="Arial"/>
              </a:rPr>
              <a:t>”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越宽</a:t>
            </a:r>
            <a:r>
              <a:rPr sz="2850" spc="80" dirty="0">
                <a:latin typeface="Microsoft JhengHei UI"/>
                <a:cs typeface="Microsoft JhengHei UI"/>
              </a:rPr>
              <a:t>，所能传输的</a:t>
            </a:r>
            <a:r>
              <a:rPr sz="2850" spc="55" dirty="0">
                <a:latin typeface="Arial"/>
                <a:cs typeface="Arial"/>
              </a:rPr>
              <a:t>“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最⾼数据率</a:t>
            </a:r>
            <a:r>
              <a:rPr sz="2850" spc="55" dirty="0">
                <a:latin typeface="Arial"/>
                <a:cs typeface="Arial"/>
              </a:rPr>
              <a:t>”</a:t>
            </a:r>
            <a:r>
              <a:rPr sz="2850" spc="80" dirty="0">
                <a:latin typeface="Microsoft JhengHei UI"/>
                <a:cs typeface="Microsoft JhengHei UI"/>
              </a:rPr>
              <a:t>也越⾼。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9077" y="2691128"/>
            <a:ext cx="3642995" cy="733996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01015" indent="-488315">
              <a:lnSpc>
                <a:spcPct val="100000"/>
              </a:lnSpc>
              <a:spcBef>
                <a:spcPts val="640"/>
              </a:spcBef>
              <a:buSzPct val="145714"/>
              <a:buFont typeface="Arial"/>
              <a:buChar char="•"/>
              <a:tabLst>
                <a:tab pos="501650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计算机⽹络概述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⽹络性能指标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信息的度量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⽹络速率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⽹络带宽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⽹络吞吐量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⽹络时延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利⽤率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⾮性能指标</a:t>
            </a:r>
            <a:endParaRPr sz="35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86976" y="7200859"/>
            <a:ext cx="3408679" cy="0"/>
          </a:xfrm>
          <a:custGeom>
            <a:avLst/>
            <a:gdLst/>
            <a:ahLst/>
            <a:cxnLst/>
            <a:rect l="l" t="t" r="r" b="b"/>
            <a:pathLst>
              <a:path w="3408680">
                <a:moveTo>
                  <a:pt x="0" y="0"/>
                </a:moveTo>
                <a:lnTo>
                  <a:pt x="340828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31741" y="7200859"/>
            <a:ext cx="3157855" cy="0"/>
          </a:xfrm>
          <a:custGeom>
            <a:avLst/>
            <a:gdLst/>
            <a:ahLst/>
            <a:cxnLst/>
            <a:rect l="l" t="t" r="r" b="b"/>
            <a:pathLst>
              <a:path w="3157854">
                <a:moveTo>
                  <a:pt x="0" y="0"/>
                </a:moveTo>
                <a:lnTo>
                  <a:pt x="3157764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184796" y="715059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41692" y="715059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18511" y="3816312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23065" y="3816312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06615" y="4533238"/>
            <a:ext cx="1188085" cy="0"/>
          </a:xfrm>
          <a:custGeom>
            <a:avLst/>
            <a:gdLst/>
            <a:ahLst/>
            <a:cxnLst/>
            <a:rect l="l" t="t" r="r" b="b"/>
            <a:pathLst>
              <a:path w="1188084">
                <a:moveTo>
                  <a:pt x="0" y="0"/>
                </a:moveTo>
                <a:lnTo>
                  <a:pt x="1188019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00517" y="3818765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12187" y="3816312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425957" y="4518513"/>
            <a:ext cx="1188085" cy="0"/>
          </a:xfrm>
          <a:custGeom>
            <a:avLst/>
            <a:gdLst/>
            <a:ahLst/>
            <a:cxnLst/>
            <a:rect l="l" t="t" r="r" b="b"/>
            <a:pathLst>
              <a:path w="1188084">
                <a:moveTo>
                  <a:pt x="0" y="0"/>
                </a:moveTo>
                <a:lnTo>
                  <a:pt x="1188019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06234" y="3804041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805874" y="3816312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783790" y="4518513"/>
            <a:ext cx="716280" cy="0"/>
          </a:xfrm>
          <a:custGeom>
            <a:avLst/>
            <a:gdLst/>
            <a:ahLst/>
            <a:cxnLst/>
            <a:rect l="l" t="t" r="r" b="b"/>
            <a:pathLst>
              <a:path w="716280">
                <a:moveTo>
                  <a:pt x="0" y="0"/>
                </a:moveTo>
                <a:lnTo>
                  <a:pt x="715916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473791" y="4533238"/>
            <a:ext cx="716280" cy="0"/>
          </a:xfrm>
          <a:custGeom>
            <a:avLst/>
            <a:gdLst/>
            <a:ahLst/>
            <a:cxnLst/>
            <a:rect l="l" t="t" r="r" b="b"/>
            <a:pathLst>
              <a:path w="716280">
                <a:moveTo>
                  <a:pt x="0" y="0"/>
                </a:moveTo>
                <a:lnTo>
                  <a:pt x="715916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190471" y="3823511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172252" y="3809111"/>
            <a:ext cx="1179195" cy="0"/>
          </a:xfrm>
          <a:custGeom>
            <a:avLst/>
            <a:gdLst/>
            <a:ahLst/>
            <a:cxnLst/>
            <a:rect l="l" t="t" r="r" b="b"/>
            <a:pathLst>
              <a:path w="1179194">
                <a:moveTo>
                  <a:pt x="0" y="0"/>
                </a:moveTo>
                <a:lnTo>
                  <a:pt x="1178603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333294" y="3823511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75294" y="4177228"/>
            <a:ext cx="11086465" cy="0"/>
          </a:xfrm>
          <a:custGeom>
            <a:avLst/>
            <a:gdLst/>
            <a:ahLst/>
            <a:cxnLst/>
            <a:rect l="l" t="t" r="r" b="b"/>
            <a:pathLst>
              <a:path w="11086465">
                <a:moveTo>
                  <a:pt x="0" y="0"/>
                </a:moveTo>
                <a:lnTo>
                  <a:pt x="11075893" y="0"/>
                </a:lnTo>
                <a:lnTo>
                  <a:pt x="11086364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051189" y="412696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22279" y="6108453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06014" y="6094054"/>
            <a:ext cx="323850" cy="0"/>
          </a:xfrm>
          <a:custGeom>
            <a:avLst/>
            <a:gdLst/>
            <a:ahLst/>
            <a:cxnLst/>
            <a:rect l="l" t="t" r="r" b="b"/>
            <a:pathLst>
              <a:path w="323850">
                <a:moveTo>
                  <a:pt x="0" y="0"/>
                </a:moveTo>
                <a:lnTo>
                  <a:pt x="323449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10067" y="6108453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414543" y="6115653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391557" y="6101253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5">
                <a:moveTo>
                  <a:pt x="0" y="0"/>
                </a:moveTo>
                <a:lnTo>
                  <a:pt x="335894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02331" y="6115653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05184" y="6115653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989224" y="6101253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>
                <a:moveTo>
                  <a:pt x="0" y="0"/>
                </a:moveTo>
                <a:lnTo>
                  <a:pt x="323144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292971" y="6115653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02567" y="6840104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3017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691867" y="6825379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3017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286343" y="6825379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3017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609875" y="6123178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601614" y="6123503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3017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912379" y="6108453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202140" y="6115653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519376" y="6115653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822226" y="6115653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799242" y="6101253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15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110008" y="6115653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890160" y="6825379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3017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508906" y="6825379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3017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412187" y="6108453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389204" y="6108778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3017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714702" y="6093729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004451" y="6115653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325940" y="6115653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609815" y="6115653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586832" y="6101253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3017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897609" y="6115653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692472" y="6833969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30170" y="0"/>
                </a:lnTo>
              </a:path>
            </a:pathLst>
          </a:custGeom>
          <a:ln w="2961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311227" y="6825379"/>
            <a:ext cx="286385" cy="0"/>
          </a:xfrm>
          <a:custGeom>
            <a:avLst/>
            <a:gdLst/>
            <a:ahLst/>
            <a:cxnLst/>
            <a:rect l="l" t="t" r="r" b="b"/>
            <a:pathLst>
              <a:path w="286384">
                <a:moveTo>
                  <a:pt x="0" y="0"/>
                </a:moveTo>
                <a:lnTo>
                  <a:pt x="285933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86532" y="6825379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3017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474114" y="6825379"/>
            <a:ext cx="908685" cy="0"/>
          </a:xfrm>
          <a:custGeom>
            <a:avLst/>
            <a:gdLst/>
            <a:ahLst/>
            <a:cxnLst/>
            <a:rect l="l" t="t" r="r" b="b"/>
            <a:pathLst>
              <a:path w="908684">
                <a:moveTo>
                  <a:pt x="0" y="0"/>
                </a:moveTo>
                <a:lnTo>
                  <a:pt x="908617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803638" y="3801424"/>
            <a:ext cx="1210310" cy="0"/>
          </a:xfrm>
          <a:custGeom>
            <a:avLst/>
            <a:gdLst/>
            <a:ahLst/>
            <a:cxnLst/>
            <a:rect l="l" t="t" r="r" b="b"/>
            <a:pathLst>
              <a:path w="1210309">
                <a:moveTo>
                  <a:pt x="0" y="0"/>
                </a:moveTo>
                <a:lnTo>
                  <a:pt x="1209891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190947" y="3835943"/>
            <a:ext cx="1233170" cy="0"/>
          </a:xfrm>
          <a:custGeom>
            <a:avLst/>
            <a:gdLst/>
            <a:ahLst/>
            <a:cxnLst/>
            <a:rect l="l" t="t" r="r" b="b"/>
            <a:pathLst>
              <a:path w="1233170">
                <a:moveTo>
                  <a:pt x="0" y="0"/>
                </a:moveTo>
                <a:lnTo>
                  <a:pt x="1232676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586476" y="3809111"/>
            <a:ext cx="1233170" cy="0"/>
          </a:xfrm>
          <a:custGeom>
            <a:avLst/>
            <a:gdLst/>
            <a:ahLst/>
            <a:cxnLst/>
            <a:rect l="l" t="t" r="r" b="b"/>
            <a:pathLst>
              <a:path w="1233169">
                <a:moveTo>
                  <a:pt x="0" y="0"/>
                </a:moveTo>
                <a:lnTo>
                  <a:pt x="1232676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795543" y="380191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4">
                <a:moveTo>
                  <a:pt x="0" y="0"/>
                </a:moveTo>
                <a:lnTo>
                  <a:pt x="1246035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200677" y="6113361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177694" y="6098961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3017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488470" y="6113361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887063" y="6825379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3017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506407" y="6113198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483424" y="6128249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3017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794201" y="6113198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126505" y="6113198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109426" y="6098799"/>
            <a:ext cx="324485" cy="0"/>
          </a:xfrm>
          <a:custGeom>
            <a:avLst/>
            <a:gdLst/>
            <a:ahLst/>
            <a:cxnLst/>
            <a:rect l="l" t="t" r="r" b="b"/>
            <a:pathLst>
              <a:path w="324484">
                <a:moveTo>
                  <a:pt x="0" y="0"/>
                </a:moveTo>
                <a:lnTo>
                  <a:pt x="324257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414285" y="6113198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6194428" y="6837649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3017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6774359" y="6822925"/>
            <a:ext cx="367030" cy="0"/>
          </a:xfrm>
          <a:custGeom>
            <a:avLst/>
            <a:gdLst/>
            <a:ahLst/>
            <a:cxnLst/>
            <a:rect l="l" t="t" r="r" b="b"/>
            <a:pathLst>
              <a:path w="367030">
                <a:moveTo>
                  <a:pt x="0" y="0"/>
                </a:moveTo>
                <a:lnTo>
                  <a:pt x="36648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717366" y="6110908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694372" y="6096508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488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8005147" y="6110908"/>
            <a:ext cx="0" cy="721995"/>
          </a:xfrm>
          <a:custGeom>
            <a:avLst/>
            <a:gdLst/>
            <a:ahLst/>
            <a:cxnLst/>
            <a:rect l="l" t="t" r="r" b="b"/>
            <a:pathLst>
              <a:path h="721995">
                <a:moveTo>
                  <a:pt x="0" y="721834"/>
                </a:moveTo>
                <a:lnTo>
                  <a:pt x="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7403742" y="6822925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3017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8030865" y="6816546"/>
            <a:ext cx="296545" cy="0"/>
          </a:xfrm>
          <a:custGeom>
            <a:avLst/>
            <a:gdLst/>
            <a:ahLst/>
            <a:cxnLst/>
            <a:rect l="l" t="t" r="r" b="b"/>
            <a:pathLst>
              <a:path w="296544">
                <a:moveTo>
                  <a:pt x="0" y="0"/>
                </a:moveTo>
                <a:lnTo>
                  <a:pt x="296193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945845" y="6467079"/>
            <a:ext cx="11086465" cy="0"/>
          </a:xfrm>
          <a:custGeom>
            <a:avLst/>
            <a:gdLst/>
            <a:ahLst/>
            <a:cxnLst/>
            <a:rect l="l" t="t" r="r" b="b"/>
            <a:pathLst>
              <a:path w="11086465">
                <a:moveTo>
                  <a:pt x="0" y="0"/>
                </a:moveTo>
                <a:lnTo>
                  <a:pt x="11075893" y="0"/>
                </a:lnTo>
                <a:lnTo>
                  <a:pt x="11086364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9021745" y="641681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1251427" y="3631351"/>
            <a:ext cx="1111885" cy="0"/>
          </a:xfrm>
          <a:custGeom>
            <a:avLst/>
            <a:gdLst/>
            <a:ahLst/>
            <a:cxnLst/>
            <a:rect l="l" t="t" r="r" b="b"/>
            <a:pathLst>
              <a:path w="1111884">
                <a:moveTo>
                  <a:pt x="0" y="0"/>
                </a:moveTo>
                <a:lnTo>
                  <a:pt x="5235" y="0"/>
                </a:lnTo>
                <a:lnTo>
                  <a:pt x="1106484" y="0"/>
                </a:lnTo>
                <a:lnTo>
                  <a:pt x="111172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2357906" y="3599938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193836" y="3599938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825" y="0"/>
                </a:moveTo>
                <a:lnTo>
                  <a:pt x="0" y="31412"/>
                </a:lnTo>
                <a:lnTo>
                  <a:pt x="62825" y="62825"/>
                </a:lnTo>
                <a:lnTo>
                  <a:pt x="6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215239" y="5699023"/>
            <a:ext cx="0" cy="299720"/>
          </a:xfrm>
          <a:custGeom>
            <a:avLst/>
            <a:gdLst/>
            <a:ahLst/>
            <a:cxnLst/>
            <a:rect l="l" t="t" r="r" b="b"/>
            <a:pathLst>
              <a:path h="299720">
                <a:moveTo>
                  <a:pt x="0" y="29923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493650" y="5699023"/>
            <a:ext cx="0" cy="299720"/>
          </a:xfrm>
          <a:custGeom>
            <a:avLst/>
            <a:gdLst/>
            <a:ahLst/>
            <a:cxnLst/>
            <a:rect l="l" t="t" r="r" b="b"/>
            <a:pathLst>
              <a:path h="299720">
                <a:moveTo>
                  <a:pt x="0" y="299239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511240" y="5848643"/>
            <a:ext cx="658495" cy="0"/>
          </a:xfrm>
          <a:custGeom>
            <a:avLst/>
            <a:gdLst/>
            <a:ahLst/>
            <a:cxnLst/>
            <a:rect l="l" t="t" r="r" b="b"/>
            <a:pathLst>
              <a:path w="658495">
                <a:moveTo>
                  <a:pt x="0" y="0"/>
                </a:moveTo>
                <a:lnTo>
                  <a:pt x="653090" y="0"/>
                </a:lnTo>
                <a:lnTo>
                  <a:pt x="658326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164330" y="581723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539324" y="5848643"/>
            <a:ext cx="658495" cy="0"/>
          </a:xfrm>
          <a:custGeom>
            <a:avLst/>
            <a:gdLst/>
            <a:ahLst/>
            <a:cxnLst/>
            <a:rect l="l" t="t" r="r" b="b"/>
            <a:pathLst>
              <a:path w="658495">
                <a:moveTo>
                  <a:pt x="0" y="0"/>
                </a:moveTo>
                <a:lnTo>
                  <a:pt x="5235" y="0"/>
                </a:lnTo>
                <a:lnTo>
                  <a:pt x="658326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481734" y="581723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825" y="0"/>
                </a:moveTo>
                <a:lnTo>
                  <a:pt x="0" y="31412"/>
                </a:lnTo>
                <a:lnTo>
                  <a:pt x="62825" y="62825"/>
                </a:lnTo>
                <a:lnTo>
                  <a:pt x="6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11541356" y="3093606"/>
            <a:ext cx="5321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solidFill>
                  <a:srgbClr val="FC2110"/>
                </a:solidFill>
                <a:latin typeface="Arial"/>
                <a:cs typeface="Arial"/>
              </a:rPr>
              <a:t>1us</a:t>
            </a:r>
            <a:endParaRPr sz="245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0859963" y="5302715"/>
            <a:ext cx="9690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solidFill>
                  <a:srgbClr val="FC2110"/>
                </a:solidFill>
                <a:latin typeface="Arial"/>
                <a:cs typeface="Arial"/>
              </a:rPr>
              <a:t>0</a:t>
            </a:r>
            <a:r>
              <a:rPr sz="2450" dirty="0">
                <a:solidFill>
                  <a:srgbClr val="FC2110"/>
                </a:solidFill>
                <a:latin typeface="Arial"/>
                <a:cs typeface="Arial"/>
              </a:rPr>
              <a:t>.</a:t>
            </a:r>
            <a:r>
              <a:rPr sz="2450" spc="5" dirty="0">
                <a:solidFill>
                  <a:srgbClr val="FC2110"/>
                </a:solidFill>
                <a:latin typeface="Arial"/>
                <a:cs typeface="Arial"/>
              </a:rPr>
              <a:t>25us</a:t>
            </a:r>
            <a:endParaRPr sz="245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818510" y="4696915"/>
            <a:ext cx="0" cy="1252855"/>
          </a:xfrm>
          <a:custGeom>
            <a:avLst/>
            <a:gdLst/>
            <a:ahLst/>
            <a:cxnLst/>
            <a:rect l="l" t="t" r="r" b="b"/>
            <a:pathLst>
              <a:path h="1252854">
                <a:moveTo>
                  <a:pt x="0" y="1252768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023065" y="4687273"/>
            <a:ext cx="0" cy="1252855"/>
          </a:xfrm>
          <a:custGeom>
            <a:avLst/>
            <a:gdLst/>
            <a:ahLst/>
            <a:cxnLst/>
            <a:rect l="l" t="t" r="r" b="b"/>
            <a:pathLst>
              <a:path h="1252854">
                <a:moveTo>
                  <a:pt x="0" y="1252768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861431" y="3607874"/>
            <a:ext cx="1111885" cy="0"/>
          </a:xfrm>
          <a:custGeom>
            <a:avLst/>
            <a:gdLst/>
            <a:ahLst/>
            <a:cxnLst/>
            <a:rect l="l" t="t" r="r" b="b"/>
            <a:pathLst>
              <a:path w="1111884">
                <a:moveTo>
                  <a:pt x="0" y="0"/>
                </a:moveTo>
                <a:lnTo>
                  <a:pt x="5235" y="0"/>
                </a:lnTo>
                <a:lnTo>
                  <a:pt x="1106484" y="0"/>
                </a:lnTo>
                <a:lnTo>
                  <a:pt x="111172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967916" y="3576461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3841" y="3576461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825" y="0"/>
                </a:moveTo>
                <a:lnTo>
                  <a:pt x="0" y="31412"/>
                </a:lnTo>
                <a:lnTo>
                  <a:pt x="62825" y="62825"/>
                </a:lnTo>
                <a:lnTo>
                  <a:pt x="6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9142650" y="3093606"/>
            <a:ext cx="5321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solidFill>
                  <a:srgbClr val="FC2110"/>
                </a:solidFill>
                <a:latin typeface="Arial"/>
                <a:cs typeface="Arial"/>
              </a:rPr>
              <a:t>1bit</a:t>
            </a:r>
            <a:endParaRPr sz="245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9151358" y="5494814"/>
            <a:ext cx="5321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dirty="0">
                <a:solidFill>
                  <a:srgbClr val="FC2110"/>
                </a:solidFill>
                <a:latin typeface="Arial"/>
                <a:cs typeface="Arial"/>
              </a:rPr>
              <a:t>4bit</a:t>
            </a:r>
            <a:endParaRPr sz="245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8710059" y="3558722"/>
            <a:ext cx="6540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时间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4529244" y="5037477"/>
            <a:ext cx="3709035" cy="0"/>
          </a:xfrm>
          <a:custGeom>
            <a:avLst/>
            <a:gdLst/>
            <a:ahLst/>
            <a:cxnLst/>
            <a:rect l="l" t="t" r="r" b="b"/>
            <a:pathLst>
              <a:path w="3709034">
                <a:moveTo>
                  <a:pt x="0" y="0"/>
                </a:moveTo>
                <a:lnTo>
                  <a:pt x="370874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974470" y="5037477"/>
            <a:ext cx="3390265" cy="0"/>
          </a:xfrm>
          <a:custGeom>
            <a:avLst/>
            <a:gdLst/>
            <a:ahLst/>
            <a:cxnLst/>
            <a:rect l="l" t="t" r="r" b="b"/>
            <a:pathLst>
              <a:path w="3390265">
                <a:moveTo>
                  <a:pt x="0" y="0"/>
                </a:moveTo>
                <a:lnTo>
                  <a:pt x="339000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8227518" y="498721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884420" y="498721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12415905" y="4755857"/>
            <a:ext cx="20624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每秒</a:t>
            </a:r>
            <a:r>
              <a:rPr sz="2450" spc="5" dirty="0">
                <a:latin typeface="Arial"/>
                <a:cs typeface="Arial"/>
              </a:rPr>
              <a:t>1</a:t>
            </a:r>
            <a:r>
              <a:rPr sz="2450" spc="0" dirty="0">
                <a:latin typeface="Arial"/>
                <a:cs typeface="Arial"/>
              </a:rPr>
              <a:t>0</a:t>
            </a:r>
            <a:r>
              <a:rPr sz="2475" spc="-7" baseline="42087" dirty="0">
                <a:latin typeface="Arial"/>
                <a:cs typeface="Arial"/>
              </a:rPr>
              <a:t>6</a:t>
            </a:r>
            <a:r>
              <a:rPr sz="2450" spc="15" dirty="0">
                <a:latin typeface="Microsoft JhengHei UI"/>
                <a:cs typeface="Microsoft JhengHei UI"/>
              </a:rPr>
              <a:t>个⽐特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2140940" y="6943780"/>
            <a:ext cx="25946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每秒</a:t>
            </a:r>
            <a:r>
              <a:rPr sz="2450" spc="5" dirty="0">
                <a:latin typeface="Arial"/>
                <a:cs typeface="Arial"/>
              </a:rPr>
              <a:t>4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spc="5" dirty="0">
                <a:latin typeface="Arial"/>
                <a:cs typeface="Arial"/>
              </a:rPr>
              <a:t>×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spc="0" dirty="0">
                <a:latin typeface="Arial"/>
                <a:cs typeface="Arial"/>
              </a:rPr>
              <a:t>10</a:t>
            </a:r>
            <a:r>
              <a:rPr sz="2475" spc="0" baseline="42087" dirty="0">
                <a:latin typeface="Arial"/>
                <a:cs typeface="Arial"/>
              </a:rPr>
              <a:t>6</a:t>
            </a:r>
            <a:r>
              <a:rPr sz="2450" spc="15" dirty="0">
                <a:latin typeface="Microsoft JhengHei UI"/>
                <a:cs typeface="Microsoft JhengHei UI"/>
              </a:rPr>
              <a:t>个⽐特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1182905" y="6114996"/>
            <a:ext cx="357505" cy="0"/>
          </a:xfrm>
          <a:custGeom>
            <a:avLst/>
            <a:gdLst/>
            <a:ahLst/>
            <a:cxnLst/>
            <a:rect l="l" t="t" r="r" b="b"/>
            <a:pathLst>
              <a:path w="357504">
                <a:moveTo>
                  <a:pt x="0" y="0"/>
                </a:moveTo>
                <a:lnTo>
                  <a:pt x="35716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2983898" y="6099452"/>
            <a:ext cx="367030" cy="0"/>
          </a:xfrm>
          <a:custGeom>
            <a:avLst/>
            <a:gdLst/>
            <a:ahLst/>
            <a:cxnLst/>
            <a:rect l="l" t="t" r="r" b="b"/>
            <a:pathLst>
              <a:path w="367030">
                <a:moveTo>
                  <a:pt x="0" y="0"/>
                </a:moveTo>
                <a:lnTo>
                  <a:pt x="366480" y="0"/>
                </a:lnTo>
              </a:path>
            </a:pathLst>
          </a:custGeom>
          <a:ln w="41883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818511" y="6986124"/>
            <a:ext cx="0" cy="404495"/>
          </a:xfrm>
          <a:custGeom>
            <a:avLst/>
            <a:gdLst/>
            <a:ahLst/>
            <a:cxnLst/>
            <a:rect l="l" t="t" r="r" b="b"/>
            <a:pathLst>
              <a:path h="404495">
                <a:moveTo>
                  <a:pt x="0" y="404048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333294" y="6998835"/>
            <a:ext cx="0" cy="404495"/>
          </a:xfrm>
          <a:custGeom>
            <a:avLst/>
            <a:gdLst/>
            <a:ahLst/>
            <a:cxnLst/>
            <a:rect l="l" t="t" r="r" b="b"/>
            <a:pathLst>
              <a:path h="404495">
                <a:moveTo>
                  <a:pt x="0" y="404048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8386592" y="4835452"/>
            <a:ext cx="0" cy="404495"/>
          </a:xfrm>
          <a:custGeom>
            <a:avLst/>
            <a:gdLst/>
            <a:ahLst/>
            <a:cxnLst/>
            <a:rect l="l" t="t" r="r" b="b"/>
            <a:pathLst>
              <a:path h="404495">
                <a:moveTo>
                  <a:pt x="0" y="404048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6844576" y="3617363"/>
            <a:ext cx="1092200" cy="924560"/>
          </a:xfrm>
          <a:prstGeom prst="rect">
            <a:avLst/>
          </a:prstGeom>
          <a:ln w="20941">
            <a:solidFill>
              <a:srgbClr val="5B5854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715"/>
              </a:spcBef>
            </a:pPr>
            <a:r>
              <a:rPr sz="2450" spc="15" dirty="0">
                <a:latin typeface="Microsoft JhengHei UI"/>
                <a:cs typeface="Microsoft JhengHei UI"/>
              </a:rPr>
              <a:t>带宽为</a:t>
            </a:r>
            <a:endParaRPr sz="2450">
              <a:latin typeface="Microsoft JhengHei UI"/>
              <a:cs typeface="Microsoft JhengHei UI"/>
            </a:endParaRPr>
          </a:p>
          <a:p>
            <a:pPr marL="117475">
              <a:lnSpc>
                <a:spcPct val="100000"/>
              </a:lnSpc>
              <a:spcBef>
                <a:spcPts val="100"/>
              </a:spcBef>
            </a:pPr>
            <a:r>
              <a:rPr sz="2450" spc="5" dirty="0">
                <a:latin typeface="Arial"/>
                <a:cs typeface="Arial"/>
              </a:rPr>
              <a:t>1Mb/s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6844576" y="5877601"/>
            <a:ext cx="1092200" cy="943610"/>
          </a:xfrm>
          <a:prstGeom prst="rect">
            <a:avLst/>
          </a:prstGeom>
          <a:ln w="20941">
            <a:solidFill>
              <a:srgbClr val="5B5854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715"/>
              </a:spcBef>
            </a:pPr>
            <a:r>
              <a:rPr sz="2450" spc="15" dirty="0">
                <a:latin typeface="Microsoft JhengHei UI"/>
                <a:cs typeface="Microsoft JhengHei UI"/>
              </a:rPr>
              <a:t>带宽为</a:t>
            </a:r>
            <a:endParaRPr sz="2450">
              <a:latin typeface="Microsoft JhengHei UI"/>
              <a:cs typeface="Microsoft JhengHei UI"/>
            </a:endParaRPr>
          </a:p>
          <a:p>
            <a:pPr marL="117475">
              <a:lnSpc>
                <a:spcPct val="100000"/>
              </a:lnSpc>
              <a:spcBef>
                <a:spcPts val="100"/>
              </a:spcBef>
            </a:pPr>
            <a:r>
              <a:rPr sz="2450" spc="5" dirty="0">
                <a:latin typeface="Arial"/>
                <a:cs typeface="Arial"/>
              </a:rPr>
              <a:t>4Mb/s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9103092" y="8438416"/>
            <a:ext cx="900684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5" dirty="0">
                <a:latin typeface="Microsoft JhengHei UI"/>
                <a:cs typeface="Microsoft JhengHei UI"/>
              </a:rPr>
              <a:t>在</a:t>
            </a:r>
            <a:r>
              <a:rPr sz="3700" spc="75" dirty="0">
                <a:solidFill>
                  <a:srgbClr val="FF2600"/>
                </a:solidFill>
                <a:latin typeface="Microsoft JhengHei UI"/>
                <a:cs typeface="Microsoft JhengHei UI"/>
              </a:rPr>
              <a:t>时间轴</a:t>
            </a:r>
            <a:r>
              <a:rPr sz="3700" spc="5" dirty="0">
                <a:solidFill>
                  <a:srgbClr val="FF2600"/>
                </a:solidFill>
                <a:latin typeface="Microsoft JhengHei UI"/>
                <a:cs typeface="Microsoft JhengHei UI"/>
              </a:rPr>
              <a:t>上</a:t>
            </a:r>
            <a:r>
              <a:rPr sz="3700" spc="5" dirty="0">
                <a:latin typeface="Microsoft JhengHei UI"/>
                <a:cs typeface="Microsoft JhengHei UI"/>
              </a:rPr>
              <a:t>信号的宽度随带宽的增⼤⽽变窄</a:t>
            </a:r>
            <a:endParaRPr sz="3700">
              <a:latin typeface="Microsoft JhengHei UI"/>
              <a:cs typeface="Microsoft JhengHei UI"/>
            </a:endParaRPr>
          </a:p>
        </p:txBody>
      </p:sp>
      <p:sp>
        <p:nvSpPr>
          <p:cNvPr id="111" name="object 111"/>
          <p:cNvSpPr txBox="1">
            <a:spLocks noGrp="1"/>
          </p:cNvSpPr>
          <p:nvPr>
            <p:ph type="title"/>
          </p:nvPr>
        </p:nvSpPr>
        <p:spPr>
          <a:xfrm>
            <a:off x="7825677" y="714607"/>
            <a:ext cx="421259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性能指标：带宽</a:t>
            </a:r>
          </a:p>
        </p:txBody>
      </p:sp>
      <p:sp>
        <p:nvSpPr>
          <p:cNvPr id="112" name="object 11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1169077" y="2691128"/>
            <a:ext cx="3642995" cy="733996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01015" indent="-488315">
              <a:lnSpc>
                <a:spcPct val="100000"/>
              </a:lnSpc>
              <a:spcBef>
                <a:spcPts val="640"/>
              </a:spcBef>
              <a:buSzPct val="145714"/>
              <a:buFont typeface="Arial"/>
              <a:buChar char="•"/>
              <a:tabLst>
                <a:tab pos="501650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计算机⽹络概述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⽹络性能指标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信息的度量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⽹络速率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⽹络带宽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⽹络吞吐量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⽹络时延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利⽤率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⾮性能指标</a:t>
            </a:r>
            <a:endParaRPr sz="35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401592" y="3907870"/>
            <a:ext cx="3102610" cy="854710"/>
          </a:xfrm>
          <a:custGeom>
            <a:avLst/>
            <a:gdLst/>
            <a:ahLst/>
            <a:cxnLst/>
            <a:rect l="l" t="t" r="r" b="b"/>
            <a:pathLst>
              <a:path w="3102609" h="854710">
                <a:moveTo>
                  <a:pt x="3102559" y="787577"/>
                </a:moveTo>
                <a:lnTo>
                  <a:pt x="3082334" y="750910"/>
                </a:lnTo>
                <a:lnTo>
                  <a:pt x="3060758" y="714985"/>
                </a:lnTo>
                <a:lnTo>
                  <a:pt x="3037861" y="679811"/>
                </a:lnTo>
                <a:lnTo>
                  <a:pt x="3013677" y="645399"/>
                </a:lnTo>
                <a:lnTo>
                  <a:pt x="2988235" y="611758"/>
                </a:lnTo>
                <a:lnTo>
                  <a:pt x="2961568" y="578900"/>
                </a:lnTo>
                <a:lnTo>
                  <a:pt x="2933707" y="546834"/>
                </a:lnTo>
                <a:lnTo>
                  <a:pt x="2904683" y="515570"/>
                </a:lnTo>
                <a:lnTo>
                  <a:pt x="2874529" y="485119"/>
                </a:lnTo>
                <a:lnTo>
                  <a:pt x="2843274" y="455491"/>
                </a:lnTo>
                <a:lnTo>
                  <a:pt x="2810951" y="426696"/>
                </a:lnTo>
                <a:lnTo>
                  <a:pt x="2777592" y="398744"/>
                </a:lnTo>
                <a:lnTo>
                  <a:pt x="2743227" y="371646"/>
                </a:lnTo>
                <a:lnTo>
                  <a:pt x="2707888" y="345412"/>
                </a:lnTo>
                <a:lnTo>
                  <a:pt x="2671607" y="320051"/>
                </a:lnTo>
                <a:lnTo>
                  <a:pt x="2634415" y="295575"/>
                </a:lnTo>
                <a:lnTo>
                  <a:pt x="2596344" y="271994"/>
                </a:lnTo>
                <a:lnTo>
                  <a:pt x="2557424" y="249317"/>
                </a:lnTo>
                <a:lnTo>
                  <a:pt x="2517688" y="227555"/>
                </a:lnTo>
                <a:lnTo>
                  <a:pt x="2477167" y="206718"/>
                </a:lnTo>
                <a:lnTo>
                  <a:pt x="2435892" y="186817"/>
                </a:lnTo>
                <a:lnTo>
                  <a:pt x="2393895" y="167861"/>
                </a:lnTo>
                <a:lnTo>
                  <a:pt x="2351207" y="149861"/>
                </a:lnTo>
                <a:lnTo>
                  <a:pt x="2307860" y="132827"/>
                </a:lnTo>
                <a:lnTo>
                  <a:pt x="2263885" y="116769"/>
                </a:lnTo>
                <a:lnTo>
                  <a:pt x="2219314" y="101698"/>
                </a:lnTo>
                <a:lnTo>
                  <a:pt x="2174178" y="87623"/>
                </a:lnTo>
                <a:lnTo>
                  <a:pt x="2128509" y="74555"/>
                </a:lnTo>
                <a:lnTo>
                  <a:pt x="2082337" y="62505"/>
                </a:lnTo>
                <a:lnTo>
                  <a:pt x="2035695" y="51481"/>
                </a:lnTo>
                <a:lnTo>
                  <a:pt x="1988614" y="41495"/>
                </a:lnTo>
                <a:lnTo>
                  <a:pt x="1941125" y="32557"/>
                </a:lnTo>
                <a:lnTo>
                  <a:pt x="1893260" y="24677"/>
                </a:lnTo>
                <a:lnTo>
                  <a:pt x="1845051" y="17865"/>
                </a:lnTo>
                <a:lnTo>
                  <a:pt x="1796528" y="12132"/>
                </a:lnTo>
                <a:lnTo>
                  <a:pt x="1747723" y="7487"/>
                </a:lnTo>
                <a:lnTo>
                  <a:pt x="1698668" y="3942"/>
                </a:lnTo>
                <a:lnTo>
                  <a:pt x="1649395" y="1505"/>
                </a:lnTo>
                <a:lnTo>
                  <a:pt x="1599933" y="187"/>
                </a:lnTo>
                <a:lnTo>
                  <a:pt x="1550316" y="0"/>
                </a:lnTo>
                <a:lnTo>
                  <a:pt x="1500575" y="951"/>
                </a:lnTo>
                <a:lnTo>
                  <a:pt x="1450740" y="3053"/>
                </a:lnTo>
                <a:lnTo>
                  <a:pt x="1400844" y="6315"/>
                </a:lnTo>
                <a:lnTo>
                  <a:pt x="1350917" y="10748"/>
                </a:lnTo>
                <a:lnTo>
                  <a:pt x="1300992" y="16361"/>
                </a:lnTo>
                <a:lnTo>
                  <a:pt x="1251100" y="23165"/>
                </a:lnTo>
                <a:lnTo>
                  <a:pt x="1201272" y="31170"/>
                </a:lnTo>
                <a:lnTo>
                  <a:pt x="1151540" y="40387"/>
                </a:lnTo>
                <a:lnTo>
                  <a:pt x="1101935" y="50824"/>
                </a:lnTo>
                <a:lnTo>
                  <a:pt x="1052488" y="62494"/>
                </a:lnTo>
                <a:lnTo>
                  <a:pt x="1003232" y="75406"/>
                </a:lnTo>
                <a:lnTo>
                  <a:pt x="954197" y="89570"/>
                </a:lnTo>
                <a:lnTo>
                  <a:pt x="902622" y="105938"/>
                </a:lnTo>
                <a:lnTo>
                  <a:pt x="851983" y="123552"/>
                </a:lnTo>
                <a:lnTo>
                  <a:pt x="802314" y="142387"/>
                </a:lnTo>
                <a:lnTo>
                  <a:pt x="753644" y="162416"/>
                </a:lnTo>
                <a:lnTo>
                  <a:pt x="706007" y="183616"/>
                </a:lnTo>
                <a:lnTo>
                  <a:pt x="659433" y="205961"/>
                </a:lnTo>
                <a:lnTo>
                  <a:pt x="613954" y="229424"/>
                </a:lnTo>
                <a:lnTo>
                  <a:pt x="569602" y="253982"/>
                </a:lnTo>
                <a:lnTo>
                  <a:pt x="526408" y="279608"/>
                </a:lnTo>
                <a:lnTo>
                  <a:pt x="484405" y="306277"/>
                </a:lnTo>
                <a:lnTo>
                  <a:pt x="443623" y="333964"/>
                </a:lnTo>
                <a:lnTo>
                  <a:pt x="404094" y="362643"/>
                </a:lnTo>
                <a:lnTo>
                  <a:pt x="365851" y="392290"/>
                </a:lnTo>
                <a:lnTo>
                  <a:pt x="328924" y="422879"/>
                </a:lnTo>
                <a:lnTo>
                  <a:pt x="293345" y="454384"/>
                </a:lnTo>
                <a:lnTo>
                  <a:pt x="259146" y="486780"/>
                </a:lnTo>
                <a:lnTo>
                  <a:pt x="226358" y="520042"/>
                </a:lnTo>
                <a:lnTo>
                  <a:pt x="195013" y="554144"/>
                </a:lnTo>
                <a:lnTo>
                  <a:pt x="165143" y="589062"/>
                </a:lnTo>
                <a:lnTo>
                  <a:pt x="136779" y="624770"/>
                </a:lnTo>
                <a:lnTo>
                  <a:pt x="109953" y="661241"/>
                </a:lnTo>
                <a:lnTo>
                  <a:pt x="84697" y="698453"/>
                </a:lnTo>
                <a:lnTo>
                  <a:pt x="61042" y="736377"/>
                </a:lnTo>
                <a:lnTo>
                  <a:pt x="39020" y="774991"/>
                </a:lnTo>
                <a:lnTo>
                  <a:pt x="18661" y="814267"/>
                </a:lnTo>
                <a:lnTo>
                  <a:pt x="0" y="854181"/>
                </a:lnTo>
              </a:path>
            </a:pathLst>
          </a:custGeom>
          <a:ln w="47306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7683" y="4557834"/>
            <a:ext cx="1929130" cy="1520190"/>
          </a:xfrm>
          <a:custGeom>
            <a:avLst/>
            <a:gdLst/>
            <a:ahLst/>
            <a:cxnLst/>
            <a:rect l="l" t="t" r="r" b="b"/>
            <a:pathLst>
              <a:path w="1929130" h="1520189">
                <a:moveTo>
                  <a:pt x="1266354" y="0"/>
                </a:moveTo>
                <a:lnTo>
                  <a:pt x="1221080" y="704"/>
                </a:lnTo>
                <a:lnTo>
                  <a:pt x="1175921" y="3011"/>
                </a:lnTo>
                <a:lnTo>
                  <a:pt x="1130924" y="6909"/>
                </a:lnTo>
                <a:lnTo>
                  <a:pt x="1086133" y="12388"/>
                </a:lnTo>
                <a:lnTo>
                  <a:pt x="1041593" y="19437"/>
                </a:lnTo>
                <a:lnTo>
                  <a:pt x="997349" y="28047"/>
                </a:lnTo>
                <a:lnTo>
                  <a:pt x="953447" y="38207"/>
                </a:lnTo>
                <a:lnTo>
                  <a:pt x="909930" y="49906"/>
                </a:lnTo>
                <a:lnTo>
                  <a:pt x="866845" y="63134"/>
                </a:lnTo>
                <a:lnTo>
                  <a:pt x="824236" y="77880"/>
                </a:lnTo>
                <a:lnTo>
                  <a:pt x="782149" y="94135"/>
                </a:lnTo>
                <a:lnTo>
                  <a:pt x="740627" y="111887"/>
                </a:lnTo>
                <a:lnTo>
                  <a:pt x="699717" y="131126"/>
                </a:lnTo>
                <a:lnTo>
                  <a:pt x="659464" y="151842"/>
                </a:lnTo>
                <a:lnTo>
                  <a:pt x="619911" y="174025"/>
                </a:lnTo>
                <a:lnTo>
                  <a:pt x="581105" y="197664"/>
                </a:lnTo>
                <a:lnTo>
                  <a:pt x="543091" y="222748"/>
                </a:lnTo>
                <a:lnTo>
                  <a:pt x="505913" y="249267"/>
                </a:lnTo>
                <a:lnTo>
                  <a:pt x="469616" y="277212"/>
                </a:lnTo>
                <a:lnTo>
                  <a:pt x="434246" y="306570"/>
                </a:lnTo>
                <a:lnTo>
                  <a:pt x="399848" y="337332"/>
                </a:lnTo>
                <a:lnTo>
                  <a:pt x="366466" y="369488"/>
                </a:lnTo>
                <a:lnTo>
                  <a:pt x="334145" y="403027"/>
                </a:lnTo>
                <a:lnTo>
                  <a:pt x="302931" y="437939"/>
                </a:lnTo>
                <a:lnTo>
                  <a:pt x="272869" y="474213"/>
                </a:lnTo>
                <a:lnTo>
                  <a:pt x="244004" y="511838"/>
                </a:lnTo>
                <a:lnTo>
                  <a:pt x="216380" y="550805"/>
                </a:lnTo>
                <a:lnTo>
                  <a:pt x="190043" y="591103"/>
                </a:lnTo>
                <a:lnTo>
                  <a:pt x="164866" y="633065"/>
                </a:lnTo>
                <a:lnTo>
                  <a:pt x="141438" y="675817"/>
                </a:lnTo>
                <a:lnTo>
                  <a:pt x="119767" y="719308"/>
                </a:lnTo>
                <a:lnTo>
                  <a:pt x="99862" y="763482"/>
                </a:lnTo>
                <a:lnTo>
                  <a:pt x="81733" y="808287"/>
                </a:lnTo>
                <a:lnTo>
                  <a:pt x="65389" y="853670"/>
                </a:lnTo>
                <a:lnTo>
                  <a:pt x="50840" y="899578"/>
                </a:lnTo>
                <a:lnTo>
                  <a:pt x="38093" y="945956"/>
                </a:lnTo>
                <a:lnTo>
                  <a:pt x="27159" y="992754"/>
                </a:lnTo>
                <a:lnTo>
                  <a:pt x="18047" y="1039916"/>
                </a:lnTo>
                <a:lnTo>
                  <a:pt x="10765" y="1087389"/>
                </a:lnTo>
                <a:lnTo>
                  <a:pt x="5324" y="1135122"/>
                </a:lnTo>
                <a:lnTo>
                  <a:pt x="1733" y="1183059"/>
                </a:lnTo>
                <a:lnTo>
                  <a:pt x="0" y="1231149"/>
                </a:lnTo>
                <a:lnTo>
                  <a:pt x="134" y="1279337"/>
                </a:lnTo>
                <a:lnTo>
                  <a:pt x="2146" y="1327571"/>
                </a:lnTo>
                <a:lnTo>
                  <a:pt x="6044" y="1375798"/>
                </a:lnTo>
                <a:lnTo>
                  <a:pt x="11837" y="1423963"/>
                </a:lnTo>
                <a:lnTo>
                  <a:pt x="19535" y="1472015"/>
                </a:lnTo>
                <a:lnTo>
                  <a:pt x="29147" y="1519900"/>
                </a:lnTo>
                <a:lnTo>
                  <a:pt x="1262356" y="1251762"/>
                </a:lnTo>
                <a:lnTo>
                  <a:pt x="1928775" y="188739"/>
                </a:lnTo>
                <a:lnTo>
                  <a:pt x="1887163" y="164166"/>
                </a:lnTo>
                <a:lnTo>
                  <a:pt x="1844992" y="141350"/>
                </a:lnTo>
                <a:lnTo>
                  <a:pt x="1802307" y="120282"/>
                </a:lnTo>
                <a:lnTo>
                  <a:pt x="1759152" y="100952"/>
                </a:lnTo>
                <a:lnTo>
                  <a:pt x="1715573" y="83348"/>
                </a:lnTo>
                <a:lnTo>
                  <a:pt x="1671615" y="67461"/>
                </a:lnTo>
                <a:lnTo>
                  <a:pt x="1627322" y="53280"/>
                </a:lnTo>
                <a:lnTo>
                  <a:pt x="1582741" y="40794"/>
                </a:lnTo>
                <a:lnTo>
                  <a:pt x="1537915" y="29994"/>
                </a:lnTo>
                <a:lnTo>
                  <a:pt x="1492890" y="20869"/>
                </a:lnTo>
                <a:lnTo>
                  <a:pt x="1447711" y="13408"/>
                </a:lnTo>
                <a:lnTo>
                  <a:pt x="1402423" y="7601"/>
                </a:lnTo>
                <a:lnTo>
                  <a:pt x="1357070" y="3437"/>
                </a:lnTo>
                <a:lnTo>
                  <a:pt x="1311699" y="907"/>
                </a:lnTo>
                <a:lnTo>
                  <a:pt x="1266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7682" y="4557838"/>
            <a:ext cx="1929130" cy="1520190"/>
          </a:xfrm>
          <a:custGeom>
            <a:avLst/>
            <a:gdLst/>
            <a:ahLst/>
            <a:cxnLst/>
            <a:rect l="l" t="t" r="r" b="b"/>
            <a:pathLst>
              <a:path w="1929130" h="1520189">
                <a:moveTo>
                  <a:pt x="1928780" y="188739"/>
                </a:moveTo>
                <a:lnTo>
                  <a:pt x="1887168" y="164165"/>
                </a:lnTo>
                <a:lnTo>
                  <a:pt x="1844996" y="141350"/>
                </a:lnTo>
                <a:lnTo>
                  <a:pt x="1802311" y="120282"/>
                </a:lnTo>
                <a:lnTo>
                  <a:pt x="1759156" y="100952"/>
                </a:lnTo>
                <a:lnTo>
                  <a:pt x="1715576" y="83348"/>
                </a:lnTo>
                <a:lnTo>
                  <a:pt x="1671618" y="67461"/>
                </a:lnTo>
                <a:lnTo>
                  <a:pt x="1627325" y="53280"/>
                </a:lnTo>
                <a:lnTo>
                  <a:pt x="1582743" y="40794"/>
                </a:lnTo>
                <a:lnTo>
                  <a:pt x="1537917" y="29994"/>
                </a:lnTo>
                <a:lnTo>
                  <a:pt x="1492892" y="20869"/>
                </a:lnTo>
                <a:lnTo>
                  <a:pt x="1447713" y="13408"/>
                </a:lnTo>
                <a:lnTo>
                  <a:pt x="1402425" y="7601"/>
                </a:lnTo>
                <a:lnTo>
                  <a:pt x="1357072" y="3437"/>
                </a:lnTo>
                <a:lnTo>
                  <a:pt x="1311701" y="907"/>
                </a:lnTo>
                <a:lnTo>
                  <a:pt x="1266356" y="0"/>
                </a:lnTo>
                <a:lnTo>
                  <a:pt x="1221081" y="704"/>
                </a:lnTo>
                <a:lnTo>
                  <a:pt x="1175923" y="3011"/>
                </a:lnTo>
                <a:lnTo>
                  <a:pt x="1130926" y="6909"/>
                </a:lnTo>
                <a:lnTo>
                  <a:pt x="1086135" y="12388"/>
                </a:lnTo>
                <a:lnTo>
                  <a:pt x="1041595" y="19437"/>
                </a:lnTo>
                <a:lnTo>
                  <a:pt x="997351" y="28047"/>
                </a:lnTo>
                <a:lnTo>
                  <a:pt x="953449" y="38207"/>
                </a:lnTo>
                <a:lnTo>
                  <a:pt x="909932" y="49906"/>
                </a:lnTo>
                <a:lnTo>
                  <a:pt x="866847" y="63134"/>
                </a:lnTo>
                <a:lnTo>
                  <a:pt x="824239" y="77880"/>
                </a:lnTo>
                <a:lnTo>
                  <a:pt x="782151" y="94135"/>
                </a:lnTo>
                <a:lnTo>
                  <a:pt x="740630" y="111887"/>
                </a:lnTo>
                <a:lnTo>
                  <a:pt x="699720" y="131126"/>
                </a:lnTo>
                <a:lnTo>
                  <a:pt x="659466" y="151842"/>
                </a:lnTo>
                <a:lnTo>
                  <a:pt x="619914" y="174025"/>
                </a:lnTo>
                <a:lnTo>
                  <a:pt x="581108" y="197664"/>
                </a:lnTo>
                <a:lnTo>
                  <a:pt x="543094" y="222748"/>
                </a:lnTo>
                <a:lnTo>
                  <a:pt x="505916" y="249267"/>
                </a:lnTo>
                <a:lnTo>
                  <a:pt x="469620" y="277212"/>
                </a:lnTo>
                <a:lnTo>
                  <a:pt x="434250" y="306570"/>
                </a:lnTo>
                <a:lnTo>
                  <a:pt x="399852" y="337332"/>
                </a:lnTo>
                <a:lnTo>
                  <a:pt x="366470" y="369488"/>
                </a:lnTo>
                <a:lnTo>
                  <a:pt x="334150" y="403027"/>
                </a:lnTo>
                <a:lnTo>
                  <a:pt x="302936" y="437939"/>
                </a:lnTo>
                <a:lnTo>
                  <a:pt x="272875" y="474212"/>
                </a:lnTo>
                <a:lnTo>
                  <a:pt x="244009" y="511838"/>
                </a:lnTo>
                <a:lnTo>
                  <a:pt x="216386" y="550805"/>
                </a:lnTo>
                <a:lnTo>
                  <a:pt x="190049" y="591103"/>
                </a:lnTo>
                <a:lnTo>
                  <a:pt x="164872" y="633065"/>
                </a:lnTo>
                <a:lnTo>
                  <a:pt x="141444" y="675817"/>
                </a:lnTo>
                <a:lnTo>
                  <a:pt x="119772" y="719307"/>
                </a:lnTo>
                <a:lnTo>
                  <a:pt x="99867" y="763481"/>
                </a:lnTo>
                <a:lnTo>
                  <a:pt x="81738" y="808287"/>
                </a:lnTo>
                <a:lnTo>
                  <a:pt x="65393" y="853670"/>
                </a:lnTo>
                <a:lnTo>
                  <a:pt x="50843" y="899577"/>
                </a:lnTo>
                <a:lnTo>
                  <a:pt x="38096" y="945956"/>
                </a:lnTo>
                <a:lnTo>
                  <a:pt x="27161" y="992753"/>
                </a:lnTo>
                <a:lnTo>
                  <a:pt x="18049" y="1039915"/>
                </a:lnTo>
                <a:lnTo>
                  <a:pt x="10767" y="1087389"/>
                </a:lnTo>
                <a:lnTo>
                  <a:pt x="5325" y="1135121"/>
                </a:lnTo>
                <a:lnTo>
                  <a:pt x="1733" y="1183059"/>
                </a:lnTo>
                <a:lnTo>
                  <a:pt x="0" y="1231148"/>
                </a:lnTo>
                <a:lnTo>
                  <a:pt x="134" y="1279337"/>
                </a:lnTo>
                <a:lnTo>
                  <a:pt x="2145" y="1327571"/>
                </a:lnTo>
                <a:lnTo>
                  <a:pt x="6043" y="1375797"/>
                </a:lnTo>
                <a:lnTo>
                  <a:pt x="11836" y="1423963"/>
                </a:lnTo>
                <a:lnTo>
                  <a:pt x="19534" y="1472015"/>
                </a:lnTo>
                <a:lnTo>
                  <a:pt x="29146" y="1519899"/>
                </a:lnTo>
              </a:path>
            </a:pathLst>
          </a:custGeom>
          <a:ln w="43615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45041" y="7995570"/>
            <a:ext cx="1946910" cy="1184275"/>
          </a:xfrm>
          <a:custGeom>
            <a:avLst/>
            <a:gdLst/>
            <a:ahLst/>
            <a:cxnLst/>
            <a:rect l="l" t="t" r="r" b="b"/>
            <a:pathLst>
              <a:path w="1946909" h="1184275">
                <a:moveTo>
                  <a:pt x="1392" y="0"/>
                </a:moveTo>
                <a:lnTo>
                  <a:pt x="0" y="44412"/>
                </a:lnTo>
                <a:lnTo>
                  <a:pt x="583" y="88469"/>
                </a:lnTo>
                <a:lnTo>
                  <a:pt x="3109" y="132138"/>
                </a:lnTo>
                <a:lnTo>
                  <a:pt x="7542" y="175387"/>
                </a:lnTo>
                <a:lnTo>
                  <a:pt x="13848" y="218182"/>
                </a:lnTo>
                <a:lnTo>
                  <a:pt x="21992" y="260491"/>
                </a:lnTo>
                <a:lnTo>
                  <a:pt x="31939" y="302281"/>
                </a:lnTo>
                <a:lnTo>
                  <a:pt x="43656" y="343519"/>
                </a:lnTo>
                <a:lnTo>
                  <a:pt x="57106" y="384172"/>
                </a:lnTo>
                <a:lnTo>
                  <a:pt x="72256" y="424207"/>
                </a:lnTo>
                <a:lnTo>
                  <a:pt x="89071" y="463591"/>
                </a:lnTo>
                <a:lnTo>
                  <a:pt x="107517" y="502292"/>
                </a:lnTo>
                <a:lnTo>
                  <a:pt x="127558" y="540276"/>
                </a:lnTo>
                <a:lnTo>
                  <a:pt x="149160" y="577511"/>
                </a:lnTo>
                <a:lnTo>
                  <a:pt x="172289" y="613964"/>
                </a:lnTo>
                <a:lnTo>
                  <a:pt x="196909" y="649602"/>
                </a:lnTo>
                <a:lnTo>
                  <a:pt x="222987" y="684393"/>
                </a:lnTo>
                <a:lnTo>
                  <a:pt x="250488" y="718302"/>
                </a:lnTo>
                <a:lnTo>
                  <a:pt x="279376" y="751298"/>
                </a:lnTo>
                <a:lnTo>
                  <a:pt x="309618" y="783348"/>
                </a:lnTo>
                <a:lnTo>
                  <a:pt x="341179" y="814419"/>
                </a:lnTo>
                <a:lnTo>
                  <a:pt x="374024" y="844477"/>
                </a:lnTo>
                <a:lnTo>
                  <a:pt x="408118" y="873490"/>
                </a:lnTo>
                <a:lnTo>
                  <a:pt x="443427" y="901426"/>
                </a:lnTo>
                <a:lnTo>
                  <a:pt x="479917" y="928250"/>
                </a:lnTo>
                <a:lnTo>
                  <a:pt x="517552" y="953931"/>
                </a:lnTo>
                <a:lnTo>
                  <a:pt x="556298" y="978436"/>
                </a:lnTo>
                <a:lnTo>
                  <a:pt x="596121" y="1001732"/>
                </a:lnTo>
                <a:lnTo>
                  <a:pt x="636985" y="1023785"/>
                </a:lnTo>
                <a:lnTo>
                  <a:pt x="678856" y="1044563"/>
                </a:lnTo>
                <a:lnTo>
                  <a:pt x="721700" y="1064033"/>
                </a:lnTo>
                <a:lnTo>
                  <a:pt x="765482" y="1082163"/>
                </a:lnTo>
                <a:lnTo>
                  <a:pt x="810167" y="1098919"/>
                </a:lnTo>
                <a:lnTo>
                  <a:pt x="855721" y="1114269"/>
                </a:lnTo>
                <a:lnTo>
                  <a:pt x="902109" y="1128179"/>
                </a:lnTo>
                <a:lnTo>
                  <a:pt x="949297" y="1140617"/>
                </a:lnTo>
                <a:lnTo>
                  <a:pt x="997249" y="1151550"/>
                </a:lnTo>
                <a:lnTo>
                  <a:pt x="1045931" y="1160945"/>
                </a:lnTo>
                <a:lnTo>
                  <a:pt x="1095309" y="1168770"/>
                </a:lnTo>
                <a:lnTo>
                  <a:pt x="1145348" y="1174990"/>
                </a:lnTo>
                <a:lnTo>
                  <a:pt x="1196013" y="1179575"/>
                </a:lnTo>
                <a:lnTo>
                  <a:pt x="1247270" y="1182489"/>
                </a:lnTo>
                <a:lnTo>
                  <a:pt x="1299508" y="1183683"/>
                </a:lnTo>
                <a:lnTo>
                  <a:pt x="1351633" y="1183075"/>
                </a:lnTo>
                <a:lnTo>
                  <a:pt x="1403587" y="1180678"/>
                </a:lnTo>
                <a:lnTo>
                  <a:pt x="1455308" y="1176502"/>
                </a:lnTo>
                <a:lnTo>
                  <a:pt x="1506738" y="1170562"/>
                </a:lnTo>
                <a:lnTo>
                  <a:pt x="1557815" y="1162868"/>
                </a:lnTo>
                <a:lnTo>
                  <a:pt x="1608481" y="1153433"/>
                </a:lnTo>
                <a:lnTo>
                  <a:pt x="1658675" y="1142270"/>
                </a:lnTo>
                <a:lnTo>
                  <a:pt x="1708337" y="1129391"/>
                </a:lnTo>
                <a:lnTo>
                  <a:pt x="1757407" y="1114808"/>
                </a:lnTo>
                <a:lnTo>
                  <a:pt x="1805825" y="1098533"/>
                </a:lnTo>
                <a:lnTo>
                  <a:pt x="1853532" y="1080578"/>
                </a:lnTo>
                <a:lnTo>
                  <a:pt x="1900467" y="1060957"/>
                </a:lnTo>
                <a:lnTo>
                  <a:pt x="1946571" y="1039680"/>
                </a:lnTo>
              </a:path>
            </a:pathLst>
          </a:custGeom>
          <a:ln w="44951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466608" y="4630257"/>
            <a:ext cx="1463675" cy="1460500"/>
          </a:xfrm>
          <a:custGeom>
            <a:avLst/>
            <a:gdLst/>
            <a:ahLst/>
            <a:cxnLst/>
            <a:rect l="l" t="t" r="r" b="b"/>
            <a:pathLst>
              <a:path w="1463675" h="1460500">
                <a:moveTo>
                  <a:pt x="258620" y="0"/>
                </a:moveTo>
                <a:lnTo>
                  <a:pt x="206819" y="463"/>
                </a:lnTo>
                <a:lnTo>
                  <a:pt x="154986" y="2698"/>
                </a:lnTo>
                <a:lnTo>
                  <a:pt x="103192" y="6714"/>
                </a:lnTo>
                <a:lnTo>
                  <a:pt x="51507" y="12520"/>
                </a:lnTo>
                <a:lnTo>
                  <a:pt x="0" y="20124"/>
                </a:lnTo>
                <a:lnTo>
                  <a:pt x="246317" y="974752"/>
                </a:lnTo>
                <a:lnTo>
                  <a:pt x="1301824" y="1460120"/>
                </a:lnTo>
                <a:lnTo>
                  <a:pt x="1328477" y="1420924"/>
                </a:lnTo>
                <a:lnTo>
                  <a:pt x="1352670" y="1381190"/>
                </a:lnTo>
                <a:lnTo>
                  <a:pt x="1374421" y="1340977"/>
                </a:lnTo>
                <a:lnTo>
                  <a:pt x="1393750" y="1300343"/>
                </a:lnTo>
                <a:lnTo>
                  <a:pt x="1410677" y="1259347"/>
                </a:lnTo>
                <a:lnTo>
                  <a:pt x="1425222" y="1218048"/>
                </a:lnTo>
                <a:lnTo>
                  <a:pt x="1437406" y="1176505"/>
                </a:lnTo>
                <a:lnTo>
                  <a:pt x="1447247" y="1134776"/>
                </a:lnTo>
                <a:lnTo>
                  <a:pt x="1454765" y="1092920"/>
                </a:lnTo>
                <a:lnTo>
                  <a:pt x="1459981" y="1050995"/>
                </a:lnTo>
                <a:lnTo>
                  <a:pt x="1462914" y="1009061"/>
                </a:lnTo>
                <a:lnTo>
                  <a:pt x="1463583" y="967177"/>
                </a:lnTo>
                <a:lnTo>
                  <a:pt x="1462010" y="925400"/>
                </a:lnTo>
                <a:lnTo>
                  <a:pt x="1458214" y="883790"/>
                </a:lnTo>
                <a:lnTo>
                  <a:pt x="1452213" y="842405"/>
                </a:lnTo>
                <a:lnTo>
                  <a:pt x="1444030" y="801304"/>
                </a:lnTo>
                <a:lnTo>
                  <a:pt x="1433682" y="760546"/>
                </a:lnTo>
                <a:lnTo>
                  <a:pt x="1421191" y="720190"/>
                </a:lnTo>
                <a:lnTo>
                  <a:pt x="1406575" y="680294"/>
                </a:lnTo>
                <a:lnTo>
                  <a:pt x="1389855" y="640917"/>
                </a:lnTo>
                <a:lnTo>
                  <a:pt x="1371050" y="602117"/>
                </a:lnTo>
                <a:lnTo>
                  <a:pt x="1350181" y="563954"/>
                </a:lnTo>
                <a:lnTo>
                  <a:pt x="1327267" y="526486"/>
                </a:lnTo>
                <a:lnTo>
                  <a:pt x="1302328" y="489772"/>
                </a:lnTo>
                <a:lnTo>
                  <a:pt x="1275384" y="453871"/>
                </a:lnTo>
                <a:lnTo>
                  <a:pt x="1246454" y="418841"/>
                </a:lnTo>
                <a:lnTo>
                  <a:pt x="1215559" y="384741"/>
                </a:lnTo>
                <a:lnTo>
                  <a:pt x="1182719" y="351629"/>
                </a:lnTo>
                <a:lnTo>
                  <a:pt x="1147952" y="319565"/>
                </a:lnTo>
                <a:lnTo>
                  <a:pt x="1111280" y="288608"/>
                </a:lnTo>
                <a:lnTo>
                  <a:pt x="1072721" y="258815"/>
                </a:lnTo>
                <a:lnTo>
                  <a:pt x="1032296" y="230246"/>
                </a:lnTo>
                <a:lnTo>
                  <a:pt x="990025" y="202959"/>
                </a:lnTo>
                <a:lnTo>
                  <a:pt x="945926" y="177014"/>
                </a:lnTo>
                <a:lnTo>
                  <a:pt x="900021" y="152468"/>
                </a:lnTo>
                <a:lnTo>
                  <a:pt x="852330" y="129381"/>
                </a:lnTo>
                <a:lnTo>
                  <a:pt x="806360" y="109281"/>
                </a:lnTo>
                <a:lnTo>
                  <a:pt x="759519" y="90846"/>
                </a:lnTo>
                <a:lnTo>
                  <a:pt x="711878" y="74084"/>
                </a:lnTo>
                <a:lnTo>
                  <a:pt x="663506" y="59004"/>
                </a:lnTo>
                <a:lnTo>
                  <a:pt x="614474" y="45615"/>
                </a:lnTo>
                <a:lnTo>
                  <a:pt x="564851" y="33927"/>
                </a:lnTo>
                <a:lnTo>
                  <a:pt x="514707" y="23947"/>
                </a:lnTo>
                <a:lnTo>
                  <a:pt x="464112" y="15686"/>
                </a:lnTo>
                <a:lnTo>
                  <a:pt x="413135" y="9151"/>
                </a:lnTo>
                <a:lnTo>
                  <a:pt x="361848" y="4353"/>
                </a:lnTo>
                <a:lnTo>
                  <a:pt x="310320" y="1299"/>
                </a:lnTo>
                <a:lnTo>
                  <a:pt x="2586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466607" y="4630260"/>
            <a:ext cx="1463675" cy="1460500"/>
          </a:xfrm>
          <a:custGeom>
            <a:avLst/>
            <a:gdLst/>
            <a:ahLst/>
            <a:cxnLst/>
            <a:rect l="l" t="t" r="r" b="b"/>
            <a:pathLst>
              <a:path w="1463675" h="1460500">
                <a:moveTo>
                  <a:pt x="1301827" y="1460120"/>
                </a:moveTo>
                <a:lnTo>
                  <a:pt x="1328480" y="1420924"/>
                </a:lnTo>
                <a:lnTo>
                  <a:pt x="1352673" y="1381190"/>
                </a:lnTo>
                <a:lnTo>
                  <a:pt x="1374424" y="1340977"/>
                </a:lnTo>
                <a:lnTo>
                  <a:pt x="1393753" y="1300343"/>
                </a:lnTo>
                <a:lnTo>
                  <a:pt x="1410681" y="1259347"/>
                </a:lnTo>
                <a:lnTo>
                  <a:pt x="1425226" y="1218048"/>
                </a:lnTo>
                <a:lnTo>
                  <a:pt x="1437409" y="1176505"/>
                </a:lnTo>
                <a:lnTo>
                  <a:pt x="1447250" y="1134776"/>
                </a:lnTo>
                <a:lnTo>
                  <a:pt x="1454769" y="1092920"/>
                </a:lnTo>
                <a:lnTo>
                  <a:pt x="1459984" y="1050995"/>
                </a:lnTo>
                <a:lnTo>
                  <a:pt x="1462917" y="1009061"/>
                </a:lnTo>
                <a:lnTo>
                  <a:pt x="1463587" y="967177"/>
                </a:lnTo>
                <a:lnTo>
                  <a:pt x="1462014" y="925400"/>
                </a:lnTo>
                <a:lnTo>
                  <a:pt x="1458217" y="883790"/>
                </a:lnTo>
                <a:lnTo>
                  <a:pt x="1452217" y="842405"/>
                </a:lnTo>
                <a:lnTo>
                  <a:pt x="1444033" y="801304"/>
                </a:lnTo>
                <a:lnTo>
                  <a:pt x="1433686" y="760546"/>
                </a:lnTo>
                <a:lnTo>
                  <a:pt x="1421194" y="720190"/>
                </a:lnTo>
                <a:lnTo>
                  <a:pt x="1406578" y="680294"/>
                </a:lnTo>
                <a:lnTo>
                  <a:pt x="1389858" y="640917"/>
                </a:lnTo>
                <a:lnTo>
                  <a:pt x="1371054" y="602117"/>
                </a:lnTo>
                <a:lnTo>
                  <a:pt x="1350184" y="563954"/>
                </a:lnTo>
                <a:lnTo>
                  <a:pt x="1327270" y="526486"/>
                </a:lnTo>
                <a:lnTo>
                  <a:pt x="1302332" y="489772"/>
                </a:lnTo>
                <a:lnTo>
                  <a:pt x="1275387" y="453871"/>
                </a:lnTo>
                <a:lnTo>
                  <a:pt x="1246458" y="418841"/>
                </a:lnTo>
                <a:lnTo>
                  <a:pt x="1215563" y="384741"/>
                </a:lnTo>
                <a:lnTo>
                  <a:pt x="1182723" y="351630"/>
                </a:lnTo>
                <a:lnTo>
                  <a:pt x="1147956" y="319566"/>
                </a:lnTo>
                <a:lnTo>
                  <a:pt x="1111284" y="288608"/>
                </a:lnTo>
                <a:lnTo>
                  <a:pt x="1072726" y="258815"/>
                </a:lnTo>
                <a:lnTo>
                  <a:pt x="1032301" y="230246"/>
                </a:lnTo>
                <a:lnTo>
                  <a:pt x="990030" y="202960"/>
                </a:lnTo>
                <a:lnTo>
                  <a:pt x="945932" y="177014"/>
                </a:lnTo>
                <a:lnTo>
                  <a:pt x="900028" y="152468"/>
                </a:lnTo>
                <a:lnTo>
                  <a:pt x="852336" y="129381"/>
                </a:lnTo>
                <a:lnTo>
                  <a:pt x="806365" y="109282"/>
                </a:lnTo>
                <a:lnTo>
                  <a:pt x="759523" y="90846"/>
                </a:lnTo>
                <a:lnTo>
                  <a:pt x="711881" y="74084"/>
                </a:lnTo>
                <a:lnTo>
                  <a:pt x="663509" y="59004"/>
                </a:lnTo>
                <a:lnTo>
                  <a:pt x="614476" y="45615"/>
                </a:lnTo>
                <a:lnTo>
                  <a:pt x="564852" y="33927"/>
                </a:lnTo>
                <a:lnTo>
                  <a:pt x="514707" y="23947"/>
                </a:lnTo>
                <a:lnTo>
                  <a:pt x="464112" y="15686"/>
                </a:lnTo>
                <a:lnTo>
                  <a:pt x="413135" y="9151"/>
                </a:lnTo>
                <a:lnTo>
                  <a:pt x="361848" y="4353"/>
                </a:lnTo>
                <a:lnTo>
                  <a:pt x="310319" y="1299"/>
                </a:lnTo>
                <a:lnTo>
                  <a:pt x="258619" y="0"/>
                </a:lnTo>
                <a:lnTo>
                  <a:pt x="206818" y="463"/>
                </a:lnTo>
                <a:lnTo>
                  <a:pt x="154986" y="2698"/>
                </a:lnTo>
                <a:lnTo>
                  <a:pt x="103192" y="6714"/>
                </a:lnTo>
                <a:lnTo>
                  <a:pt x="51507" y="12520"/>
                </a:lnTo>
                <a:lnTo>
                  <a:pt x="0" y="20124"/>
                </a:lnTo>
              </a:path>
            </a:pathLst>
          </a:custGeom>
          <a:ln w="42248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76417" y="6067830"/>
            <a:ext cx="1398905" cy="1445260"/>
          </a:xfrm>
          <a:custGeom>
            <a:avLst/>
            <a:gdLst/>
            <a:ahLst/>
            <a:cxnLst/>
            <a:rect l="l" t="t" r="r" b="b"/>
            <a:pathLst>
              <a:path w="1398905" h="1445259">
                <a:moveTo>
                  <a:pt x="877250" y="0"/>
                </a:moveTo>
                <a:lnTo>
                  <a:pt x="0" y="824877"/>
                </a:lnTo>
                <a:lnTo>
                  <a:pt x="1134133" y="1444740"/>
                </a:lnTo>
                <a:lnTo>
                  <a:pt x="1167370" y="1408325"/>
                </a:lnTo>
                <a:lnTo>
                  <a:pt x="1198339" y="1371219"/>
                </a:lnTo>
                <a:lnTo>
                  <a:pt x="1227047" y="1333474"/>
                </a:lnTo>
                <a:lnTo>
                  <a:pt x="1253503" y="1295140"/>
                </a:lnTo>
                <a:lnTo>
                  <a:pt x="1277718" y="1256267"/>
                </a:lnTo>
                <a:lnTo>
                  <a:pt x="1299698" y="1216904"/>
                </a:lnTo>
                <a:lnTo>
                  <a:pt x="1319454" y="1177103"/>
                </a:lnTo>
                <a:lnTo>
                  <a:pt x="1336994" y="1136914"/>
                </a:lnTo>
                <a:lnTo>
                  <a:pt x="1352328" y="1096387"/>
                </a:lnTo>
                <a:lnTo>
                  <a:pt x="1365464" y="1055572"/>
                </a:lnTo>
                <a:lnTo>
                  <a:pt x="1376411" y="1014519"/>
                </a:lnTo>
                <a:lnTo>
                  <a:pt x="1385178" y="973279"/>
                </a:lnTo>
                <a:lnTo>
                  <a:pt x="1391774" y="931902"/>
                </a:lnTo>
                <a:lnTo>
                  <a:pt x="1396208" y="890439"/>
                </a:lnTo>
                <a:lnTo>
                  <a:pt x="1398488" y="848939"/>
                </a:lnTo>
                <a:lnTo>
                  <a:pt x="1398625" y="807453"/>
                </a:lnTo>
                <a:lnTo>
                  <a:pt x="1396627" y="766031"/>
                </a:lnTo>
                <a:lnTo>
                  <a:pt x="1392502" y="724723"/>
                </a:lnTo>
                <a:lnTo>
                  <a:pt x="1386260" y="683580"/>
                </a:lnTo>
                <a:lnTo>
                  <a:pt x="1377909" y="642652"/>
                </a:lnTo>
                <a:lnTo>
                  <a:pt x="1367459" y="601989"/>
                </a:lnTo>
                <a:lnTo>
                  <a:pt x="1354918" y="561641"/>
                </a:lnTo>
                <a:lnTo>
                  <a:pt x="1340296" y="521659"/>
                </a:lnTo>
                <a:lnTo>
                  <a:pt x="1323601" y="482093"/>
                </a:lnTo>
                <a:lnTo>
                  <a:pt x="1304843" y="442994"/>
                </a:lnTo>
                <a:lnTo>
                  <a:pt x="1284030" y="404410"/>
                </a:lnTo>
                <a:lnTo>
                  <a:pt x="1261170" y="366394"/>
                </a:lnTo>
                <a:lnTo>
                  <a:pt x="1236274" y="328995"/>
                </a:lnTo>
                <a:lnTo>
                  <a:pt x="1209350" y="292263"/>
                </a:lnTo>
                <a:lnTo>
                  <a:pt x="1180407" y="256249"/>
                </a:lnTo>
                <a:lnTo>
                  <a:pt x="1149454" y="221002"/>
                </a:lnTo>
                <a:lnTo>
                  <a:pt x="1116500" y="186574"/>
                </a:lnTo>
                <a:lnTo>
                  <a:pt x="1081553" y="153014"/>
                </a:lnTo>
                <a:lnTo>
                  <a:pt x="1044623" y="120372"/>
                </a:lnTo>
                <a:lnTo>
                  <a:pt x="1005719" y="88700"/>
                </a:lnTo>
                <a:lnTo>
                  <a:pt x="964850" y="58047"/>
                </a:lnTo>
                <a:lnTo>
                  <a:pt x="922024" y="28463"/>
                </a:lnTo>
                <a:lnTo>
                  <a:pt x="8772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753669" y="6067833"/>
            <a:ext cx="521970" cy="1445260"/>
          </a:xfrm>
          <a:custGeom>
            <a:avLst/>
            <a:gdLst/>
            <a:ahLst/>
            <a:cxnLst/>
            <a:rect l="l" t="t" r="r" b="b"/>
            <a:pathLst>
              <a:path w="521969" h="1445259">
                <a:moveTo>
                  <a:pt x="256887" y="1444739"/>
                </a:moveTo>
                <a:lnTo>
                  <a:pt x="290125" y="1408324"/>
                </a:lnTo>
                <a:lnTo>
                  <a:pt x="321093" y="1371219"/>
                </a:lnTo>
                <a:lnTo>
                  <a:pt x="349801" y="1333474"/>
                </a:lnTo>
                <a:lnTo>
                  <a:pt x="376257" y="1295140"/>
                </a:lnTo>
                <a:lnTo>
                  <a:pt x="400471" y="1256266"/>
                </a:lnTo>
                <a:lnTo>
                  <a:pt x="422451" y="1216904"/>
                </a:lnTo>
                <a:lnTo>
                  <a:pt x="442207" y="1177103"/>
                </a:lnTo>
                <a:lnTo>
                  <a:pt x="459747" y="1136914"/>
                </a:lnTo>
                <a:lnTo>
                  <a:pt x="475080" y="1096387"/>
                </a:lnTo>
                <a:lnTo>
                  <a:pt x="488216" y="1055572"/>
                </a:lnTo>
                <a:lnTo>
                  <a:pt x="499162" y="1014519"/>
                </a:lnTo>
                <a:lnTo>
                  <a:pt x="507929" y="973279"/>
                </a:lnTo>
                <a:lnTo>
                  <a:pt x="514525" y="931902"/>
                </a:lnTo>
                <a:lnTo>
                  <a:pt x="518959" y="890439"/>
                </a:lnTo>
                <a:lnTo>
                  <a:pt x="521239" y="848939"/>
                </a:lnTo>
                <a:lnTo>
                  <a:pt x="521376" y="807453"/>
                </a:lnTo>
                <a:lnTo>
                  <a:pt x="519377" y="766030"/>
                </a:lnTo>
                <a:lnTo>
                  <a:pt x="515252" y="724723"/>
                </a:lnTo>
                <a:lnTo>
                  <a:pt x="509010" y="683580"/>
                </a:lnTo>
                <a:lnTo>
                  <a:pt x="500659" y="642651"/>
                </a:lnTo>
                <a:lnTo>
                  <a:pt x="490209" y="601988"/>
                </a:lnTo>
                <a:lnTo>
                  <a:pt x="477668" y="561641"/>
                </a:lnTo>
                <a:lnTo>
                  <a:pt x="463046" y="521659"/>
                </a:lnTo>
                <a:lnTo>
                  <a:pt x="446351" y="482093"/>
                </a:lnTo>
                <a:lnTo>
                  <a:pt x="427592" y="442994"/>
                </a:lnTo>
                <a:lnTo>
                  <a:pt x="406779" y="404410"/>
                </a:lnTo>
                <a:lnTo>
                  <a:pt x="383920" y="366394"/>
                </a:lnTo>
                <a:lnTo>
                  <a:pt x="359024" y="328995"/>
                </a:lnTo>
                <a:lnTo>
                  <a:pt x="332099" y="292263"/>
                </a:lnTo>
                <a:lnTo>
                  <a:pt x="303156" y="256249"/>
                </a:lnTo>
                <a:lnTo>
                  <a:pt x="272203" y="221002"/>
                </a:lnTo>
                <a:lnTo>
                  <a:pt x="239249" y="186574"/>
                </a:lnTo>
                <a:lnTo>
                  <a:pt x="204302" y="153014"/>
                </a:lnTo>
                <a:lnTo>
                  <a:pt x="167372" y="120372"/>
                </a:lnTo>
                <a:lnTo>
                  <a:pt x="128468" y="88700"/>
                </a:lnTo>
                <a:lnTo>
                  <a:pt x="87599" y="58047"/>
                </a:lnTo>
                <a:lnTo>
                  <a:pt x="44773" y="28463"/>
                </a:lnTo>
                <a:lnTo>
                  <a:pt x="0" y="0"/>
                </a:lnTo>
              </a:path>
            </a:pathLst>
          </a:custGeom>
          <a:ln w="37692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421447" y="7489588"/>
            <a:ext cx="1635760" cy="2075180"/>
          </a:xfrm>
          <a:custGeom>
            <a:avLst/>
            <a:gdLst/>
            <a:ahLst/>
            <a:cxnLst/>
            <a:rect l="l" t="t" r="r" b="b"/>
            <a:pathLst>
              <a:path w="1635759" h="2075179">
                <a:moveTo>
                  <a:pt x="1583930" y="0"/>
                </a:moveTo>
                <a:lnTo>
                  <a:pt x="400469" y="462160"/>
                </a:lnTo>
                <a:lnTo>
                  <a:pt x="0" y="1987692"/>
                </a:lnTo>
                <a:lnTo>
                  <a:pt x="41266" y="2005124"/>
                </a:lnTo>
                <a:lnTo>
                  <a:pt x="82656" y="2020572"/>
                </a:lnTo>
                <a:lnTo>
                  <a:pt x="124140" y="2034056"/>
                </a:lnTo>
                <a:lnTo>
                  <a:pt x="165685" y="2045596"/>
                </a:lnTo>
                <a:lnTo>
                  <a:pt x="207260" y="2055213"/>
                </a:lnTo>
                <a:lnTo>
                  <a:pt x="248836" y="2062925"/>
                </a:lnTo>
                <a:lnTo>
                  <a:pt x="290379" y="2068752"/>
                </a:lnTo>
                <a:lnTo>
                  <a:pt x="331860" y="2072715"/>
                </a:lnTo>
                <a:lnTo>
                  <a:pt x="373247" y="2074834"/>
                </a:lnTo>
                <a:lnTo>
                  <a:pt x="414510" y="2075128"/>
                </a:lnTo>
                <a:lnTo>
                  <a:pt x="455616" y="2073617"/>
                </a:lnTo>
                <a:lnTo>
                  <a:pt x="496535" y="2070321"/>
                </a:lnTo>
                <a:lnTo>
                  <a:pt x="537236" y="2065261"/>
                </a:lnTo>
                <a:lnTo>
                  <a:pt x="577687" y="2058455"/>
                </a:lnTo>
                <a:lnTo>
                  <a:pt x="617858" y="2049923"/>
                </a:lnTo>
                <a:lnTo>
                  <a:pt x="657717" y="2039687"/>
                </a:lnTo>
                <a:lnTo>
                  <a:pt x="697234" y="2027765"/>
                </a:lnTo>
                <a:lnTo>
                  <a:pt x="736377" y="2014177"/>
                </a:lnTo>
                <a:lnTo>
                  <a:pt x="775114" y="1998944"/>
                </a:lnTo>
                <a:lnTo>
                  <a:pt x="813416" y="1982084"/>
                </a:lnTo>
                <a:lnTo>
                  <a:pt x="851250" y="1963619"/>
                </a:lnTo>
                <a:lnTo>
                  <a:pt x="888587" y="1943568"/>
                </a:lnTo>
                <a:lnTo>
                  <a:pt x="925393" y="1921951"/>
                </a:lnTo>
                <a:lnTo>
                  <a:pt x="961640" y="1898787"/>
                </a:lnTo>
                <a:lnTo>
                  <a:pt x="997294" y="1874097"/>
                </a:lnTo>
                <a:lnTo>
                  <a:pt x="1032326" y="1847900"/>
                </a:lnTo>
                <a:lnTo>
                  <a:pt x="1066704" y="1820217"/>
                </a:lnTo>
                <a:lnTo>
                  <a:pt x="1100397" y="1791067"/>
                </a:lnTo>
                <a:lnTo>
                  <a:pt x="1133374" y="1760470"/>
                </a:lnTo>
                <a:lnTo>
                  <a:pt x="1165603" y="1728446"/>
                </a:lnTo>
                <a:lnTo>
                  <a:pt x="1197055" y="1695015"/>
                </a:lnTo>
                <a:lnTo>
                  <a:pt x="1227696" y="1660196"/>
                </a:lnTo>
                <a:lnTo>
                  <a:pt x="1257498" y="1624011"/>
                </a:lnTo>
                <a:lnTo>
                  <a:pt x="1286427" y="1586478"/>
                </a:lnTo>
                <a:lnTo>
                  <a:pt x="1314454" y="1547617"/>
                </a:lnTo>
                <a:lnTo>
                  <a:pt x="1341547" y="1507449"/>
                </a:lnTo>
                <a:lnTo>
                  <a:pt x="1367675" y="1465993"/>
                </a:lnTo>
                <a:lnTo>
                  <a:pt x="1392806" y="1423268"/>
                </a:lnTo>
                <a:lnTo>
                  <a:pt x="1416911" y="1379296"/>
                </a:lnTo>
                <a:lnTo>
                  <a:pt x="1439957" y="1334096"/>
                </a:lnTo>
                <a:lnTo>
                  <a:pt x="1461913" y="1287688"/>
                </a:lnTo>
                <a:lnTo>
                  <a:pt x="1482749" y="1240091"/>
                </a:lnTo>
                <a:lnTo>
                  <a:pt x="1502433" y="1191326"/>
                </a:lnTo>
                <a:lnTo>
                  <a:pt x="1520934" y="1141412"/>
                </a:lnTo>
                <a:lnTo>
                  <a:pt x="1538222" y="1090369"/>
                </a:lnTo>
                <a:lnTo>
                  <a:pt x="1554264" y="1038217"/>
                </a:lnTo>
                <a:lnTo>
                  <a:pt x="1569030" y="984977"/>
                </a:lnTo>
                <a:lnTo>
                  <a:pt x="1580975" y="937048"/>
                </a:lnTo>
                <a:lnTo>
                  <a:pt x="1591743" y="888763"/>
                </a:lnTo>
                <a:lnTo>
                  <a:pt x="1601336" y="840159"/>
                </a:lnTo>
                <a:lnTo>
                  <a:pt x="1609752" y="791270"/>
                </a:lnTo>
                <a:lnTo>
                  <a:pt x="1616990" y="742135"/>
                </a:lnTo>
                <a:lnTo>
                  <a:pt x="1623051" y="692788"/>
                </a:lnTo>
                <a:lnTo>
                  <a:pt x="1627933" y="643266"/>
                </a:lnTo>
                <a:lnTo>
                  <a:pt x="1631637" y="593604"/>
                </a:lnTo>
                <a:lnTo>
                  <a:pt x="1634161" y="543841"/>
                </a:lnTo>
                <a:lnTo>
                  <a:pt x="1635505" y="494010"/>
                </a:lnTo>
                <a:lnTo>
                  <a:pt x="1635668" y="444149"/>
                </a:lnTo>
                <a:lnTo>
                  <a:pt x="1634651" y="394294"/>
                </a:lnTo>
                <a:lnTo>
                  <a:pt x="1632452" y="344481"/>
                </a:lnTo>
                <a:lnTo>
                  <a:pt x="1629071" y="294746"/>
                </a:lnTo>
                <a:lnTo>
                  <a:pt x="1624507" y="245125"/>
                </a:lnTo>
                <a:lnTo>
                  <a:pt x="1618760" y="195654"/>
                </a:lnTo>
                <a:lnTo>
                  <a:pt x="1611830" y="146370"/>
                </a:lnTo>
                <a:lnTo>
                  <a:pt x="1603715" y="97309"/>
                </a:lnTo>
                <a:lnTo>
                  <a:pt x="1594415" y="48507"/>
                </a:lnTo>
                <a:lnTo>
                  <a:pt x="15839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421447" y="7489592"/>
            <a:ext cx="1635760" cy="2075180"/>
          </a:xfrm>
          <a:custGeom>
            <a:avLst/>
            <a:gdLst/>
            <a:ahLst/>
            <a:cxnLst/>
            <a:rect l="l" t="t" r="r" b="b"/>
            <a:pathLst>
              <a:path w="1635759" h="2075179">
                <a:moveTo>
                  <a:pt x="0" y="1987691"/>
                </a:moveTo>
                <a:lnTo>
                  <a:pt x="41266" y="2005123"/>
                </a:lnTo>
                <a:lnTo>
                  <a:pt x="82656" y="2020571"/>
                </a:lnTo>
                <a:lnTo>
                  <a:pt x="124140" y="2034055"/>
                </a:lnTo>
                <a:lnTo>
                  <a:pt x="165685" y="2045596"/>
                </a:lnTo>
                <a:lnTo>
                  <a:pt x="207260" y="2055212"/>
                </a:lnTo>
                <a:lnTo>
                  <a:pt x="248836" y="2062924"/>
                </a:lnTo>
                <a:lnTo>
                  <a:pt x="290379" y="2068751"/>
                </a:lnTo>
                <a:lnTo>
                  <a:pt x="331860" y="2072714"/>
                </a:lnTo>
                <a:lnTo>
                  <a:pt x="373247" y="2074833"/>
                </a:lnTo>
                <a:lnTo>
                  <a:pt x="414510" y="2075127"/>
                </a:lnTo>
                <a:lnTo>
                  <a:pt x="455616" y="2073616"/>
                </a:lnTo>
                <a:lnTo>
                  <a:pt x="496535" y="2070320"/>
                </a:lnTo>
                <a:lnTo>
                  <a:pt x="537236" y="2065260"/>
                </a:lnTo>
                <a:lnTo>
                  <a:pt x="577687" y="2058454"/>
                </a:lnTo>
                <a:lnTo>
                  <a:pt x="617858" y="2049922"/>
                </a:lnTo>
                <a:lnTo>
                  <a:pt x="657717" y="2039686"/>
                </a:lnTo>
                <a:lnTo>
                  <a:pt x="697234" y="2027764"/>
                </a:lnTo>
                <a:lnTo>
                  <a:pt x="736376" y="2014176"/>
                </a:lnTo>
                <a:lnTo>
                  <a:pt x="775114" y="1998943"/>
                </a:lnTo>
                <a:lnTo>
                  <a:pt x="813416" y="1982084"/>
                </a:lnTo>
                <a:lnTo>
                  <a:pt x="851250" y="1963618"/>
                </a:lnTo>
                <a:lnTo>
                  <a:pt x="888586" y="1943567"/>
                </a:lnTo>
                <a:lnTo>
                  <a:pt x="925393" y="1921950"/>
                </a:lnTo>
                <a:lnTo>
                  <a:pt x="961639" y="1898786"/>
                </a:lnTo>
                <a:lnTo>
                  <a:pt x="997293" y="1874096"/>
                </a:lnTo>
                <a:lnTo>
                  <a:pt x="1032325" y="1847899"/>
                </a:lnTo>
                <a:lnTo>
                  <a:pt x="1066703" y="1820216"/>
                </a:lnTo>
                <a:lnTo>
                  <a:pt x="1100396" y="1791066"/>
                </a:lnTo>
                <a:lnTo>
                  <a:pt x="1133373" y="1760469"/>
                </a:lnTo>
                <a:lnTo>
                  <a:pt x="1165602" y="1728445"/>
                </a:lnTo>
                <a:lnTo>
                  <a:pt x="1197053" y="1695014"/>
                </a:lnTo>
                <a:lnTo>
                  <a:pt x="1227695" y="1660196"/>
                </a:lnTo>
                <a:lnTo>
                  <a:pt x="1257496" y="1624010"/>
                </a:lnTo>
                <a:lnTo>
                  <a:pt x="1286426" y="1586477"/>
                </a:lnTo>
                <a:lnTo>
                  <a:pt x="1314453" y="1547616"/>
                </a:lnTo>
                <a:lnTo>
                  <a:pt x="1341545" y="1507448"/>
                </a:lnTo>
                <a:lnTo>
                  <a:pt x="1367673" y="1465992"/>
                </a:lnTo>
                <a:lnTo>
                  <a:pt x="1392805" y="1423268"/>
                </a:lnTo>
                <a:lnTo>
                  <a:pt x="1416909" y="1379296"/>
                </a:lnTo>
                <a:lnTo>
                  <a:pt x="1439955" y="1334095"/>
                </a:lnTo>
                <a:lnTo>
                  <a:pt x="1461912" y="1287687"/>
                </a:lnTo>
                <a:lnTo>
                  <a:pt x="1482747" y="1240090"/>
                </a:lnTo>
                <a:lnTo>
                  <a:pt x="1502432" y="1191325"/>
                </a:lnTo>
                <a:lnTo>
                  <a:pt x="1520933" y="1141411"/>
                </a:lnTo>
                <a:lnTo>
                  <a:pt x="1538220" y="1090368"/>
                </a:lnTo>
                <a:lnTo>
                  <a:pt x="1554263" y="1038216"/>
                </a:lnTo>
                <a:lnTo>
                  <a:pt x="1569029" y="984976"/>
                </a:lnTo>
                <a:lnTo>
                  <a:pt x="1580974" y="937047"/>
                </a:lnTo>
                <a:lnTo>
                  <a:pt x="1591743" y="888763"/>
                </a:lnTo>
                <a:lnTo>
                  <a:pt x="1601335" y="840158"/>
                </a:lnTo>
                <a:lnTo>
                  <a:pt x="1609752" y="791270"/>
                </a:lnTo>
                <a:lnTo>
                  <a:pt x="1616991" y="742135"/>
                </a:lnTo>
                <a:lnTo>
                  <a:pt x="1623052" y="692788"/>
                </a:lnTo>
                <a:lnTo>
                  <a:pt x="1627935" y="643266"/>
                </a:lnTo>
                <a:lnTo>
                  <a:pt x="1631638" y="593605"/>
                </a:lnTo>
                <a:lnTo>
                  <a:pt x="1634163" y="543841"/>
                </a:lnTo>
                <a:lnTo>
                  <a:pt x="1635508" y="494010"/>
                </a:lnTo>
                <a:lnTo>
                  <a:pt x="1635672" y="444149"/>
                </a:lnTo>
                <a:lnTo>
                  <a:pt x="1634655" y="394294"/>
                </a:lnTo>
                <a:lnTo>
                  <a:pt x="1632456" y="344481"/>
                </a:lnTo>
                <a:lnTo>
                  <a:pt x="1629075" y="294746"/>
                </a:lnTo>
                <a:lnTo>
                  <a:pt x="1624512" y="245125"/>
                </a:lnTo>
                <a:lnTo>
                  <a:pt x="1618765" y="195654"/>
                </a:lnTo>
                <a:lnTo>
                  <a:pt x="1611834" y="146370"/>
                </a:lnTo>
                <a:lnTo>
                  <a:pt x="1603719" y="97309"/>
                </a:lnTo>
                <a:lnTo>
                  <a:pt x="1594419" y="48507"/>
                </a:lnTo>
                <a:lnTo>
                  <a:pt x="1583934" y="0"/>
                </a:lnTo>
              </a:path>
            </a:pathLst>
          </a:custGeom>
          <a:ln w="40856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54589" y="6052223"/>
            <a:ext cx="890269" cy="1979295"/>
          </a:xfrm>
          <a:custGeom>
            <a:avLst/>
            <a:gdLst/>
            <a:ahLst/>
            <a:cxnLst/>
            <a:rect l="l" t="t" r="r" b="b"/>
            <a:pathLst>
              <a:path w="890270" h="1979295">
                <a:moveTo>
                  <a:pt x="835685" y="0"/>
                </a:moveTo>
                <a:lnTo>
                  <a:pt x="791409" y="4420"/>
                </a:lnTo>
                <a:lnTo>
                  <a:pt x="747827" y="11290"/>
                </a:lnTo>
                <a:lnTo>
                  <a:pt x="704987" y="20546"/>
                </a:lnTo>
                <a:lnTo>
                  <a:pt x="662936" y="32126"/>
                </a:lnTo>
                <a:lnTo>
                  <a:pt x="621722" y="45966"/>
                </a:lnTo>
                <a:lnTo>
                  <a:pt x="581392" y="62004"/>
                </a:lnTo>
                <a:lnTo>
                  <a:pt x="541996" y="80177"/>
                </a:lnTo>
                <a:lnTo>
                  <a:pt x="503580" y="100422"/>
                </a:lnTo>
                <a:lnTo>
                  <a:pt x="466193" y="122676"/>
                </a:lnTo>
                <a:lnTo>
                  <a:pt x="429881" y="146877"/>
                </a:lnTo>
                <a:lnTo>
                  <a:pt x="394694" y="172961"/>
                </a:lnTo>
                <a:lnTo>
                  <a:pt x="360678" y="200867"/>
                </a:lnTo>
                <a:lnTo>
                  <a:pt x="327882" y="230531"/>
                </a:lnTo>
                <a:lnTo>
                  <a:pt x="296352" y="261889"/>
                </a:lnTo>
                <a:lnTo>
                  <a:pt x="266138" y="294881"/>
                </a:lnTo>
                <a:lnTo>
                  <a:pt x="237287" y="329442"/>
                </a:lnTo>
                <a:lnTo>
                  <a:pt x="209846" y="365510"/>
                </a:lnTo>
                <a:lnTo>
                  <a:pt x="183864" y="403022"/>
                </a:lnTo>
                <a:lnTo>
                  <a:pt x="159388" y="441916"/>
                </a:lnTo>
                <a:lnTo>
                  <a:pt x="136465" y="482127"/>
                </a:lnTo>
                <a:lnTo>
                  <a:pt x="115145" y="523595"/>
                </a:lnTo>
                <a:lnTo>
                  <a:pt x="95474" y="566255"/>
                </a:lnTo>
                <a:lnTo>
                  <a:pt x="77500" y="610046"/>
                </a:lnTo>
                <a:lnTo>
                  <a:pt x="61271" y="654903"/>
                </a:lnTo>
                <a:lnTo>
                  <a:pt x="46835" y="700765"/>
                </a:lnTo>
                <a:lnTo>
                  <a:pt x="34240" y="747569"/>
                </a:lnTo>
                <a:lnTo>
                  <a:pt x="23534" y="795251"/>
                </a:lnTo>
                <a:lnTo>
                  <a:pt x="14763" y="843750"/>
                </a:lnTo>
                <a:lnTo>
                  <a:pt x="7977" y="893001"/>
                </a:lnTo>
                <a:lnTo>
                  <a:pt x="3222" y="942943"/>
                </a:lnTo>
                <a:lnTo>
                  <a:pt x="547" y="993513"/>
                </a:lnTo>
                <a:lnTo>
                  <a:pt x="0" y="1044647"/>
                </a:lnTo>
                <a:lnTo>
                  <a:pt x="1627" y="1096283"/>
                </a:lnTo>
                <a:lnTo>
                  <a:pt x="5520" y="1148555"/>
                </a:lnTo>
                <a:lnTo>
                  <a:pt x="11634" y="1200189"/>
                </a:lnTo>
                <a:lnTo>
                  <a:pt x="19923" y="1251106"/>
                </a:lnTo>
                <a:lnTo>
                  <a:pt x="30339" y="1301229"/>
                </a:lnTo>
                <a:lnTo>
                  <a:pt x="42836" y="1350481"/>
                </a:lnTo>
                <a:lnTo>
                  <a:pt x="57369" y="1398782"/>
                </a:lnTo>
                <a:lnTo>
                  <a:pt x="73889" y="1446055"/>
                </a:lnTo>
                <a:lnTo>
                  <a:pt x="92351" y="1492223"/>
                </a:lnTo>
                <a:lnTo>
                  <a:pt x="112709" y="1537207"/>
                </a:lnTo>
                <a:lnTo>
                  <a:pt x="134915" y="1580930"/>
                </a:lnTo>
                <a:lnTo>
                  <a:pt x="158923" y="1623313"/>
                </a:lnTo>
                <a:lnTo>
                  <a:pt x="184687" y="1664279"/>
                </a:lnTo>
                <a:lnTo>
                  <a:pt x="212160" y="1703750"/>
                </a:lnTo>
                <a:lnTo>
                  <a:pt x="241296" y="1741647"/>
                </a:lnTo>
                <a:lnTo>
                  <a:pt x="272047" y="1777894"/>
                </a:lnTo>
                <a:lnTo>
                  <a:pt x="304368" y="1812411"/>
                </a:lnTo>
                <a:lnTo>
                  <a:pt x="338212" y="1845122"/>
                </a:lnTo>
                <a:lnTo>
                  <a:pt x="373532" y="1875948"/>
                </a:lnTo>
                <a:lnTo>
                  <a:pt x="410283" y="1904812"/>
                </a:lnTo>
                <a:lnTo>
                  <a:pt x="448416" y="1931634"/>
                </a:lnTo>
                <a:lnTo>
                  <a:pt x="487887" y="1956339"/>
                </a:lnTo>
                <a:lnTo>
                  <a:pt x="528648" y="1978847"/>
                </a:lnTo>
                <a:lnTo>
                  <a:pt x="890082" y="1033037"/>
                </a:lnTo>
                <a:lnTo>
                  <a:pt x="8356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754587" y="6052227"/>
            <a:ext cx="836294" cy="1979295"/>
          </a:xfrm>
          <a:custGeom>
            <a:avLst/>
            <a:gdLst/>
            <a:ahLst/>
            <a:cxnLst/>
            <a:rect l="l" t="t" r="r" b="b"/>
            <a:pathLst>
              <a:path w="836295" h="1979295">
                <a:moveTo>
                  <a:pt x="835691" y="0"/>
                </a:moveTo>
                <a:lnTo>
                  <a:pt x="791415" y="4420"/>
                </a:lnTo>
                <a:lnTo>
                  <a:pt x="747832" y="11290"/>
                </a:lnTo>
                <a:lnTo>
                  <a:pt x="704991" y="20546"/>
                </a:lnTo>
                <a:lnTo>
                  <a:pt x="662939" y="32126"/>
                </a:lnTo>
                <a:lnTo>
                  <a:pt x="621725" y="45966"/>
                </a:lnTo>
                <a:lnTo>
                  <a:pt x="581395" y="62003"/>
                </a:lnTo>
                <a:lnTo>
                  <a:pt x="541999" y="80176"/>
                </a:lnTo>
                <a:lnTo>
                  <a:pt x="503583" y="100421"/>
                </a:lnTo>
                <a:lnTo>
                  <a:pt x="466195" y="122675"/>
                </a:lnTo>
                <a:lnTo>
                  <a:pt x="429883" y="146876"/>
                </a:lnTo>
                <a:lnTo>
                  <a:pt x="394695" y="172961"/>
                </a:lnTo>
                <a:lnTo>
                  <a:pt x="360679" y="200866"/>
                </a:lnTo>
                <a:lnTo>
                  <a:pt x="327882" y="230530"/>
                </a:lnTo>
                <a:lnTo>
                  <a:pt x="296353" y="261889"/>
                </a:lnTo>
                <a:lnTo>
                  <a:pt x="266139" y="294880"/>
                </a:lnTo>
                <a:lnTo>
                  <a:pt x="237287" y="329442"/>
                </a:lnTo>
                <a:lnTo>
                  <a:pt x="209846" y="365510"/>
                </a:lnTo>
                <a:lnTo>
                  <a:pt x="183864" y="403022"/>
                </a:lnTo>
                <a:lnTo>
                  <a:pt x="159387" y="441915"/>
                </a:lnTo>
                <a:lnTo>
                  <a:pt x="136465" y="482127"/>
                </a:lnTo>
                <a:lnTo>
                  <a:pt x="115144" y="523595"/>
                </a:lnTo>
                <a:lnTo>
                  <a:pt x="95473" y="566255"/>
                </a:lnTo>
                <a:lnTo>
                  <a:pt x="77500" y="610045"/>
                </a:lnTo>
                <a:lnTo>
                  <a:pt x="61271" y="654903"/>
                </a:lnTo>
                <a:lnTo>
                  <a:pt x="46835" y="700765"/>
                </a:lnTo>
                <a:lnTo>
                  <a:pt x="34240" y="747569"/>
                </a:lnTo>
                <a:lnTo>
                  <a:pt x="23533" y="795251"/>
                </a:lnTo>
                <a:lnTo>
                  <a:pt x="14763" y="843750"/>
                </a:lnTo>
                <a:lnTo>
                  <a:pt x="7977" y="893001"/>
                </a:lnTo>
                <a:lnTo>
                  <a:pt x="3222" y="942943"/>
                </a:lnTo>
                <a:lnTo>
                  <a:pt x="547" y="993513"/>
                </a:lnTo>
                <a:lnTo>
                  <a:pt x="0" y="1044647"/>
                </a:lnTo>
                <a:lnTo>
                  <a:pt x="1627" y="1096283"/>
                </a:lnTo>
                <a:lnTo>
                  <a:pt x="5521" y="1148555"/>
                </a:lnTo>
                <a:lnTo>
                  <a:pt x="11635" y="1200189"/>
                </a:lnTo>
                <a:lnTo>
                  <a:pt x="19924" y="1251106"/>
                </a:lnTo>
                <a:lnTo>
                  <a:pt x="30341" y="1301229"/>
                </a:lnTo>
                <a:lnTo>
                  <a:pt x="42838" y="1350480"/>
                </a:lnTo>
                <a:lnTo>
                  <a:pt x="57371" y="1398782"/>
                </a:lnTo>
                <a:lnTo>
                  <a:pt x="73892" y="1446055"/>
                </a:lnTo>
                <a:lnTo>
                  <a:pt x="92354" y="1492223"/>
                </a:lnTo>
                <a:lnTo>
                  <a:pt x="112711" y="1537207"/>
                </a:lnTo>
                <a:lnTo>
                  <a:pt x="134918" y="1580930"/>
                </a:lnTo>
                <a:lnTo>
                  <a:pt x="158926" y="1623313"/>
                </a:lnTo>
                <a:lnTo>
                  <a:pt x="184690" y="1664279"/>
                </a:lnTo>
                <a:lnTo>
                  <a:pt x="212163" y="1703749"/>
                </a:lnTo>
                <a:lnTo>
                  <a:pt x="241298" y="1741647"/>
                </a:lnTo>
                <a:lnTo>
                  <a:pt x="272049" y="1777894"/>
                </a:lnTo>
                <a:lnTo>
                  <a:pt x="304371" y="1812411"/>
                </a:lnTo>
                <a:lnTo>
                  <a:pt x="338215" y="1845122"/>
                </a:lnTo>
                <a:lnTo>
                  <a:pt x="373535" y="1875948"/>
                </a:lnTo>
                <a:lnTo>
                  <a:pt x="410285" y="1904812"/>
                </a:lnTo>
                <a:lnTo>
                  <a:pt x="448419" y="1931635"/>
                </a:lnTo>
                <a:lnTo>
                  <a:pt x="487890" y="1956340"/>
                </a:lnTo>
                <a:lnTo>
                  <a:pt x="528651" y="1978848"/>
                </a:lnTo>
              </a:path>
            </a:pathLst>
          </a:custGeom>
          <a:ln w="38118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118072" y="8746031"/>
            <a:ext cx="3352165" cy="1203960"/>
          </a:xfrm>
          <a:custGeom>
            <a:avLst/>
            <a:gdLst/>
            <a:ahLst/>
            <a:cxnLst/>
            <a:rect l="l" t="t" r="r" b="b"/>
            <a:pathLst>
              <a:path w="3352165" h="1203959">
                <a:moveTo>
                  <a:pt x="1823693" y="0"/>
                </a:moveTo>
                <a:lnTo>
                  <a:pt x="0" y="242847"/>
                </a:lnTo>
                <a:lnTo>
                  <a:pt x="12085" y="278122"/>
                </a:lnTo>
                <a:lnTo>
                  <a:pt x="25684" y="312927"/>
                </a:lnTo>
                <a:lnTo>
                  <a:pt x="57317" y="381074"/>
                </a:lnTo>
                <a:lnTo>
                  <a:pt x="94681" y="447195"/>
                </a:lnTo>
                <a:lnTo>
                  <a:pt x="115444" y="479467"/>
                </a:lnTo>
                <a:lnTo>
                  <a:pt x="137558" y="511197"/>
                </a:lnTo>
                <a:lnTo>
                  <a:pt x="160996" y="542375"/>
                </a:lnTo>
                <a:lnTo>
                  <a:pt x="185730" y="572989"/>
                </a:lnTo>
                <a:lnTo>
                  <a:pt x="211734" y="603026"/>
                </a:lnTo>
                <a:lnTo>
                  <a:pt x="238980" y="632477"/>
                </a:lnTo>
                <a:lnTo>
                  <a:pt x="267441" y="661328"/>
                </a:lnTo>
                <a:lnTo>
                  <a:pt x="297090" y="689568"/>
                </a:lnTo>
                <a:lnTo>
                  <a:pt x="327899" y="717186"/>
                </a:lnTo>
                <a:lnTo>
                  <a:pt x="359842" y="744170"/>
                </a:lnTo>
                <a:lnTo>
                  <a:pt x="392890" y="770509"/>
                </a:lnTo>
                <a:lnTo>
                  <a:pt x="427018" y="796191"/>
                </a:lnTo>
                <a:lnTo>
                  <a:pt x="462197" y="821204"/>
                </a:lnTo>
                <a:lnTo>
                  <a:pt x="498401" y="845537"/>
                </a:lnTo>
                <a:lnTo>
                  <a:pt x="535601" y="869178"/>
                </a:lnTo>
                <a:lnTo>
                  <a:pt x="573772" y="892116"/>
                </a:lnTo>
                <a:lnTo>
                  <a:pt x="612886" y="914339"/>
                </a:lnTo>
                <a:lnTo>
                  <a:pt x="652915" y="935836"/>
                </a:lnTo>
                <a:lnTo>
                  <a:pt x="693832" y="956594"/>
                </a:lnTo>
                <a:lnTo>
                  <a:pt x="735611" y="976603"/>
                </a:lnTo>
                <a:lnTo>
                  <a:pt x="778223" y="995850"/>
                </a:lnTo>
                <a:lnTo>
                  <a:pt x="821642" y="1014325"/>
                </a:lnTo>
                <a:lnTo>
                  <a:pt x="865841" y="1032015"/>
                </a:lnTo>
                <a:lnTo>
                  <a:pt x="910792" y="1048910"/>
                </a:lnTo>
                <a:lnTo>
                  <a:pt x="956468" y="1064996"/>
                </a:lnTo>
                <a:lnTo>
                  <a:pt x="1002842" y="1080264"/>
                </a:lnTo>
                <a:lnTo>
                  <a:pt x="1049886" y="1094701"/>
                </a:lnTo>
                <a:lnTo>
                  <a:pt x="1097574" y="1108296"/>
                </a:lnTo>
                <a:lnTo>
                  <a:pt x="1145877" y="1121036"/>
                </a:lnTo>
                <a:lnTo>
                  <a:pt x="1194770" y="1132911"/>
                </a:lnTo>
                <a:lnTo>
                  <a:pt x="1244225" y="1143910"/>
                </a:lnTo>
                <a:lnTo>
                  <a:pt x="1294214" y="1154019"/>
                </a:lnTo>
                <a:lnTo>
                  <a:pt x="1344710" y="1163229"/>
                </a:lnTo>
                <a:lnTo>
                  <a:pt x="1395686" y="1171526"/>
                </a:lnTo>
                <a:lnTo>
                  <a:pt x="1447115" y="1178900"/>
                </a:lnTo>
                <a:lnTo>
                  <a:pt x="1498970" y="1185339"/>
                </a:lnTo>
                <a:lnTo>
                  <a:pt x="1551223" y="1190832"/>
                </a:lnTo>
                <a:lnTo>
                  <a:pt x="1603848" y="1195367"/>
                </a:lnTo>
                <a:lnTo>
                  <a:pt x="1656816" y="1198931"/>
                </a:lnTo>
                <a:lnTo>
                  <a:pt x="1710101" y="1201515"/>
                </a:lnTo>
                <a:lnTo>
                  <a:pt x="1763676" y="1203106"/>
                </a:lnTo>
                <a:lnTo>
                  <a:pt x="1817513" y="1203692"/>
                </a:lnTo>
                <a:lnTo>
                  <a:pt x="1871585" y="1203262"/>
                </a:lnTo>
                <a:lnTo>
                  <a:pt x="1925865" y="1201805"/>
                </a:lnTo>
                <a:lnTo>
                  <a:pt x="1980325" y="1199308"/>
                </a:lnTo>
                <a:lnTo>
                  <a:pt x="2034939" y="1195761"/>
                </a:lnTo>
                <a:lnTo>
                  <a:pt x="2089680" y="1191151"/>
                </a:lnTo>
                <a:lnTo>
                  <a:pt x="2144519" y="1185468"/>
                </a:lnTo>
                <a:lnTo>
                  <a:pt x="2199430" y="1178699"/>
                </a:lnTo>
                <a:lnTo>
                  <a:pt x="2255258" y="1170685"/>
                </a:lnTo>
                <a:lnTo>
                  <a:pt x="2310527" y="1161595"/>
                </a:lnTo>
                <a:lnTo>
                  <a:pt x="2365204" y="1151442"/>
                </a:lnTo>
                <a:lnTo>
                  <a:pt x="2419256" y="1140239"/>
                </a:lnTo>
                <a:lnTo>
                  <a:pt x="2472652" y="1128001"/>
                </a:lnTo>
                <a:lnTo>
                  <a:pt x="2525357" y="1114742"/>
                </a:lnTo>
                <a:lnTo>
                  <a:pt x="2577339" y="1100475"/>
                </a:lnTo>
                <a:lnTo>
                  <a:pt x="2628566" y="1085215"/>
                </a:lnTo>
                <a:lnTo>
                  <a:pt x="2679005" y="1068976"/>
                </a:lnTo>
                <a:lnTo>
                  <a:pt x="2728623" y="1051771"/>
                </a:lnTo>
                <a:lnTo>
                  <a:pt x="2777387" y="1033614"/>
                </a:lnTo>
                <a:lnTo>
                  <a:pt x="2825265" y="1014520"/>
                </a:lnTo>
                <a:lnTo>
                  <a:pt x="2872224" y="994503"/>
                </a:lnTo>
                <a:lnTo>
                  <a:pt x="2918232" y="973575"/>
                </a:lnTo>
                <a:lnTo>
                  <a:pt x="2963254" y="951752"/>
                </a:lnTo>
                <a:lnTo>
                  <a:pt x="3007260" y="929047"/>
                </a:lnTo>
                <a:lnTo>
                  <a:pt x="3050216" y="905474"/>
                </a:lnTo>
                <a:lnTo>
                  <a:pt x="3092089" y="881047"/>
                </a:lnTo>
                <a:lnTo>
                  <a:pt x="3132846" y="855780"/>
                </a:lnTo>
                <a:lnTo>
                  <a:pt x="3172456" y="829687"/>
                </a:lnTo>
                <a:lnTo>
                  <a:pt x="3210885" y="802782"/>
                </a:lnTo>
                <a:lnTo>
                  <a:pt x="3248100" y="775079"/>
                </a:lnTo>
                <a:lnTo>
                  <a:pt x="3284069" y="746592"/>
                </a:lnTo>
                <a:lnTo>
                  <a:pt x="3318760" y="717335"/>
                </a:lnTo>
                <a:lnTo>
                  <a:pt x="3352138" y="687321"/>
                </a:lnTo>
                <a:lnTo>
                  <a:pt x="18236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118075" y="8988882"/>
            <a:ext cx="3352165" cy="961390"/>
          </a:xfrm>
          <a:custGeom>
            <a:avLst/>
            <a:gdLst/>
            <a:ahLst/>
            <a:cxnLst/>
            <a:rect l="l" t="t" r="r" b="b"/>
            <a:pathLst>
              <a:path w="3352165" h="961390">
                <a:moveTo>
                  <a:pt x="0" y="0"/>
                </a:moveTo>
                <a:lnTo>
                  <a:pt x="25684" y="70080"/>
                </a:lnTo>
                <a:lnTo>
                  <a:pt x="57317" y="138227"/>
                </a:lnTo>
                <a:lnTo>
                  <a:pt x="94681" y="204348"/>
                </a:lnTo>
                <a:lnTo>
                  <a:pt x="115444" y="236620"/>
                </a:lnTo>
                <a:lnTo>
                  <a:pt x="137558" y="268350"/>
                </a:lnTo>
                <a:lnTo>
                  <a:pt x="160996" y="299528"/>
                </a:lnTo>
                <a:lnTo>
                  <a:pt x="185730" y="330142"/>
                </a:lnTo>
                <a:lnTo>
                  <a:pt x="211734" y="360179"/>
                </a:lnTo>
                <a:lnTo>
                  <a:pt x="238980" y="389629"/>
                </a:lnTo>
                <a:lnTo>
                  <a:pt x="267441" y="418480"/>
                </a:lnTo>
                <a:lnTo>
                  <a:pt x="297089" y="446721"/>
                </a:lnTo>
                <a:lnTo>
                  <a:pt x="327898" y="474339"/>
                </a:lnTo>
                <a:lnTo>
                  <a:pt x="359841" y="501323"/>
                </a:lnTo>
                <a:lnTo>
                  <a:pt x="392889" y="527662"/>
                </a:lnTo>
                <a:lnTo>
                  <a:pt x="427016" y="553343"/>
                </a:lnTo>
                <a:lnTo>
                  <a:pt x="462195" y="578356"/>
                </a:lnTo>
                <a:lnTo>
                  <a:pt x="498399" y="602689"/>
                </a:lnTo>
                <a:lnTo>
                  <a:pt x="535599" y="626331"/>
                </a:lnTo>
                <a:lnTo>
                  <a:pt x="573770" y="649269"/>
                </a:lnTo>
                <a:lnTo>
                  <a:pt x="612883" y="671491"/>
                </a:lnTo>
                <a:lnTo>
                  <a:pt x="652912" y="692988"/>
                </a:lnTo>
                <a:lnTo>
                  <a:pt x="693829" y="713746"/>
                </a:lnTo>
                <a:lnTo>
                  <a:pt x="735608" y="733755"/>
                </a:lnTo>
                <a:lnTo>
                  <a:pt x="778220" y="753003"/>
                </a:lnTo>
                <a:lnTo>
                  <a:pt x="821639" y="771477"/>
                </a:lnTo>
                <a:lnTo>
                  <a:pt x="865837" y="789167"/>
                </a:lnTo>
                <a:lnTo>
                  <a:pt x="910788" y="806062"/>
                </a:lnTo>
                <a:lnTo>
                  <a:pt x="956464" y="822148"/>
                </a:lnTo>
                <a:lnTo>
                  <a:pt x="1002837" y="837416"/>
                </a:lnTo>
                <a:lnTo>
                  <a:pt x="1049881" y="851853"/>
                </a:lnTo>
                <a:lnTo>
                  <a:pt x="1097569" y="865447"/>
                </a:lnTo>
                <a:lnTo>
                  <a:pt x="1145872" y="878188"/>
                </a:lnTo>
                <a:lnTo>
                  <a:pt x="1194765" y="890063"/>
                </a:lnTo>
                <a:lnTo>
                  <a:pt x="1244219" y="901061"/>
                </a:lnTo>
                <a:lnTo>
                  <a:pt x="1294208" y="911171"/>
                </a:lnTo>
                <a:lnTo>
                  <a:pt x="1344704" y="920380"/>
                </a:lnTo>
                <a:lnTo>
                  <a:pt x="1395680" y="928678"/>
                </a:lnTo>
                <a:lnTo>
                  <a:pt x="1447109" y="936052"/>
                </a:lnTo>
                <a:lnTo>
                  <a:pt x="1498964" y="942491"/>
                </a:lnTo>
                <a:lnTo>
                  <a:pt x="1551217" y="947984"/>
                </a:lnTo>
                <a:lnTo>
                  <a:pt x="1603841" y="952518"/>
                </a:lnTo>
                <a:lnTo>
                  <a:pt x="1656809" y="956083"/>
                </a:lnTo>
                <a:lnTo>
                  <a:pt x="1710094" y="958667"/>
                </a:lnTo>
                <a:lnTo>
                  <a:pt x="1763669" y="960257"/>
                </a:lnTo>
                <a:lnTo>
                  <a:pt x="1817506" y="960844"/>
                </a:lnTo>
                <a:lnTo>
                  <a:pt x="1871578" y="960414"/>
                </a:lnTo>
                <a:lnTo>
                  <a:pt x="1925858" y="958957"/>
                </a:lnTo>
                <a:lnTo>
                  <a:pt x="1980318" y="956460"/>
                </a:lnTo>
                <a:lnTo>
                  <a:pt x="2034933" y="952913"/>
                </a:lnTo>
                <a:lnTo>
                  <a:pt x="2089673" y="948303"/>
                </a:lnTo>
                <a:lnTo>
                  <a:pt x="2144512" y="942620"/>
                </a:lnTo>
                <a:lnTo>
                  <a:pt x="2199423" y="935851"/>
                </a:lnTo>
                <a:lnTo>
                  <a:pt x="2255252" y="927837"/>
                </a:lnTo>
                <a:lnTo>
                  <a:pt x="2310521" y="918747"/>
                </a:lnTo>
                <a:lnTo>
                  <a:pt x="2365198" y="908594"/>
                </a:lnTo>
                <a:lnTo>
                  <a:pt x="2419251" y="897391"/>
                </a:lnTo>
                <a:lnTo>
                  <a:pt x="2472646" y="885153"/>
                </a:lnTo>
                <a:lnTo>
                  <a:pt x="2525352" y="871894"/>
                </a:lnTo>
                <a:lnTo>
                  <a:pt x="2577334" y="857628"/>
                </a:lnTo>
                <a:lnTo>
                  <a:pt x="2628561" y="842368"/>
                </a:lnTo>
                <a:lnTo>
                  <a:pt x="2679000" y="826128"/>
                </a:lnTo>
                <a:lnTo>
                  <a:pt x="2728619" y="808923"/>
                </a:lnTo>
                <a:lnTo>
                  <a:pt x="2777383" y="790767"/>
                </a:lnTo>
                <a:lnTo>
                  <a:pt x="2825261" y="771673"/>
                </a:lnTo>
                <a:lnTo>
                  <a:pt x="2872220" y="751655"/>
                </a:lnTo>
                <a:lnTo>
                  <a:pt x="2918227" y="730728"/>
                </a:lnTo>
                <a:lnTo>
                  <a:pt x="2963250" y="708904"/>
                </a:lnTo>
                <a:lnTo>
                  <a:pt x="3007256" y="686199"/>
                </a:lnTo>
                <a:lnTo>
                  <a:pt x="3050211" y="662626"/>
                </a:lnTo>
                <a:lnTo>
                  <a:pt x="3092084" y="638199"/>
                </a:lnTo>
                <a:lnTo>
                  <a:pt x="3132842" y="612932"/>
                </a:lnTo>
                <a:lnTo>
                  <a:pt x="3172451" y="586839"/>
                </a:lnTo>
                <a:lnTo>
                  <a:pt x="3210880" y="559934"/>
                </a:lnTo>
                <a:lnTo>
                  <a:pt x="3248095" y="532231"/>
                </a:lnTo>
                <a:lnTo>
                  <a:pt x="3284063" y="503744"/>
                </a:lnTo>
                <a:lnTo>
                  <a:pt x="3318753" y="474486"/>
                </a:lnTo>
                <a:lnTo>
                  <a:pt x="3352131" y="444472"/>
                </a:lnTo>
              </a:path>
            </a:pathLst>
          </a:custGeom>
          <a:ln w="47241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354380" y="4938508"/>
            <a:ext cx="672465" cy="690880"/>
          </a:xfrm>
          <a:custGeom>
            <a:avLst/>
            <a:gdLst/>
            <a:ahLst/>
            <a:cxnLst/>
            <a:rect l="l" t="t" r="r" b="b"/>
            <a:pathLst>
              <a:path w="672465" h="690879">
                <a:moveTo>
                  <a:pt x="672070" y="690554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031801" y="6686271"/>
            <a:ext cx="2007235" cy="771525"/>
          </a:xfrm>
          <a:custGeom>
            <a:avLst/>
            <a:gdLst/>
            <a:ahLst/>
            <a:cxnLst/>
            <a:rect l="l" t="t" r="r" b="b"/>
            <a:pathLst>
              <a:path w="2007234" h="771525">
                <a:moveTo>
                  <a:pt x="0" y="771012"/>
                </a:moveTo>
                <a:lnTo>
                  <a:pt x="200694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604560" y="5348747"/>
            <a:ext cx="760095" cy="2399665"/>
          </a:xfrm>
          <a:custGeom>
            <a:avLst/>
            <a:gdLst/>
            <a:ahLst/>
            <a:cxnLst/>
            <a:rect l="l" t="t" r="r" b="b"/>
            <a:pathLst>
              <a:path w="760094" h="2399665">
                <a:moveTo>
                  <a:pt x="759729" y="2399495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45409" y="2412143"/>
            <a:ext cx="5874346" cy="40674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09188" y="3445380"/>
            <a:ext cx="2146858" cy="86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361542" y="3462490"/>
            <a:ext cx="2042134" cy="7631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31323" y="4996057"/>
            <a:ext cx="906266" cy="7629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29462" y="4996057"/>
            <a:ext cx="906266" cy="7629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427603" y="4996057"/>
            <a:ext cx="906264" cy="7629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77090" y="4218753"/>
            <a:ext cx="596900" cy="777875"/>
          </a:xfrm>
          <a:custGeom>
            <a:avLst/>
            <a:gdLst/>
            <a:ahLst/>
            <a:cxnLst/>
            <a:rect l="l" t="t" r="r" b="b"/>
            <a:pathLst>
              <a:path w="596900" h="777875">
                <a:moveTo>
                  <a:pt x="0" y="777551"/>
                </a:moveTo>
                <a:lnTo>
                  <a:pt x="59676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382617" y="4230791"/>
            <a:ext cx="0" cy="765810"/>
          </a:xfrm>
          <a:custGeom>
            <a:avLst/>
            <a:gdLst/>
            <a:ahLst/>
            <a:cxnLst/>
            <a:rect l="l" t="t" r="r" b="b"/>
            <a:pathLst>
              <a:path h="765810">
                <a:moveTo>
                  <a:pt x="0" y="765266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991381" y="4218753"/>
            <a:ext cx="596900" cy="777875"/>
          </a:xfrm>
          <a:custGeom>
            <a:avLst/>
            <a:gdLst/>
            <a:ahLst/>
            <a:cxnLst/>
            <a:rect l="l" t="t" r="r" b="b"/>
            <a:pathLst>
              <a:path w="596900" h="777875">
                <a:moveTo>
                  <a:pt x="596761" y="777551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610005" y="5119424"/>
            <a:ext cx="54927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结点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108145" y="5119424"/>
            <a:ext cx="54927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结点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606285" y="5119424"/>
            <a:ext cx="54927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结点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 txBox="1"/>
          <p:nvPr/>
        </p:nvSpPr>
        <p:spPr>
          <a:xfrm rot="3180000">
            <a:off x="10231326" y="4488250"/>
            <a:ext cx="588692" cy="261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0"/>
              </a:lnSpc>
            </a:pPr>
            <a:r>
              <a:rPr sz="2050" spc="0" dirty="0">
                <a:latin typeface="Microsoft JhengHei UI"/>
                <a:cs typeface="Microsoft JhengHei UI"/>
              </a:rPr>
              <a:t>链 路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035353" y="6680976"/>
            <a:ext cx="69469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（</a:t>
            </a:r>
            <a:r>
              <a:rPr sz="2050" spc="0" dirty="0">
                <a:latin typeface="Arial"/>
                <a:cs typeface="Arial"/>
              </a:rPr>
              <a:t>a</a:t>
            </a:r>
            <a:r>
              <a:rPr sz="2050" spc="5" dirty="0">
                <a:latin typeface="Microsoft JhengHei UI"/>
                <a:cs typeface="Microsoft JhengHei UI"/>
              </a:rPr>
              <a:t>）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584601" y="2972919"/>
            <a:ext cx="15963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计算机⽹络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3954027" y="6731546"/>
            <a:ext cx="509270" cy="288290"/>
          </a:xfrm>
          <a:custGeom>
            <a:avLst/>
            <a:gdLst/>
            <a:ahLst/>
            <a:cxnLst/>
            <a:rect l="l" t="t" r="r" b="b"/>
            <a:pathLst>
              <a:path w="509269" h="288290">
                <a:moveTo>
                  <a:pt x="254528" y="0"/>
                </a:moveTo>
                <a:lnTo>
                  <a:pt x="205915" y="2637"/>
                </a:lnTo>
                <a:lnTo>
                  <a:pt x="158749" y="10550"/>
                </a:lnTo>
                <a:lnTo>
                  <a:pt x="114478" y="23737"/>
                </a:lnTo>
                <a:lnTo>
                  <a:pt x="74550" y="42200"/>
                </a:lnTo>
                <a:lnTo>
                  <a:pt x="33133" y="72923"/>
                </a:lnTo>
                <a:lnTo>
                  <a:pt x="8283" y="107531"/>
                </a:lnTo>
                <a:lnTo>
                  <a:pt x="0" y="144081"/>
                </a:lnTo>
                <a:lnTo>
                  <a:pt x="8283" y="180631"/>
                </a:lnTo>
                <a:lnTo>
                  <a:pt x="33133" y="215239"/>
                </a:lnTo>
                <a:lnTo>
                  <a:pt x="74550" y="245962"/>
                </a:lnTo>
                <a:lnTo>
                  <a:pt x="114478" y="264425"/>
                </a:lnTo>
                <a:lnTo>
                  <a:pt x="158749" y="277613"/>
                </a:lnTo>
                <a:lnTo>
                  <a:pt x="205915" y="285525"/>
                </a:lnTo>
                <a:lnTo>
                  <a:pt x="254528" y="288163"/>
                </a:lnTo>
                <a:lnTo>
                  <a:pt x="303142" y="285525"/>
                </a:lnTo>
                <a:lnTo>
                  <a:pt x="350308" y="277613"/>
                </a:lnTo>
                <a:lnTo>
                  <a:pt x="394579" y="264425"/>
                </a:lnTo>
                <a:lnTo>
                  <a:pt x="434507" y="245962"/>
                </a:lnTo>
                <a:lnTo>
                  <a:pt x="475924" y="215239"/>
                </a:lnTo>
                <a:lnTo>
                  <a:pt x="500774" y="180631"/>
                </a:lnTo>
                <a:lnTo>
                  <a:pt x="509057" y="144081"/>
                </a:lnTo>
                <a:lnTo>
                  <a:pt x="500774" y="107531"/>
                </a:lnTo>
                <a:lnTo>
                  <a:pt x="475924" y="72923"/>
                </a:lnTo>
                <a:lnTo>
                  <a:pt x="434507" y="42200"/>
                </a:lnTo>
                <a:lnTo>
                  <a:pt x="394579" y="23737"/>
                </a:lnTo>
                <a:lnTo>
                  <a:pt x="350308" y="10550"/>
                </a:lnTo>
                <a:lnTo>
                  <a:pt x="303142" y="2637"/>
                </a:lnTo>
                <a:lnTo>
                  <a:pt x="254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674049" y="6807084"/>
            <a:ext cx="390525" cy="288290"/>
          </a:xfrm>
          <a:custGeom>
            <a:avLst/>
            <a:gdLst/>
            <a:ahLst/>
            <a:cxnLst/>
            <a:rect l="l" t="t" r="r" b="b"/>
            <a:pathLst>
              <a:path w="390525" h="288290">
                <a:moveTo>
                  <a:pt x="195131" y="0"/>
                </a:moveTo>
                <a:lnTo>
                  <a:pt x="145630" y="4688"/>
                </a:lnTo>
                <a:lnTo>
                  <a:pt x="98761" y="18755"/>
                </a:lnTo>
                <a:lnTo>
                  <a:pt x="57155" y="42200"/>
                </a:lnTo>
                <a:lnTo>
                  <a:pt x="25402" y="72923"/>
                </a:lnTo>
                <a:lnTo>
                  <a:pt x="6350" y="107531"/>
                </a:lnTo>
                <a:lnTo>
                  <a:pt x="0" y="144081"/>
                </a:lnTo>
                <a:lnTo>
                  <a:pt x="6350" y="180631"/>
                </a:lnTo>
                <a:lnTo>
                  <a:pt x="25402" y="215238"/>
                </a:lnTo>
                <a:lnTo>
                  <a:pt x="57155" y="245961"/>
                </a:lnTo>
                <a:lnTo>
                  <a:pt x="98761" y="269406"/>
                </a:lnTo>
                <a:lnTo>
                  <a:pt x="145630" y="283473"/>
                </a:lnTo>
                <a:lnTo>
                  <a:pt x="195131" y="288162"/>
                </a:lnTo>
                <a:lnTo>
                  <a:pt x="244633" y="283473"/>
                </a:lnTo>
                <a:lnTo>
                  <a:pt x="291504" y="269406"/>
                </a:lnTo>
                <a:lnTo>
                  <a:pt x="333115" y="245961"/>
                </a:lnTo>
                <a:lnTo>
                  <a:pt x="364868" y="215238"/>
                </a:lnTo>
                <a:lnTo>
                  <a:pt x="383920" y="180631"/>
                </a:lnTo>
                <a:lnTo>
                  <a:pt x="390270" y="144081"/>
                </a:lnTo>
                <a:lnTo>
                  <a:pt x="383920" y="107531"/>
                </a:lnTo>
                <a:lnTo>
                  <a:pt x="364868" y="72923"/>
                </a:lnTo>
                <a:lnTo>
                  <a:pt x="333115" y="42200"/>
                </a:lnTo>
                <a:lnTo>
                  <a:pt x="291504" y="18755"/>
                </a:lnTo>
                <a:lnTo>
                  <a:pt x="244633" y="4688"/>
                </a:lnTo>
                <a:lnTo>
                  <a:pt x="1951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555265" y="6980541"/>
            <a:ext cx="263525" cy="235585"/>
          </a:xfrm>
          <a:custGeom>
            <a:avLst/>
            <a:gdLst/>
            <a:ahLst/>
            <a:cxnLst/>
            <a:rect l="l" t="t" r="r" b="b"/>
            <a:pathLst>
              <a:path w="263525" h="235584">
                <a:moveTo>
                  <a:pt x="131510" y="0"/>
                </a:moveTo>
                <a:lnTo>
                  <a:pt x="82024" y="8603"/>
                </a:lnTo>
                <a:lnTo>
                  <a:pt x="38519" y="34415"/>
                </a:lnTo>
                <a:lnTo>
                  <a:pt x="9629" y="73286"/>
                </a:lnTo>
                <a:lnTo>
                  <a:pt x="0" y="117503"/>
                </a:lnTo>
                <a:lnTo>
                  <a:pt x="9629" y="161720"/>
                </a:lnTo>
                <a:lnTo>
                  <a:pt x="38519" y="200590"/>
                </a:lnTo>
                <a:lnTo>
                  <a:pt x="82024" y="226402"/>
                </a:lnTo>
                <a:lnTo>
                  <a:pt x="131510" y="235006"/>
                </a:lnTo>
                <a:lnTo>
                  <a:pt x="180994" y="226402"/>
                </a:lnTo>
                <a:lnTo>
                  <a:pt x="224493" y="200590"/>
                </a:lnTo>
                <a:lnTo>
                  <a:pt x="253382" y="161720"/>
                </a:lnTo>
                <a:lnTo>
                  <a:pt x="263012" y="117503"/>
                </a:lnTo>
                <a:lnTo>
                  <a:pt x="253382" y="73286"/>
                </a:lnTo>
                <a:lnTo>
                  <a:pt x="224493" y="34415"/>
                </a:lnTo>
                <a:lnTo>
                  <a:pt x="180994" y="8603"/>
                </a:lnTo>
                <a:lnTo>
                  <a:pt x="1315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636770" y="7084056"/>
            <a:ext cx="391795" cy="254635"/>
          </a:xfrm>
          <a:custGeom>
            <a:avLst/>
            <a:gdLst/>
            <a:ahLst/>
            <a:cxnLst/>
            <a:rect l="l" t="t" r="r" b="b"/>
            <a:pathLst>
              <a:path w="391794" h="254634">
                <a:moveTo>
                  <a:pt x="195649" y="0"/>
                </a:moveTo>
                <a:lnTo>
                  <a:pt x="145429" y="4142"/>
                </a:lnTo>
                <a:lnTo>
                  <a:pt x="97876" y="16570"/>
                </a:lnTo>
                <a:lnTo>
                  <a:pt x="55660" y="37283"/>
                </a:lnTo>
                <a:lnTo>
                  <a:pt x="18553" y="70322"/>
                </a:lnTo>
                <a:lnTo>
                  <a:pt x="0" y="107810"/>
                </a:lnTo>
                <a:lnTo>
                  <a:pt x="0" y="146779"/>
                </a:lnTo>
                <a:lnTo>
                  <a:pt x="18553" y="184267"/>
                </a:lnTo>
                <a:lnTo>
                  <a:pt x="55660" y="217306"/>
                </a:lnTo>
                <a:lnTo>
                  <a:pt x="97876" y="238019"/>
                </a:lnTo>
                <a:lnTo>
                  <a:pt x="145429" y="250447"/>
                </a:lnTo>
                <a:lnTo>
                  <a:pt x="195649" y="254590"/>
                </a:lnTo>
                <a:lnTo>
                  <a:pt x="245869" y="250447"/>
                </a:lnTo>
                <a:lnTo>
                  <a:pt x="293419" y="238019"/>
                </a:lnTo>
                <a:lnTo>
                  <a:pt x="335631" y="217306"/>
                </a:lnTo>
                <a:lnTo>
                  <a:pt x="372738" y="184267"/>
                </a:lnTo>
                <a:lnTo>
                  <a:pt x="391291" y="146779"/>
                </a:lnTo>
                <a:lnTo>
                  <a:pt x="391291" y="107810"/>
                </a:lnTo>
                <a:lnTo>
                  <a:pt x="372738" y="70322"/>
                </a:lnTo>
                <a:lnTo>
                  <a:pt x="335631" y="37283"/>
                </a:lnTo>
                <a:lnTo>
                  <a:pt x="293419" y="16570"/>
                </a:lnTo>
                <a:lnTo>
                  <a:pt x="245869" y="4142"/>
                </a:lnTo>
                <a:lnTo>
                  <a:pt x="1956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916198" y="7126568"/>
            <a:ext cx="588010" cy="301625"/>
          </a:xfrm>
          <a:custGeom>
            <a:avLst/>
            <a:gdLst/>
            <a:ahLst/>
            <a:cxnLst/>
            <a:rect l="l" t="t" r="r" b="b"/>
            <a:pathLst>
              <a:path w="588009" h="301625">
                <a:moveTo>
                  <a:pt x="318958" y="0"/>
                </a:moveTo>
                <a:lnTo>
                  <a:pt x="268584" y="0"/>
                </a:lnTo>
                <a:lnTo>
                  <a:pt x="218801" y="4370"/>
                </a:lnTo>
                <a:lnTo>
                  <a:pt x="170789" y="13110"/>
                </a:lnTo>
                <a:lnTo>
                  <a:pt x="125728" y="26221"/>
                </a:lnTo>
                <a:lnTo>
                  <a:pt x="84798" y="43702"/>
                </a:lnTo>
                <a:lnTo>
                  <a:pt x="42399" y="71018"/>
                </a:lnTo>
                <a:lnTo>
                  <a:pt x="14133" y="101540"/>
                </a:lnTo>
                <a:lnTo>
                  <a:pt x="0" y="133986"/>
                </a:lnTo>
                <a:lnTo>
                  <a:pt x="0" y="167072"/>
                </a:lnTo>
                <a:lnTo>
                  <a:pt x="42399" y="230040"/>
                </a:lnTo>
                <a:lnTo>
                  <a:pt x="84798" y="257356"/>
                </a:lnTo>
                <a:lnTo>
                  <a:pt x="125728" y="274837"/>
                </a:lnTo>
                <a:lnTo>
                  <a:pt x="170789" y="287948"/>
                </a:lnTo>
                <a:lnTo>
                  <a:pt x="218801" y="296688"/>
                </a:lnTo>
                <a:lnTo>
                  <a:pt x="268584" y="301058"/>
                </a:lnTo>
                <a:lnTo>
                  <a:pt x="318958" y="301058"/>
                </a:lnTo>
                <a:lnTo>
                  <a:pt x="368741" y="296688"/>
                </a:lnTo>
                <a:lnTo>
                  <a:pt x="416753" y="287948"/>
                </a:lnTo>
                <a:lnTo>
                  <a:pt x="461814" y="274837"/>
                </a:lnTo>
                <a:lnTo>
                  <a:pt x="502744" y="257356"/>
                </a:lnTo>
                <a:lnTo>
                  <a:pt x="545139" y="230040"/>
                </a:lnTo>
                <a:lnTo>
                  <a:pt x="573403" y="199518"/>
                </a:lnTo>
                <a:lnTo>
                  <a:pt x="587535" y="167072"/>
                </a:lnTo>
                <a:lnTo>
                  <a:pt x="587535" y="133986"/>
                </a:lnTo>
                <a:lnTo>
                  <a:pt x="545139" y="71018"/>
                </a:lnTo>
                <a:lnTo>
                  <a:pt x="502744" y="43702"/>
                </a:lnTo>
                <a:lnTo>
                  <a:pt x="461814" y="26221"/>
                </a:lnTo>
                <a:lnTo>
                  <a:pt x="416753" y="13110"/>
                </a:lnTo>
                <a:lnTo>
                  <a:pt x="368741" y="4370"/>
                </a:lnTo>
                <a:lnTo>
                  <a:pt x="3189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292788" y="6815477"/>
            <a:ext cx="374650" cy="226695"/>
          </a:xfrm>
          <a:custGeom>
            <a:avLst/>
            <a:gdLst/>
            <a:ahLst/>
            <a:cxnLst/>
            <a:rect l="l" t="t" r="r" b="b"/>
            <a:pathLst>
              <a:path w="374650" h="226695">
                <a:moveTo>
                  <a:pt x="187263" y="0"/>
                </a:moveTo>
                <a:lnTo>
                  <a:pt x="139196" y="3687"/>
                </a:lnTo>
                <a:lnTo>
                  <a:pt x="93683" y="14749"/>
                </a:lnTo>
                <a:lnTo>
                  <a:pt x="53278" y="33186"/>
                </a:lnTo>
                <a:lnTo>
                  <a:pt x="17759" y="62595"/>
                </a:lnTo>
                <a:lnTo>
                  <a:pt x="0" y="95963"/>
                </a:lnTo>
                <a:lnTo>
                  <a:pt x="0" y="130650"/>
                </a:lnTo>
                <a:lnTo>
                  <a:pt x="53278" y="193426"/>
                </a:lnTo>
                <a:lnTo>
                  <a:pt x="93683" y="211863"/>
                </a:lnTo>
                <a:lnTo>
                  <a:pt x="139196" y="222926"/>
                </a:lnTo>
                <a:lnTo>
                  <a:pt x="187263" y="226613"/>
                </a:lnTo>
                <a:lnTo>
                  <a:pt x="235331" y="222926"/>
                </a:lnTo>
                <a:lnTo>
                  <a:pt x="280844" y="211863"/>
                </a:lnTo>
                <a:lnTo>
                  <a:pt x="321249" y="193426"/>
                </a:lnTo>
                <a:lnTo>
                  <a:pt x="356768" y="164018"/>
                </a:lnTo>
                <a:lnTo>
                  <a:pt x="374527" y="130650"/>
                </a:lnTo>
                <a:lnTo>
                  <a:pt x="374527" y="95963"/>
                </a:lnTo>
                <a:lnTo>
                  <a:pt x="321249" y="33186"/>
                </a:lnTo>
                <a:lnTo>
                  <a:pt x="280844" y="14749"/>
                </a:lnTo>
                <a:lnTo>
                  <a:pt x="235331" y="3687"/>
                </a:lnTo>
                <a:lnTo>
                  <a:pt x="18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349331" y="6960957"/>
            <a:ext cx="372110" cy="226695"/>
          </a:xfrm>
          <a:custGeom>
            <a:avLst/>
            <a:gdLst/>
            <a:ahLst/>
            <a:cxnLst/>
            <a:rect l="l" t="t" r="r" b="b"/>
            <a:pathLst>
              <a:path w="372109" h="226695">
                <a:moveTo>
                  <a:pt x="185864" y="0"/>
                </a:moveTo>
                <a:lnTo>
                  <a:pt x="138154" y="3687"/>
                </a:lnTo>
                <a:lnTo>
                  <a:pt x="92981" y="14749"/>
                </a:lnTo>
                <a:lnTo>
                  <a:pt x="52878" y="33186"/>
                </a:lnTo>
                <a:lnTo>
                  <a:pt x="17626" y="62595"/>
                </a:lnTo>
                <a:lnTo>
                  <a:pt x="0" y="95963"/>
                </a:lnTo>
                <a:lnTo>
                  <a:pt x="0" y="130650"/>
                </a:lnTo>
                <a:lnTo>
                  <a:pt x="52878" y="193426"/>
                </a:lnTo>
                <a:lnTo>
                  <a:pt x="92981" y="211863"/>
                </a:lnTo>
                <a:lnTo>
                  <a:pt x="138154" y="222926"/>
                </a:lnTo>
                <a:lnTo>
                  <a:pt x="185864" y="226613"/>
                </a:lnTo>
                <a:lnTo>
                  <a:pt x="233573" y="222926"/>
                </a:lnTo>
                <a:lnTo>
                  <a:pt x="278747" y="211863"/>
                </a:lnTo>
                <a:lnTo>
                  <a:pt x="318849" y="193426"/>
                </a:lnTo>
                <a:lnTo>
                  <a:pt x="354102" y="164018"/>
                </a:lnTo>
                <a:lnTo>
                  <a:pt x="371728" y="130650"/>
                </a:lnTo>
                <a:lnTo>
                  <a:pt x="371728" y="95963"/>
                </a:lnTo>
                <a:lnTo>
                  <a:pt x="318849" y="33186"/>
                </a:lnTo>
                <a:lnTo>
                  <a:pt x="278747" y="14749"/>
                </a:lnTo>
                <a:lnTo>
                  <a:pt x="233573" y="3687"/>
                </a:lnTo>
                <a:lnTo>
                  <a:pt x="1858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313193" y="7008518"/>
            <a:ext cx="373380" cy="372110"/>
          </a:xfrm>
          <a:custGeom>
            <a:avLst/>
            <a:gdLst/>
            <a:ahLst/>
            <a:cxnLst/>
            <a:rect l="l" t="t" r="r" b="b"/>
            <a:pathLst>
              <a:path w="373380" h="372109">
                <a:moveTo>
                  <a:pt x="186654" y="0"/>
                </a:moveTo>
                <a:lnTo>
                  <a:pt x="139305" y="6054"/>
                </a:lnTo>
                <a:lnTo>
                  <a:pt x="94472" y="24218"/>
                </a:lnTo>
                <a:lnTo>
                  <a:pt x="54673" y="54491"/>
                </a:lnTo>
                <a:lnTo>
                  <a:pt x="24299" y="94163"/>
                </a:lnTo>
                <a:lnTo>
                  <a:pt x="6074" y="138851"/>
                </a:lnTo>
                <a:lnTo>
                  <a:pt x="0" y="186047"/>
                </a:lnTo>
                <a:lnTo>
                  <a:pt x="6074" y="233242"/>
                </a:lnTo>
                <a:lnTo>
                  <a:pt x="24299" y="277930"/>
                </a:lnTo>
                <a:lnTo>
                  <a:pt x="54673" y="317601"/>
                </a:lnTo>
                <a:lnTo>
                  <a:pt x="94472" y="347875"/>
                </a:lnTo>
                <a:lnTo>
                  <a:pt x="139305" y="366039"/>
                </a:lnTo>
                <a:lnTo>
                  <a:pt x="186654" y="372094"/>
                </a:lnTo>
                <a:lnTo>
                  <a:pt x="234002" y="366039"/>
                </a:lnTo>
                <a:lnTo>
                  <a:pt x="278835" y="347875"/>
                </a:lnTo>
                <a:lnTo>
                  <a:pt x="318634" y="317601"/>
                </a:lnTo>
                <a:lnTo>
                  <a:pt x="349008" y="277930"/>
                </a:lnTo>
                <a:lnTo>
                  <a:pt x="367233" y="233242"/>
                </a:lnTo>
                <a:lnTo>
                  <a:pt x="373308" y="186047"/>
                </a:lnTo>
                <a:lnTo>
                  <a:pt x="367233" y="138851"/>
                </a:lnTo>
                <a:lnTo>
                  <a:pt x="349008" y="94163"/>
                </a:lnTo>
                <a:lnTo>
                  <a:pt x="318634" y="54491"/>
                </a:lnTo>
                <a:lnTo>
                  <a:pt x="278835" y="24218"/>
                </a:lnTo>
                <a:lnTo>
                  <a:pt x="234002" y="6054"/>
                </a:lnTo>
                <a:lnTo>
                  <a:pt x="1866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768747" y="6897060"/>
            <a:ext cx="755650" cy="371475"/>
          </a:xfrm>
          <a:custGeom>
            <a:avLst/>
            <a:gdLst/>
            <a:ahLst/>
            <a:cxnLst/>
            <a:rect l="l" t="t" r="r" b="b"/>
            <a:pathLst>
              <a:path w="755650" h="371475">
                <a:moveTo>
                  <a:pt x="404021" y="0"/>
                </a:moveTo>
                <a:lnTo>
                  <a:pt x="351154" y="0"/>
                </a:lnTo>
                <a:lnTo>
                  <a:pt x="298703" y="3602"/>
                </a:lnTo>
                <a:lnTo>
                  <a:pt x="247495" y="10808"/>
                </a:lnTo>
                <a:lnTo>
                  <a:pt x="198360" y="21616"/>
                </a:lnTo>
                <a:lnTo>
                  <a:pt x="152127" y="36027"/>
                </a:lnTo>
                <a:lnTo>
                  <a:pt x="109626" y="54041"/>
                </a:lnTo>
                <a:lnTo>
                  <a:pt x="65775" y="79808"/>
                </a:lnTo>
                <a:lnTo>
                  <a:pt x="32887" y="108175"/>
                </a:lnTo>
                <a:lnTo>
                  <a:pt x="0" y="169741"/>
                </a:lnTo>
                <a:lnTo>
                  <a:pt x="0" y="201452"/>
                </a:lnTo>
                <a:lnTo>
                  <a:pt x="32887" y="263017"/>
                </a:lnTo>
                <a:lnTo>
                  <a:pt x="65775" y="291385"/>
                </a:lnTo>
                <a:lnTo>
                  <a:pt x="109626" y="317152"/>
                </a:lnTo>
                <a:lnTo>
                  <a:pt x="152127" y="335166"/>
                </a:lnTo>
                <a:lnTo>
                  <a:pt x="198360" y="349576"/>
                </a:lnTo>
                <a:lnTo>
                  <a:pt x="247495" y="360385"/>
                </a:lnTo>
                <a:lnTo>
                  <a:pt x="298703" y="367590"/>
                </a:lnTo>
                <a:lnTo>
                  <a:pt x="351154" y="371193"/>
                </a:lnTo>
                <a:lnTo>
                  <a:pt x="404021" y="371193"/>
                </a:lnTo>
                <a:lnTo>
                  <a:pt x="456473" y="367590"/>
                </a:lnTo>
                <a:lnTo>
                  <a:pt x="507682" y="360385"/>
                </a:lnTo>
                <a:lnTo>
                  <a:pt x="556818" y="349576"/>
                </a:lnTo>
                <a:lnTo>
                  <a:pt x="603053" y="335166"/>
                </a:lnTo>
                <a:lnTo>
                  <a:pt x="645557" y="317152"/>
                </a:lnTo>
                <a:lnTo>
                  <a:pt x="689408" y="291385"/>
                </a:lnTo>
                <a:lnTo>
                  <a:pt x="722296" y="263017"/>
                </a:lnTo>
                <a:lnTo>
                  <a:pt x="755183" y="201452"/>
                </a:lnTo>
                <a:lnTo>
                  <a:pt x="755183" y="169741"/>
                </a:lnTo>
                <a:lnTo>
                  <a:pt x="722296" y="108175"/>
                </a:lnTo>
                <a:lnTo>
                  <a:pt x="689408" y="79808"/>
                </a:lnTo>
                <a:lnTo>
                  <a:pt x="645557" y="54041"/>
                </a:lnTo>
                <a:lnTo>
                  <a:pt x="603053" y="36027"/>
                </a:lnTo>
                <a:lnTo>
                  <a:pt x="556818" y="21616"/>
                </a:lnTo>
                <a:lnTo>
                  <a:pt x="507682" y="10808"/>
                </a:lnTo>
                <a:lnTo>
                  <a:pt x="456473" y="3602"/>
                </a:lnTo>
                <a:lnTo>
                  <a:pt x="4040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967366" y="6729126"/>
            <a:ext cx="483234" cy="145415"/>
          </a:xfrm>
          <a:custGeom>
            <a:avLst/>
            <a:gdLst/>
            <a:ahLst/>
            <a:cxnLst/>
            <a:rect l="l" t="t" r="r" b="b"/>
            <a:pathLst>
              <a:path w="483234" h="145415">
                <a:moveTo>
                  <a:pt x="263357" y="0"/>
                </a:moveTo>
                <a:lnTo>
                  <a:pt x="205871" y="1195"/>
                </a:lnTo>
                <a:lnTo>
                  <a:pt x="148550" y="10001"/>
                </a:lnTo>
                <a:lnTo>
                  <a:pt x="99098" y="24877"/>
                </a:lnTo>
                <a:lnTo>
                  <a:pt x="56955" y="45188"/>
                </a:lnTo>
                <a:lnTo>
                  <a:pt x="23471" y="70124"/>
                </a:lnTo>
                <a:lnTo>
                  <a:pt x="0" y="98876"/>
                </a:lnTo>
                <a:lnTo>
                  <a:pt x="244013" y="145101"/>
                </a:lnTo>
                <a:lnTo>
                  <a:pt x="483011" y="91134"/>
                </a:lnTo>
                <a:lnTo>
                  <a:pt x="454807" y="61582"/>
                </a:lnTo>
                <a:lnTo>
                  <a:pt x="416733" y="37206"/>
                </a:lnTo>
                <a:lnTo>
                  <a:pt x="370795" y="18492"/>
                </a:lnTo>
                <a:lnTo>
                  <a:pt x="319001" y="5928"/>
                </a:lnTo>
                <a:lnTo>
                  <a:pt x="2633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967358" y="6729126"/>
            <a:ext cx="483234" cy="99060"/>
          </a:xfrm>
          <a:custGeom>
            <a:avLst/>
            <a:gdLst/>
            <a:ahLst/>
            <a:cxnLst/>
            <a:rect l="l" t="t" r="r" b="b"/>
            <a:pathLst>
              <a:path w="483234" h="99059">
                <a:moveTo>
                  <a:pt x="483011" y="91135"/>
                </a:moveTo>
                <a:lnTo>
                  <a:pt x="454810" y="61583"/>
                </a:lnTo>
                <a:lnTo>
                  <a:pt x="416736" y="37206"/>
                </a:lnTo>
                <a:lnTo>
                  <a:pt x="370797" y="18492"/>
                </a:lnTo>
                <a:lnTo>
                  <a:pt x="319002" y="5928"/>
                </a:lnTo>
                <a:lnTo>
                  <a:pt x="263357" y="0"/>
                </a:lnTo>
                <a:lnTo>
                  <a:pt x="205871" y="1195"/>
                </a:lnTo>
                <a:lnTo>
                  <a:pt x="148551" y="10001"/>
                </a:lnTo>
                <a:lnTo>
                  <a:pt x="99100" y="24877"/>
                </a:lnTo>
                <a:lnTo>
                  <a:pt x="56956" y="45188"/>
                </a:lnTo>
                <a:lnTo>
                  <a:pt x="23472" y="70124"/>
                </a:lnTo>
                <a:lnTo>
                  <a:pt x="0" y="98876"/>
                </a:lnTo>
              </a:path>
            </a:pathLst>
          </a:custGeom>
          <a:ln w="5597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674092" y="6804315"/>
            <a:ext cx="300355" cy="177165"/>
          </a:xfrm>
          <a:custGeom>
            <a:avLst/>
            <a:gdLst/>
            <a:ahLst/>
            <a:cxnLst/>
            <a:rect l="l" t="t" r="r" b="b"/>
            <a:pathLst>
              <a:path w="300355" h="177165">
                <a:moveTo>
                  <a:pt x="201836" y="0"/>
                </a:moveTo>
                <a:lnTo>
                  <a:pt x="151827" y="3778"/>
                </a:lnTo>
                <a:lnTo>
                  <a:pt x="104725" y="16778"/>
                </a:lnTo>
                <a:lnTo>
                  <a:pt x="63111" y="38553"/>
                </a:lnTo>
                <a:lnTo>
                  <a:pt x="29564" y="68657"/>
                </a:lnTo>
                <a:lnTo>
                  <a:pt x="2787" y="120826"/>
                </a:lnTo>
                <a:lnTo>
                  <a:pt x="0" y="148655"/>
                </a:lnTo>
                <a:lnTo>
                  <a:pt x="4517" y="176618"/>
                </a:lnTo>
                <a:lnTo>
                  <a:pt x="196501" y="145450"/>
                </a:lnTo>
                <a:lnTo>
                  <a:pt x="300257" y="21888"/>
                </a:lnTo>
                <a:lnTo>
                  <a:pt x="252173" y="5888"/>
                </a:lnTo>
                <a:lnTo>
                  <a:pt x="2018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674089" y="6804316"/>
            <a:ext cx="300355" cy="177165"/>
          </a:xfrm>
          <a:custGeom>
            <a:avLst/>
            <a:gdLst/>
            <a:ahLst/>
            <a:cxnLst/>
            <a:rect l="l" t="t" r="r" b="b"/>
            <a:pathLst>
              <a:path w="300355" h="177165">
                <a:moveTo>
                  <a:pt x="300255" y="21888"/>
                </a:moveTo>
                <a:lnTo>
                  <a:pt x="252170" y="5888"/>
                </a:lnTo>
                <a:lnTo>
                  <a:pt x="201833" y="0"/>
                </a:lnTo>
                <a:lnTo>
                  <a:pt x="151824" y="3778"/>
                </a:lnTo>
                <a:lnTo>
                  <a:pt x="104723" y="16778"/>
                </a:lnTo>
                <a:lnTo>
                  <a:pt x="63110" y="38553"/>
                </a:lnTo>
                <a:lnTo>
                  <a:pt x="29566" y="68658"/>
                </a:lnTo>
                <a:lnTo>
                  <a:pt x="2789" y="120826"/>
                </a:lnTo>
                <a:lnTo>
                  <a:pt x="0" y="148655"/>
                </a:lnTo>
                <a:lnTo>
                  <a:pt x="4516" y="176617"/>
                </a:lnTo>
              </a:path>
            </a:pathLst>
          </a:custGeom>
          <a:ln w="5611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631846" y="7203854"/>
            <a:ext cx="302895" cy="137795"/>
          </a:xfrm>
          <a:custGeom>
            <a:avLst/>
            <a:gdLst/>
            <a:ahLst/>
            <a:cxnLst/>
            <a:rect l="l" t="t" r="r" b="b"/>
            <a:pathLst>
              <a:path w="302894" h="137795">
                <a:moveTo>
                  <a:pt x="0" y="0"/>
                </a:moveTo>
                <a:lnTo>
                  <a:pt x="23004" y="67127"/>
                </a:lnTo>
                <a:lnTo>
                  <a:pt x="52897" y="94665"/>
                </a:lnTo>
                <a:lnTo>
                  <a:pt x="92587" y="116437"/>
                </a:lnTo>
                <a:lnTo>
                  <a:pt x="140225" y="131135"/>
                </a:lnTo>
                <a:lnTo>
                  <a:pt x="193962" y="137448"/>
                </a:lnTo>
                <a:lnTo>
                  <a:pt x="222328" y="137020"/>
                </a:lnTo>
                <a:lnTo>
                  <a:pt x="250193" y="134070"/>
                </a:lnTo>
                <a:lnTo>
                  <a:pt x="277160" y="128659"/>
                </a:lnTo>
                <a:lnTo>
                  <a:pt x="302828" y="120848"/>
                </a:lnTo>
                <a:lnTo>
                  <a:pt x="203396" y="60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631839" y="7203855"/>
            <a:ext cx="302895" cy="137795"/>
          </a:xfrm>
          <a:custGeom>
            <a:avLst/>
            <a:gdLst/>
            <a:ahLst/>
            <a:cxnLst/>
            <a:rect l="l" t="t" r="r" b="b"/>
            <a:pathLst>
              <a:path w="302894" h="137795">
                <a:moveTo>
                  <a:pt x="0" y="0"/>
                </a:moveTo>
                <a:lnTo>
                  <a:pt x="23004" y="67127"/>
                </a:lnTo>
                <a:lnTo>
                  <a:pt x="52898" y="94664"/>
                </a:lnTo>
                <a:lnTo>
                  <a:pt x="92588" y="116437"/>
                </a:lnTo>
                <a:lnTo>
                  <a:pt x="140225" y="131135"/>
                </a:lnTo>
                <a:lnTo>
                  <a:pt x="193960" y="137448"/>
                </a:lnTo>
                <a:lnTo>
                  <a:pt x="222327" y="137020"/>
                </a:lnTo>
                <a:lnTo>
                  <a:pt x="250194" y="134070"/>
                </a:lnTo>
                <a:lnTo>
                  <a:pt x="277161" y="128659"/>
                </a:lnTo>
                <a:lnTo>
                  <a:pt x="302828" y="120848"/>
                </a:lnTo>
              </a:path>
            </a:pathLst>
          </a:custGeom>
          <a:ln w="5605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4441716" y="6809897"/>
            <a:ext cx="287181" cy="3406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4437497" y="7145042"/>
            <a:ext cx="254635" cy="240665"/>
          </a:xfrm>
          <a:custGeom>
            <a:avLst/>
            <a:gdLst/>
            <a:ahLst/>
            <a:cxnLst/>
            <a:rect l="l" t="t" r="r" b="b"/>
            <a:pathLst>
              <a:path w="254634" h="240665">
                <a:moveTo>
                  <a:pt x="246589" y="0"/>
                </a:moveTo>
                <a:lnTo>
                  <a:pt x="62343" y="53719"/>
                </a:lnTo>
                <a:lnTo>
                  <a:pt x="0" y="231042"/>
                </a:lnTo>
                <a:lnTo>
                  <a:pt x="43361" y="240292"/>
                </a:lnTo>
                <a:lnTo>
                  <a:pt x="86344" y="239743"/>
                </a:lnTo>
                <a:lnTo>
                  <a:pt x="127483" y="230094"/>
                </a:lnTo>
                <a:lnTo>
                  <a:pt x="165311" y="212045"/>
                </a:lnTo>
                <a:lnTo>
                  <a:pt x="198363" y="186294"/>
                </a:lnTo>
                <a:lnTo>
                  <a:pt x="225173" y="153543"/>
                </a:lnTo>
                <a:lnTo>
                  <a:pt x="244275" y="114489"/>
                </a:lnTo>
                <a:lnTo>
                  <a:pt x="254620" y="57421"/>
                </a:lnTo>
                <a:lnTo>
                  <a:pt x="252906" y="28492"/>
                </a:lnTo>
                <a:lnTo>
                  <a:pt x="246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437495" y="7145042"/>
            <a:ext cx="254635" cy="240665"/>
          </a:xfrm>
          <a:custGeom>
            <a:avLst/>
            <a:gdLst/>
            <a:ahLst/>
            <a:cxnLst/>
            <a:rect l="l" t="t" r="r" b="b"/>
            <a:pathLst>
              <a:path w="254634" h="240665">
                <a:moveTo>
                  <a:pt x="0" y="231041"/>
                </a:moveTo>
                <a:lnTo>
                  <a:pt x="43359" y="240292"/>
                </a:lnTo>
                <a:lnTo>
                  <a:pt x="86341" y="239743"/>
                </a:lnTo>
                <a:lnTo>
                  <a:pt x="127480" y="230094"/>
                </a:lnTo>
                <a:lnTo>
                  <a:pt x="165308" y="212045"/>
                </a:lnTo>
                <a:lnTo>
                  <a:pt x="198359" y="186294"/>
                </a:lnTo>
                <a:lnTo>
                  <a:pt x="225169" y="153543"/>
                </a:lnTo>
                <a:lnTo>
                  <a:pt x="244269" y="114489"/>
                </a:lnTo>
                <a:lnTo>
                  <a:pt x="254618" y="57421"/>
                </a:lnTo>
                <a:lnTo>
                  <a:pt x="252906" y="28492"/>
                </a:lnTo>
                <a:lnTo>
                  <a:pt x="246589" y="0"/>
                </a:lnTo>
              </a:path>
            </a:pathLst>
          </a:custGeom>
          <a:ln w="5624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552699" y="6975147"/>
            <a:ext cx="141144" cy="2356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923219" y="7291085"/>
            <a:ext cx="521970" cy="140335"/>
          </a:xfrm>
          <a:custGeom>
            <a:avLst/>
            <a:gdLst/>
            <a:ahLst/>
            <a:cxnLst/>
            <a:rect l="l" t="t" r="r" b="b"/>
            <a:pathLst>
              <a:path w="521969" h="140334">
                <a:moveTo>
                  <a:pt x="283918" y="0"/>
                </a:moveTo>
                <a:lnTo>
                  <a:pt x="0" y="28228"/>
                </a:lnTo>
                <a:lnTo>
                  <a:pt x="17559" y="55266"/>
                </a:lnTo>
                <a:lnTo>
                  <a:pt x="45084" y="79339"/>
                </a:lnTo>
                <a:lnTo>
                  <a:pt x="81199" y="100009"/>
                </a:lnTo>
                <a:lnTo>
                  <a:pt x="124526" y="116839"/>
                </a:lnTo>
                <a:lnTo>
                  <a:pt x="173688" y="129391"/>
                </a:lnTo>
                <a:lnTo>
                  <a:pt x="227309" y="137228"/>
                </a:lnTo>
                <a:lnTo>
                  <a:pt x="284011" y="139912"/>
                </a:lnTo>
                <a:lnTo>
                  <a:pt x="342418" y="137007"/>
                </a:lnTo>
                <a:lnTo>
                  <a:pt x="395191" y="129169"/>
                </a:lnTo>
                <a:lnTo>
                  <a:pt x="443519" y="116774"/>
                </a:lnTo>
                <a:lnTo>
                  <a:pt x="486159" y="100216"/>
                </a:lnTo>
                <a:lnTo>
                  <a:pt x="521868" y="79891"/>
                </a:lnTo>
                <a:lnTo>
                  <a:pt x="2839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923219" y="7319313"/>
            <a:ext cx="521970" cy="111760"/>
          </a:xfrm>
          <a:custGeom>
            <a:avLst/>
            <a:gdLst/>
            <a:ahLst/>
            <a:cxnLst/>
            <a:rect l="l" t="t" r="r" b="b"/>
            <a:pathLst>
              <a:path w="521969" h="111759">
                <a:moveTo>
                  <a:pt x="0" y="0"/>
                </a:moveTo>
                <a:lnTo>
                  <a:pt x="45080" y="51111"/>
                </a:lnTo>
                <a:lnTo>
                  <a:pt x="81193" y="71781"/>
                </a:lnTo>
                <a:lnTo>
                  <a:pt x="124519" y="88611"/>
                </a:lnTo>
                <a:lnTo>
                  <a:pt x="173680" y="101163"/>
                </a:lnTo>
                <a:lnTo>
                  <a:pt x="227300" y="109000"/>
                </a:lnTo>
                <a:lnTo>
                  <a:pt x="284002" y="111685"/>
                </a:lnTo>
                <a:lnTo>
                  <a:pt x="342410" y="108779"/>
                </a:lnTo>
                <a:lnTo>
                  <a:pt x="395185" y="100941"/>
                </a:lnTo>
                <a:lnTo>
                  <a:pt x="443515" y="88546"/>
                </a:lnTo>
                <a:lnTo>
                  <a:pt x="486156" y="71988"/>
                </a:lnTo>
                <a:lnTo>
                  <a:pt x="521865" y="51663"/>
                </a:lnTo>
              </a:path>
            </a:pathLst>
          </a:custGeom>
          <a:ln w="5598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3887191" y="6904860"/>
            <a:ext cx="54927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⽹络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1477757" y="6298331"/>
            <a:ext cx="390525" cy="288290"/>
          </a:xfrm>
          <a:custGeom>
            <a:avLst/>
            <a:gdLst/>
            <a:ahLst/>
            <a:cxnLst/>
            <a:rect l="l" t="t" r="r" b="b"/>
            <a:pathLst>
              <a:path w="390525" h="288290">
                <a:moveTo>
                  <a:pt x="195132" y="0"/>
                </a:moveTo>
                <a:lnTo>
                  <a:pt x="145630" y="4688"/>
                </a:lnTo>
                <a:lnTo>
                  <a:pt x="98758" y="18755"/>
                </a:lnTo>
                <a:lnTo>
                  <a:pt x="57147" y="42200"/>
                </a:lnTo>
                <a:lnTo>
                  <a:pt x="25398" y="72923"/>
                </a:lnTo>
                <a:lnTo>
                  <a:pt x="6349" y="107531"/>
                </a:lnTo>
                <a:lnTo>
                  <a:pt x="0" y="144081"/>
                </a:lnTo>
                <a:lnTo>
                  <a:pt x="6349" y="180631"/>
                </a:lnTo>
                <a:lnTo>
                  <a:pt x="25398" y="215238"/>
                </a:lnTo>
                <a:lnTo>
                  <a:pt x="57147" y="245961"/>
                </a:lnTo>
                <a:lnTo>
                  <a:pt x="98758" y="269406"/>
                </a:lnTo>
                <a:lnTo>
                  <a:pt x="145630" y="283473"/>
                </a:lnTo>
                <a:lnTo>
                  <a:pt x="195132" y="288162"/>
                </a:lnTo>
                <a:lnTo>
                  <a:pt x="244635" y="283473"/>
                </a:lnTo>
                <a:lnTo>
                  <a:pt x="291507" y="269406"/>
                </a:lnTo>
                <a:lnTo>
                  <a:pt x="333118" y="245961"/>
                </a:lnTo>
                <a:lnTo>
                  <a:pt x="364871" y="215238"/>
                </a:lnTo>
                <a:lnTo>
                  <a:pt x="383922" y="180631"/>
                </a:lnTo>
                <a:lnTo>
                  <a:pt x="390273" y="144081"/>
                </a:lnTo>
                <a:lnTo>
                  <a:pt x="383922" y="107531"/>
                </a:lnTo>
                <a:lnTo>
                  <a:pt x="364871" y="72923"/>
                </a:lnTo>
                <a:lnTo>
                  <a:pt x="333118" y="42200"/>
                </a:lnTo>
                <a:lnTo>
                  <a:pt x="291507" y="18755"/>
                </a:lnTo>
                <a:lnTo>
                  <a:pt x="244635" y="4688"/>
                </a:lnTo>
                <a:lnTo>
                  <a:pt x="1951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358976" y="6471788"/>
            <a:ext cx="263525" cy="235585"/>
          </a:xfrm>
          <a:custGeom>
            <a:avLst/>
            <a:gdLst/>
            <a:ahLst/>
            <a:cxnLst/>
            <a:rect l="l" t="t" r="r" b="b"/>
            <a:pathLst>
              <a:path w="263525" h="235584">
                <a:moveTo>
                  <a:pt x="131502" y="0"/>
                </a:moveTo>
                <a:lnTo>
                  <a:pt x="82018" y="8603"/>
                </a:lnTo>
                <a:lnTo>
                  <a:pt x="38519" y="34415"/>
                </a:lnTo>
                <a:lnTo>
                  <a:pt x="9629" y="73286"/>
                </a:lnTo>
                <a:lnTo>
                  <a:pt x="0" y="117503"/>
                </a:lnTo>
                <a:lnTo>
                  <a:pt x="9629" y="161720"/>
                </a:lnTo>
                <a:lnTo>
                  <a:pt x="38519" y="200590"/>
                </a:lnTo>
                <a:lnTo>
                  <a:pt x="82018" y="226402"/>
                </a:lnTo>
                <a:lnTo>
                  <a:pt x="131502" y="235006"/>
                </a:lnTo>
                <a:lnTo>
                  <a:pt x="180988" y="226402"/>
                </a:lnTo>
                <a:lnTo>
                  <a:pt x="224493" y="200590"/>
                </a:lnTo>
                <a:lnTo>
                  <a:pt x="253382" y="161720"/>
                </a:lnTo>
                <a:lnTo>
                  <a:pt x="263012" y="117503"/>
                </a:lnTo>
                <a:lnTo>
                  <a:pt x="253382" y="73286"/>
                </a:lnTo>
                <a:lnTo>
                  <a:pt x="224493" y="34415"/>
                </a:lnTo>
                <a:lnTo>
                  <a:pt x="180988" y="8603"/>
                </a:lnTo>
                <a:lnTo>
                  <a:pt x="1315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440481" y="6575303"/>
            <a:ext cx="391795" cy="254635"/>
          </a:xfrm>
          <a:custGeom>
            <a:avLst/>
            <a:gdLst/>
            <a:ahLst/>
            <a:cxnLst/>
            <a:rect l="l" t="t" r="r" b="b"/>
            <a:pathLst>
              <a:path w="391795" h="254634">
                <a:moveTo>
                  <a:pt x="195645" y="0"/>
                </a:moveTo>
                <a:lnTo>
                  <a:pt x="145427" y="4142"/>
                </a:lnTo>
                <a:lnTo>
                  <a:pt x="97876" y="16570"/>
                </a:lnTo>
                <a:lnTo>
                  <a:pt x="55660" y="37283"/>
                </a:lnTo>
                <a:lnTo>
                  <a:pt x="18553" y="70322"/>
                </a:lnTo>
                <a:lnTo>
                  <a:pt x="0" y="107810"/>
                </a:lnTo>
                <a:lnTo>
                  <a:pt x="0" y="146779"/>
                </a:lnTo>
                <a:lnTo>
                  <a:pt x="18553" y="184267"/>
                </a:lnTo>
                <a:lnTo>
                  <a:pt x="55660" y="217306"/>
                </a:lnTo>
                <a:lnTo>
                  <a:pt x="97876" y="238019"/>
                </a:lnTo>
                <a:lnTo>
                  <a:pt x="145427" y="250447"/>
                </a:lnTo>
                <a:lnTo>
                  <a:pt x="195645" y="254590"/>
                </a:lnTo>
                <a:lnTo>
                  <a:pt x="245864" y="250447"/>
                </a:lnTo>
                <a:lnTo>
                  <a:pt x="293415" y="238019"/>
                </a:lnTo>
                <a:lnTo>
                  <a:pt x="335631" y="217306"/>
                </a:lnTo>
                <a:lnTo>
                  <a:pt x="372738" y="184267"/>
                </a:lnTo>
                <a:lnTo>
                  <a:pt x="391291" y="146779"/>
                </a:lnTo>
                <a:lnTo>
                  <a:pt x="391291" y="107810"/>
                </a:lnTo>
                <a:lnTo>
                  <a:pt x="372738" y="70322"/>
                </a:lnTo>
                <a:lnTo>
                  <a:pt x="335631" y="37283"/>
                </a:lnTo>
                <a:lnTo>
                  <a:pt x="293415" y="16570"/>
                </a:lnTo>
                <a:lnTo>
                  <a:pt x="245864" y="4142"/>
                </a:lnTo>
                <a:lnTo>
                  <a:pt x="1956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719907" y="6617815"/>
            <a:ext cx="588010" cy="301625"/>
          </a:xfrm>
          <a:custGeom>
            <a:avLst/>
            <a:gdLst/>
            <a:ahLst/>
            <a:cxnLst/>
            <a:rect l="l" t="t" r="r" b="b"/>
            <a:pathLst>
              <a:path w="588009" h="301625">
                <a:moveTo>
                  <a:pt x="318955" y="0"/>
                </a:moveTo>
                <a:lnTo>
                  <a:pt x="268582" y="0"/>
                </a:lnTo>
                <a:lnTo>
                  <a:pt x="218799" y="4370"/>
                </a:lnTo>
                <a:lnTo>
                  <a:pt x="170785" y="13110"/>
                </a:lnTo>
                <a:lnTo>
                  <a:pt x="125723" y="26221"/>
                </a:lnTo>
                <a:lnTo>
                  <a:pt x="84791" y="43702"/>
                </a:lnTo>
                <a:lnTo>
                  <a:pt x="42395" y="71018"/>
                </a:lnTo>
                <a:lnTo>
                  <a:pt x="14131" y="101540"/>
                </a:lnTo>
                <a:lnTo>
                  <a:pt x="0" y="133986"/>
                </a:lnTo>
                <a:lnTo>
                  <a:pt x="0" y="167072"/>
                </a:lnTo>
                <a:lnTo>
                  <a:pt x="42395" y="230040"/>
                </a:lnTo>
                <a:lnTo>
                  <a:pt x="84791" y="257356"/>
                </a:lnTo>
                <a:lnTo>
                  <a:pt x="125723" y="274837"/>
                </a:lnTo>
                <a:lnTo>
                  <a:pt x="170785" y="287948"/>
                </a:lnTo>
                <a:lnTo>
                  <a:pt x="218799" y="296688"/>
                </a:lnTo>
                <a:lnTo>
                  <a:pt x="268582" y="301058"/>
                </a:lnTo>
                <a:lnTo>
                  <a:pt x="318955" y="301058"/>
                </a:lnTo>
                <a:lnTo>
                  <a:pt x="368739" y="296688"/>
                </a:lnTo>
                <a:lnTo>
                  <a:pt x="416752" y="287948"/>
                </a:lnTo>
                <a:lnTo>
                  <a:pt x="461814" y="274837"/>
                </a:lnTo>
                <a:lnTo>
                  <a:pt x="502746" y="257356"/>
                </a:lnTo>
                <a:lnTo>
                  <a:pt x="545142" y="230040"/>
                </a:lnTo>
                <a:lnTo>
                  <a:pt x="573406" y="199518"/>
                </a:lnTo>
                <a:lnTo>
                  <a:pt x="587538" y="167072"/>
                </a:lnTo>
                <a:lnTo>
                  <a:pt x="587538" y="133986"/>
                </a:lnTo>
                <a:lnTo>
                  <a:pt x="545142" y="71018"/>
                </a:lnTo>
                <a:lnTo>
                  <a:pt x="502746" y="43702"/>
                </a:lnTo>
                <a:lnTo>
                  <a:pt x="461814" y="26221"/>
                </a:lnTo>
                <a:lnTo>
                  <a:pt x="416752" y="13110"/>
                </a:lnTo>
                <a:lnTo>
                  <a:pt x="368739" y="4370"/>
                </a:lnTo>
                <a:lnTo>
                  <a:pt x="3189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153042" y="6452204"/>
            <a:ext cx="372110" cy="226695"/>
          </a:xfrm>
          <a:custGeom>
            <a:avLst/>
            <a:gdLst/>
            <a:ahLst/>
            <a:cxnLst/>
            <a:rect l="l" t="t" r="r" b="b"/>
            <a:pathLst>
              <a:path w="372109" h="226695">
                <a:moveTo>
                  <a:pt x="185864" y="0"/>
                </a:moveTo>
                <a:lnTo>
                  <a:pt x="138154" y="3687"/>
                </a:lnTo>
                <a:lnTo>
                  <a:pt x="92981" y="14749"/>
                </a:lnTo>
                <a:lnTo>
                  <a:pt x="52878" y="33186"/>
                </a:lnTo>
                <a:lnTo>
                  <a:pt x="17626" y="62595"/>
                </a:lnTo>
                <a:lnTo>
                  <a:pt x="0" y="95963"/>
                </a:lnTo>
                <a:lnTo>
                  <a:pt x="0" y="130650"/>
                </a:lnTo>
                <a:lnTo>
                  <a:pt x="52878" y="193426"/>
                </a:lnTo>
                <a:lnTo>
                  <a:pt x="92981" y="211863"/>
                </a:lnTo>
                <a:lnTo>
                  <a:pt x="138154" y="222926"/>
                </a:lnTo>
                <a:lnTo>
                  <a:pt x="185864" y="226613"/>
                </a:lnTo>
                <a:lnTo>
                  <a:pt x="233573" y="222926"/>
                </a:lnTo>
                <a:lnTo>
                  <a:pt x="278747" y="211863"/>
                </a:lnTo>
                <a:lnTo>
                  <a:pt x="318849" y="193426"/>
                </a:lnTo>
                <a:lnTo>
                  <a:pt x="354102" y="164018"/>
                </a:lnTo>
                <a:lnTo>
                  <a:pt x="371728" y="130650"/>
                </a:lnTo>
                <a:lnTo>
                  <a:pt x="371728" y="95963"/>
                </a:lnTo>
                <a:lnTo>
                  <a:pt x="318849" y="33186"/>
                </a:lnTo>
                <a:lnTo>
                  <a:pt x="278747" y="14749"/>
                </a:lnTo>
                <a:lnTo>
                  <a:pt x="233573" y="3687"/>
                </a:lnTo>
                <a:lnTo>
                  <a:pt x="1858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116900" y="6499764"/>
            <a:ext cx="373380" cy="372110"/>
          </a:xfrm>
          <a:custGeom>
            <a:avLst/>
            <a:gdLst/>
            <a:ahLst/>
            <a:cxnLst/>
            <a:rect l="l" t="t" r="r" b="b"/>
            <a:pathLst>
              <a:path w="373379" h="372109">
                <a:moveTo>
                  <a:pt x="186655" y="0"/>
                </a:moveTo>
                <a:lnTo>
                  <a:pt x="139304" y="6054"/>
                </a:lnTo>
                <a:lnTo>
                  <a:pt x="94469" y="24218"/>
                </a:lnTo>
                <a:lnTo>
                  <a:pt x="54665" y="54492"/>
                </a:lnTo>
                <a:lnTo>
                  <a:pt x="24295" y="94164"/>
                </a:lnTo>
                <a:lnTo>
                  <a:pt x="6073" y="138852"/>
                </a:lnTo>
                <a:lnTo>
                  <a:pt x="0" y="186047"/>
                </a:lnTo>
                <a:lnTo>
                  <a:pt x="6073" y="233243"/>
                </a:lnTo>
                <a:lnTo>
                  <a:pt x="24295" y="277931"/>
                </a:lnTo>
                <a:lnTo>
                  <a:pt x="54665" y="317602"/>
                </a:lnTo>
                <a:lnTo>
                  <a:pt x="94469" y="347876"/>
                </a:lnTo>
                <a:lnTo>
                  <a:pt x="139304" y="366040"/>
                </a:lnTo>
                <a:lnTo>
                  <a:pt x="186655" y="372094"/>
                </a:lnTo>
                <a:lnTo>
                  <a:pt x="234004" y="366040"/>
                </a:lnTo>
                <a:lnTo>
                  <a:pt x="278837" y="347876"/>
                </a:lnTo>
                <a:lnTo>
                  <a:pt x="318636" y="317602"/>
                </a:lnTo>
                <a:lnTo>
                  <a:pt x="349011" y="277931"/>
                </a:lnTo>
                <a:lnTo>
                  <a:pt x="367235" y="233243"/>
                </a:lnTo>
                <a:lnTo>
                  <a:pt x="373310" y="186047"/>
                </a:lnTo>
                <a:lnTo>
                  <a:pt x="367235" y="138852"/>
                </a:lnTo>
                <a:lnTo>
                  <a:pt x="349011" y="94164"/>
                </a:lnTo>
                <a:lnTo>
                  <a:pt x="318636" y="54492"/>
                </a:lnTo>
                <a:lnTo>
                  <a:pt x="278837" y="24218"/>
                </a:lnTo>
                <a:lnTo>
                  <a:pt x="234004" y="6054"/>
                </a:lnTo>
                <a:lnTo>
                  <a:pt x="1866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572447" y="6388307"/>
            <a:ext cx="755650" cy="371475"/>
          </a:xfrm>
          <a:custGeom>
            <a:avLst/>
            <a:gdLst/>
            <a:ahLst/>
            <a:cxnLst/>
            <a:rect l="l" t="t" r="r" b="b"/>
            <a:pathLst>
              <a:path w="755650" h="371475">
                <a:moveTo>
                  <a:pt x="404030" y="0"/>
                </a:moveTo>
                <a:lnTo>
                  <a:pt x="351163" y="0"/>
                </a:lnTo>
                <a:lnTo>
                  <a:pt x="298710" y="3602"/>
                </a:lnTo>
                <a:lnTo>
                  <a:pt x="247501" y="10808"/>
                </a:lnTo>
                <a:lnTo>
                  <a:pt x="198365" y="21616"/>
                </a:lnTo>
                <a:lnTo>
                  <a:pt x="152130" y="36027"/>
                </a:lnTo>
                <a:lnTo>
                  <a:pt x="109626" y="54041"/>
                </a:lnTo>
                <a:lnTo>
                  <a:pt x="65775" y="79808"/>
                </a:lnTo>
                <a:lnTo>
                  <a:pt x="32887" y="108175"/>
                </a:lnTo>
                <a:lnTo>
                  <a:pt x="0" y="169741"/>
                </a:lnTo>
                <a:lnTo>
                  <a:pt x="0" y="201452"/>
                </a:lnTo>
                <a:lnTo>
                  <a:pt x="32887" y="263017"/>
                </a:lnTo>
                <a:lnTo>
                  <a:pt x="65775" y="291385"/>
                </a:lnTo>
                <a:lnTo>
                  <a:pt x="109626" y="317152"/>
                </a:lnTo>
                <a:lnTo>
                  <a:pt x="152130" y="335166"/>
                </a:lnTo>
                <a:lnTo>
                  <a:pt x="198365" y="349576"/>
                </a:lnTo>
                <a:lnTo>
                  <a:pt x="247501" y="360385"/>
                </a:lnTo>
                <a:lnTo>
                  <a:pt x="298710" y="367590"/>
                </a:lnTo>
                <a:lnTo>
                  <a:pt x="351163" y="371193"/>
                </a:lnTo>
                <a:lnTo>
                  <a:pt x="404030" y="371193"/>
                </a:lnTo>
                <a:lnTo>
                  <a:pt x="456483" y="367590"/>
                </a:lnTo>
                <a:lnTo>
                  <a:pt x="507692" y="360385"/>
                </a:lnTo>
                <a:lnTo>
                  <a:pt x="556829" y="349576"/>
                </a:lnTo>
                <a:lnTo>
                  <a:pt x="603063" y="335166"/>
                </a:lnTo>
                <a:lnTo>
                  <a:pt x="645568" y="317152"/>
                </a:lnTo>
                <a:lnTo>
                  <a:pt x="689418" y="291385"/>
                </a:lnTo>
                <a:lnTo>
                  <a:pt x="722306" y="263017"/>
                </a:lnTo>
                <a:lnTo>
                  <a:pt x="755194" y="201452"/>
                </a:lnTo>
                <a:lnTo>
                  <a:pt x="755194" y="169741"/>
                </a:lnTo>
                <a:lnTo>
                  <a:pt x="722306" y="108175"/>
                </a:lnTo>
                <a:lnTo>
                  <a:pt x="689418" y="79808"/>
                </a:lnTo>
                <a:lnTo>
                  <a:pt x="645568" y="54041"/>
                </a:lnTo>
                <a:lnTo>
                  <a:pt x="603063" y="36027"/>
                </a:lnTo>
                <a:lnTo>
                  <a:pt x="556829" y="21616"/>
                </a:lnTo>
                <a:lnTo>
                  <a:pt x="507692" y="10808"/>
                </a:lnTo>
                <a:lnTo>
                  <a:pt x="456483" y="3602"/>
                </a:lnTo>
                <a:lnTo>
                  <a:pt x="4040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771076" y="6220373"/>
            <a:ext cx="483234" cy="145415"/>
          </a:xfrm>
          <a:custGeom>
            <a:avLst/>
            <a:gdLst/>
            <a:ahLst/>
            <a:cxnLst/>
            <a:rect l="l" t="t" r="r" b="b"/>
            <a:pathLst>
              <a:path w="483234" h="145414">
                <a:moveTo>
                  <a:pt x="263353" y="0"/>
                </a:moveTo>
                <a:lnTo>
                  <a:pt x="205868" y="1195"/>
                </a:lnTo>
                <a:lnTo>
                  <a:pt x="148550" y="10001"/>
                </a:lnTo>
                <a:lnTo>
                  <a:pt x="99098" y="24877"/>
                </a:lnTo>
                <a:lnTo>
                  <a:pt x="56955" y="45188"/>
                </a:lnTo>
                <a:lnTo>
                  <a:pt x="23471" y="70124"/>
                </a:lnTo>
                <a:lnTo>
                  <a:pt x="0" y="98876"/>
                </a:lnTo>
                <a:lnTo>
                  <a:pt x="244013" y="145101"/>
                </a:lnTo>
                <a:lnTo>
                  <a:pt x="483011" y="91134"/>
                </a:lnTo>
                <a:lnTo>
                  <a:pt x="454807" y="61582"/>
                </a:lnTo>
                <a:lnTo>
                  <a:pt x="416731" y="37206"/>
                </a:lnTo>
                <a:lnTo>
                  <a:pt x="370792" y="18492"/>
                </a:lnTo>
                <a:lnTo>
                  <a:pt x="318996" y="5928"/>
                </a:lnTo>
                <a:lnTo>
                  <a:pt x="2633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771069" y="6220373"/>
            <a:ext cx="483234" cy="99060"/>
          </a:xfrm>
          <a:custGeom>
            <a:avLst/>
            <a:gdLst/>
            <a:ahLst/>
            <a:cxnLst/>
            <a:rect l="l" t="t" r="r" b="b"/>
            <a:pathLst>
              <a:path w="483234" h="99060">
                <a:moveTo>
                  <a:pt x="483011" y="91135"/>
                </a:moveTo>
                <a:lnTo>
                  <a:pt x="454810" y="61583"/>
                </a:lnTo>
                <a:lnTo>
                  <a:pt x="416736" y="37206"/>
                </a:lnTo>
                <a:lnTo>
                  <a:pt x="370797" y="18492"/>
                </a:lnTo>
                <a:lnTo>
                  <a:pt x="319002" y="5928"/>
                </a:lnTo>
                <a:lnTo>
                  <a:pt x="263357" y="0"/>
                </a:lnTo>
                <a:lnTo>
                  <a:pt x="205871" y="1195"/>
                </a:lnTo>
                <a:lnTo>
                  <a:pt x="148551" y="10001"/>
                </a:lnTo>
                <a:lnTo>
                  <a:pt x="99100" y="24877"/>
                </a:lnTo>
                <a:lnTo>
                  <a:pt x="56956" y="45188"/>
                </a:lnTo>
                <a:lnTo>
                  <a:pt x="23472" y="70124"/>
                </a:lnTo>
                <a:lnTo>
                  <a:pt x="0" y="98876"/>
                </a:lnTo>
              </a:path>
            </a:pathLst>
          </a:custGeom>
          <a:ln w="5597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477802" y="6295563"/>
            <a:ext cx="300355" cy="177165"/>
          </a:xfrm>
          <a:custGeom>
            <a:avLst/>
            <a:gdLst/>
            <a:ahLst/>
            <a:cxnLst/>
            <a:rect l="l" t="t" r="r" b="b"/>
            <a:pathLst>
              <a:path w="300354" h="177164">
                <a:moveTo>
                  <a:pt x="201834" y="0"/>
                </a:moveTo>
                <a:lnTo>
                  <a:pt x="151823" y="3778"/>
                </a:lnTo>
                <a:lnTo>
                  <a:pt x="104721" y="16778"/>
                </a:lnTo>
                <a:lnTo>
                  <a:pt x="63107" y="38553"/>
                </a:lnTo>
                <a:lnTo>
                  <a:pt x="29564" y="68657"/>
                </a:lnTo>
                <a:lnTo>
                  <a:pt x="2787" y="120826"/>
                </a:lnTo>
                <a:lnTo>
                  <a:pt x="0" y="148655"/>
                </a:lnTo>
                <a:lnTo>
                  <a:pt x="4517" y="176618"/>
                </a:lnTo>
                <a:lnTo>
                  <a:pt x="196501" y="145450"/>
                </a:lnTo>
                <a:lnTo>
                  <a:pt x="300257" y="21888"/>
                </a:lnTo>
                <a:lnTo>
                  <a:pt x="252172" y="5888"/>
                </a:lnTo>
                <a:lnTo>
                  <a:pt x="2018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477799" y="6295563"/>
            <a:ext cx="300355" cy="177165"/>
          </a:xfrm>
          <a:custGeom>
            <a:avLst/>
            <a:gdLst/>
            <a:ahLst/>
            <a:cxnLst/>
            <a:rect l="l" t="t" r="r" b="b"/>
            <a:pathLst>
              <a:path w="300354" h="177164">
                <a:moveTo>
                  <a:pt x="300255" y="21888"/>
                </a:moveTo>
                <a:lnTo>
                  <a:pt x="252170" y="5888"/>
                </a:lnTo>
                <a:lnTo>
                  <a:pt x="201833" y="0"/>
                </a:lnTo>
                <a:lnTo>
                  <a:pt x="151824" y="3778"/>
                </a:lnTo>
                <a:lnTo>
                  <a:pt x="104723" y="16778"/>
                </a:lnTo>
                <a:lnTo>
                  <a:pt x="63110" y="38553"/>
                </a:lnTo>
                <a:lnTo>
                  <a:pt x="29566" y="68658"/>
                </a:lnTo>
                <a:lnTo>
                  <a:pt x="2789" y="120826"/>
                </a:lnTo>
                <a:lnTo>
                  <a:pt x="0" y="148655"/>
                </a:lnTo>
                <a:lnTo>
                  <a:pt x="4516" y="176617"/>
                </a:lnTo>
              </a:path>
            </a:pathLst>
          </a:custGeom>
          <a:ln w="5611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435557" y="6695102"/>
            <a:ext cx="302895" cy="137795"/>
          </a:xfrm>
          <a:custGeom>
            <a:avLst/>
            <a:gdLst/>
            <a:ahLst/>
            <a:cxnLst/>
            <a:rect l="l" t="t" r="r" b="b"/>
            <a:pathLst>
              <a:path w="302895" h="137795">
                <a:moveTo>
                  <a:pt x="0" y="0"/>
                </a:moveTo>
                <a:lnTo>
                  <a:pt x="23003" y="67127"/>
                </a:lnTo>
                <a:lnTo>
                  <a:pt x="52896" y="94665"/>
                </a:lnTo>
                <a:lnTo>
                  <a:pt x="92584" y="116437"/>
                </a:lnTo>
                <a:lnTo>
                  <a:pt x="140219" y="131135"/>
                </a:lnTo>
                <a:lnTo>
                  <a:pt x="193952" y="137448"/>
                </a:lnTo>
                <a:lnTo>
                  <a:pt x="222319" y="137020"/>
                </a:lnTo>
                <a:lnTo>
                  <a:pt x="250188" y="134070"/>
                </a:lnTo>
                <a:lnTo>
                  <a:pt x="277158" y="128659"/>
                </a:lnTo>
                <a:lnTo>
                  <a:pt x="302828" y="120848"/>
                </a:lnTo>
                <a:lnTo>
                  <a:pt x="203396" y="60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435550" y="6695102"/>
            <a:ext cx="302895" cy="137795"/>
          </a:xfrm>
          <a:custGeom>
            <a:avLst/>
            <a:gdLst/>
            <a:ahLst/>
            <a:cxnLst/>
            <a:rect l="l" t="t" r="r" b="b"/>
            <a:pathLst>
              <a:path w="302895" h="137795">
                <a:moveTo>
                  <a:pt x="0" y="0"/>
                </a:moveTo>
                <a:lnTo>
                  <a:pt x="23004" y="67127"/>
                </a:lnTo>
                <a:lnTo>
                  <a:pt x="52898" y="94664"/>
                </a:lnTo>
                <a:lnTo>
                  <a:pt x="92588" y="116437"/>
                </a:lnTo>
                <a:lnTo>
                  <a:pt x="140225" y="131135"/>
                </a:lnTo>
                <a:lnTo>
                  <a:pt x="193960" y="137448"/>
                </a:lnTo>
                <a:lnTo>
                  <a:pt x="222327" y="137020"/>
                </a:lnTo>
                <a:lnTo>
                  <a:pt x="250194" y="134070"/>
                </a:lnTo>
                <a:lnTo>
                  <a:pt x="277161" y="128659"/>
                </a:lnTo>
                <a:lnTo>
                  <a:pt x="302828" y="120848"/>
                </a:lnTo>
              </a:path>
            </a:pathLst>
          </a:custGeom>
          <a:ln w="5605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2245427" y="6301144"/>
            <a:ext cx="287181" cy="34063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2241208" y="6636288"/>
            <a:ext cx="254635" cy="240665"/>
          </a:xfrm>
          <a:custGeom>
            <a:avLst/>
            <a:gdLst/>
            <a:ahLst/>
            <a:cxnLst/>
            <a:rect l="l" t="t" r="r" b="b"/>
            <a:pathLst>
              <a:path w="254634" h="240665">
                <a:moveTo>
                  <a:pt x="246589" y="0"/>
                </a:moveTo>
                <a:lnTo>
                  <a:pt x="62343" y="53719"/>
                </a:lnTo>
                <a:lnTo>
                  <a:pt x="0" y="231041"/>
                </a:lnTo>
                <a:lnTo>
                  <a:pt x="43358" y="240292"/>
                </a:lnTo>
                <a:lnTo>
                  <a:pt x="86339" y="239743"/>
                </a:lnTo>
                <a:lnTo>
                  <a:pt x="127477" y="230094"/>
                </a:lnTo>
                <a:lnTo>
                  <a:pt x="165306" y="212045"/>
                </a:lnTo>
                <a:lnTo>
                  <a:pt x="198357" y="186294"/>
                </a:lnTo>
                <a:lnTo>
                  <a:pt x="225166" y="153543"/>
                </a:lnTo>
                <a:lnTo>
                  <a:pt x="244264" y="114489"/>
                </a:lnTo>
                <a:lnTo>
                  <a:pt x="254619" y="57421"/>
                </a:lnTo>
                <a:lnTo>
                  <a:pt x="252906" y="28492"/>
                </a:lnTo>
                <a:lnTo>
                  <a:pt x="246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241205" y="6636289"/>
            <a:ext cx="254635" cy="240665"/>
          </a:xfrm>
          <a:custGeom>
            <a:avLst/>
            <a:gdLst/>
            <a:ahLst/>
            <a:cxnLst/>
            <a:rect l="l" t="t" r="r" b="b"/>
            <a:pathLst>
              <a:path w="254634" h="240665">
                <a:moveTo>
                  <a:pt x="0" y="231041"/>
                </a:moveTo>
                <a:lnTo>
                  <a:pt x="43359" y="240292"/>
                </a:lnTo>
                <a:lnTo>
                  <a:pt x="86341" y="239743"/>
                </a:lnTo>
                <a:lnTo>
                  <a:pt x="127480" y="230094"/>
                </a:lnTo>
                <a:lnTo>
                  <a:pt x="165308" y="212045"/>
                </a:lnTo>
                <a:lnTo>
                  <a:pt x="198359" y="186294"/>
                </a:lnTo>
                <a:lnTo>
                  <a:pt x="225169" y="153543"/>
                </a:lnTo>
                <a:lnTo>
                  <a:pt x="244269" y="114489"/>
                </a:lnTo>
                <a:lnTo>
                  <a:pt x="254618" y="57421"/>
                </a:lnTo>
                <a:lnTo>
                  <a:pt x="252906" y="28492"/>
                </a:lnTo>
                <a:lnTo>
                  <a:pt x="246589" y="0"/>
                </a:lnTo>
              </a:path>
            </a:pathLst>
          </a:custGeom>
          <a:ln w="5624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356411" y="6466394"/>
            <a:ext cx="141144" cy="2356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726930" y="6782332"/>
            <a:ext cx="521970" cy="140335"/>
          </a:xfrm>
          <a:custGeom>
            <a:avLst/>
            <a:gdLst/>
            <a:ahLst/>
            <a:cxnLst/>
            <a:rect l="l" t="t" r="r" b="b"/>
            <a:pathLst>
              <a:path w="521970" h="140334">
                <a:moveTo>
                  <a:pt x="283918" y="0"/>
                </a:moveTo>
                <a:lnTo>
                  <a:pt x="0" y="28228"/>
                </a:lnTo>
                <a:lnTo>
                  <a:pt x="17558" y="55266"/>
                </a:lnTo>
                <a:lnTo>
                  <a:pt x="45083" y="79339"/>
                </a:lnTo>
                <a:lnTo>
                  <a:pt x="81196" y="100009"/>
                </a:lnTo>
                <a:lnTo>
                  <a:pt x="124521" y="116839"/>
                </a:lnTo>
                <a:lnTo>
                  <a:pt x="173681" y="129391"/>
                </a:lnTo>
                <a:lnTo>
                  <a:pt x="227300" y="137228"/>
                </a:lnTo>
                <a:lnTo>
                  <a:pt x="284001" y="139912"/>
                </a:lnTo>
                <a:lnTo>
                  <a:pt x="342408" y="137007"/>
                </a:lnTo>
                <a:lnTo>
                  <a:pt x="395186" y="129169"/>
                </a:lnTo>
                <a:lnTo>
                  <a:pt x="443517" y="116774"/>
                </a:lnTo>
                <a:lnTo>
                  <a:pt x="486159" y="100216"/>
                </a:lnTo>
                <a:lnTo>
                  <a:pt x="521868" y="79891"/>
                </a:lnTo>
                <a:lnTo>
                  <a:pt x="2839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1726930" y="6810561"/>
            <a:ext cx="521970" cy="111760"/>
          </a:xfrm>
          <a:custGeom>
            <a:avLst/>
            <a:gdLst/>
            <a:ahLst/>
            <a:cxnLst/>
            <a:rect l="l" t="t" r="r" b="b"/>
            <a:pathLst>
              <a:path w="521970" h="111759">
                <a:moveTo>
                  <a:pt x="0" y="0"/>
                </a:moveTo>
                <a:lnTo>
                  <a:pt x="45080" y="51111"/>
                </a:lnTo>
                <a:lnTo>
                  <a:pt x="81193" y="71781"/>
                </a:lnTo>
                <a:lnTo>
                  <a:pt x="124519" y="88611"/>
                </a:lnTo>
                <a:lnTo>
                  <a:pt x="173680" y="101163"/>
                </a:lnTo>
                <a:lnTo>
                  <a:pt x="227300" y="109000"/>
                </a:lnTo>
                <a:lnTo>
                  <a:pt x="284002" y="111685"/>
                </a:lnTo>
                <a:lnTo>
                  <a:pt x="342410" y="108779"/>
                </a:lnTo>
                <a:lnTo>
                  <a:pt x="395185" y="100941"/>
                </a:lnTo>
                <a:lnTo>
                  <a:pt x="443515" y="88546"/>
                </a:lnTo>
                <a:lnTo>
                  <a:pt x="486156" y="71988"/>
                </a:lnTo>
                <a:lnTo>
                  <a:pt x="521865" y="51663"/>
                </a:lnTo>
              </a:path>
            </a:pathLst>
          </a:custGeom>
          <a:ln w="5598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1690901" y="6396108"/>
            <a:ext cx="54927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⽹络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3304989" y="4643810"/>
            <a:ext cx="509270" cy="288290"/>
          </a:xfrm>
          <a:custGeom>
            <a:avLst/>
            <a:gdLst/>
            <a:ahLst/>
            <a:cxnLst/>
            <a:rect l="l" t="t" r="r" b="b"/>
            <a:pathLst>
              <a:path w="509269" h="288289">
                <a:moveTo>
                  <a:pt x="254528" y="0"/>
                </a:moveTo>
                <a:lnTo>
                  <a:pt x="205915" y="2637"/>
                </a:lnTo>
                <a:lnTo>
                  <a:pt x="158749" y="10550"/>
                </a:lnTo>
                <a:lnTo>
                  <a:pt x="114478" y="23737"/>
                </a:lnTo>
                <a:lnTo>
                  <a:pt x="74550" y="42200"/>
                </a:lnTo>
                <a:lnTo>
                  <a:pt x="33133" y="72923"/>
                </a:lnTo>
                <a:lnTo>
                  <a:pt x="8283" y="107531"/>
                </a:lnTo>
                <a:lnTo>
                  <a:pt x="0" y="144081"/>
                </a:lnTo>
                <a:lnTo>
                  <a:pt x="8283" y="180631"/>
                </a:lnTo>
                <a:lnTo>
                  <a:pt x="33133" y="215239"/>
                </a:lnTo>
                <a:lnTo>
                  <a:pt x="74550" y="245962"/>
                </a:lnTo>
                <a:lnTo>
                  <a:pt x="114478" y="264425"/>
                </a:lnTo>
                <a:lnTo>
                  <a:pt x="158749" y="277613"/>
                </a:lnTo>
                <a:lnTo>
                  <a:pt x="205915" y="285525"/>
                </a:lnTo>
                <a:lnTo>
                  <a:pt x="254528" y="288163"/>
                </a:lnTo>
                <a:lnTo>
                  <a:pt x="303142" y="285525"/>
                </a:lnTo>
                <a:lnTo>
                  <a:pt x="350308" y="277613"/>
                </a:lnTo>
                <a:lnTo>
                  <a:pt x="394579" y="264425"/>
                </a:lnTo>
                <a:lnTo>
                  <a:pt x="434507" y="245962"/>
                </a:lnTo>
                <a:lnTo>
                  <a:pt x="475924" y="215239"/>
                </a:lnTo>
                <a:lnTo>
                  <a:pt x="500774" y="180631"/>
                </a:lnTo>
                <a:lnTo>
                  <a:pt x="509057" y="144081"/>
                </a:lnTo>
                <a:lnTo>
                  <a:pt x="500774" y="107531"/>
                </a:lnTo>
                <a:lnTo>
                  <a:pt x="475924" y="72923"/>
                </a:lnTo>
                <a:lnTo>
                  <a:pt x="434507" y="42200"/>
                </a:lnTo>
                <a:lnTo>
                  <a:pt x="394579" y="23737"/>
                </a:lnTo>
                <a:lnTo>
                  <a:pt x="350308" y="10550"/>
                </a:lnTo>
                <a:lnTo>
                  <a:pt x="303142" y="2637"/>
                </a:lnTo>
                <a:lnTo>
                  <a:pt x="254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025011" y="4719348"/>
            <a:ext cx="390525" cy="288290"/>
          </a:xfrm>
          <a:custGeom>
            <a:avLst/>
            <a:gdLst/>
            <a:ahLst/>
            <a:cxnLst/>
            <a:rect l="l" t="t" r="r" b="b"/>
            <a:pathLst>
              <a:path w="390525" h="288289">
                <a:moveTo>
                  <a:pt x="195135" y="0"/>
                </a:moveTo>
                <a:lnTo>
                  <a:pt x="145635" y="4688"/>
                </a:lnTo>
                <a:lnTo>
                  <a:pt x="98765" y="18755"/>
                </a:lnTo>
                <a:lnTo>
                  <a:pt x="57155" y="42200"/>
                </a:lnTo>
                <a:lnTo>
                  <a:pt x="25402" y="72923"/>
                </a:lnTo>
                <a:lnTo>
                  <a:pt x="6350" y="107531"/>
                </a:lnTo>
                <a:lnTo>
                  <a:pt x="0" y="144081"/>
                </a:lnTo>
                <a:lnTo>
                  <a:pt x="6350" y="180631"/>
                </a:lnTo>
                <a:lnTo>
                  <a:pt x="25402" y="215239"/>
                </a:lnTo>
                <a:lnTo>
                  <a:pt x="57155" y="245962"/>
                </a:lnTo>
                <a:lnTo>
                  <a:pt x="98765" y="269407"/>
                </a:lnTo>
                <a:lnTo>
                  <a:pt x="145635" y="283474"/>
                </a:lnTo>
                <a:lnTo>
                  <a:pt x="195135" y="288163"/>
                </a:lnTo>
                <a:lnTo>
                  <a:pt x="244635" y="283474"/>
                </a:lnTo>
                <a:lnTo>
                  <a:pt x="291505" y="269407"/>
                </a:lnTo>
                <a:lnTo>
                  <a:pt x="333115" y="245962"/>
                </a:lnTo>
                <a:lnTo>
                  <a:pt x="364868" y="215239"/>
                </a:lnTo>
                <a:lnTo>
                  <a:pt x="383920" y="180631"/>
                </a:lnTo>
                <a:lnTo>
                  <a:pt x="390270" y="144081"/>
                </a:lnTo>
                <a:lnTo>
                  <a:pt x="383920" y="107531"/>
                </a:lnTo>
                <a:lnTo>
                  <a:pt x="364868" y="72923"/>
                </a:lnTo>
                <a:lnTo>
                  <a:pt x="333115" y="42200"/>
                </a:lnTo>
                <a:lnTo>
                  <a:pt x="291505" y="18755"/>
                </a:lnTo>
                <a:lnTo>
                  <a:pt x="244635" y="4688"/>
                </a:lnTo>
                <a:lnTo>
                  <a:pt x="1951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2906227" y="4892806"/>
            <a:ext cx="263525" cy="235585"/>
          </a:xfrm>
          <a:custGeom>
            <a:avLst/>
            <a:gdLst/>
            <a:ahLst/>
            <a:cxnLst/>
            <a:rect l="l" t="t" r="r" b="b"/>
            <a:pathLst>
              <a:path w="263525" h="235585">
                <a:moveTo>
                  <a:pt x="131510" y="0"/>
                </a:moveTo>
                <a:lnTo>
                  <a:pt x="82024" y="8604"/>
                </a:lnTo>
                <a:lnTo>
                  <a:pt x="38519" y="34416"/>
                </a:lnTo>
                <a:lnTo>
                  <a:pt x="9629" y="73287"/>
                </a:lnTo>
                <a:lnTo>
                  <a:pt x="0" y="117504"/>
                </a:lnTo>
                <a:lnTo>
                  <a:pt x="9629" y="161720"/>
                </a:lnTo>
                <a:lnTo>
                  <a:pt x="38519" y="200591"/>
                </a:lnTo>
                <a:lnTo>
                  <a:pt x="82024" y="226403"/>
                </a:lnTo>
                <a:lnTo>
                  <a:pt x="131510" y="235007"/>
                </a:lnTo>
                <a:lnTo>
                  <a:pt x="180994" y="226403"/>
                </a:lnTo>
                <a:lnTo>
                  <a:pt x="224493" y="200591"/>
                </a:lnTo>
                <a:lnTo>
                  <a:pt x="253382" y="161720"/>
                </a:lnTo>
                <a:lnTo>
                  <a:pt x="263012" y="117504"/>
                </a:lnTo>
                <a:lnTo>
                  <a:pt x="253382" y="73287"/>
                </a:lnTo>
                <a:lnTo>
                  <a:pt x="224493" y="34416"/>
                </a:lnTo>
                <a:lnTo>
                  <a:pt x="180994" y="8604"/>
                </a:lnTo>
                <a:lnTo>
                  <a:pt x="1315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2987732" y="4996321"/>
            <a:ext cx="391795" cy="254635"/>
          </a:xfrm>
          <a:custGeom>
            <a:avLst/>
            <a:gdLst/>
            <a:ahLst/>
            <a:cxnLst/>
            <a:rect l="l" t="t" r="r" b="b"/>
            <a:pathLst>
              <a:path w="391794" h="254635">
                <a:moveTo>
                  <a:pt x="195649" y="0"/>
                </a:moveTo>
                <a:lnTo>
                  <a:pt x="145429" y="4142"/>
                </a:lnTo>
                <a:lnTo>
                  <a:pt x="97876" y="16570"/>
                </a:lnTo>
                <a:lnTo>
                  <a:pt x="55660" y="37284"/>
                </a:lnTo>
                <a:lnTo>
                  <a:pt x="18553" y="70323"/>
                </a:lnTo>
                <a:lnTo>
                  <a:pt x="0" y="107810"/>
                </a:lnTo>
                <a:lnTo>
                  <a:pt x="0" y="146780"/>
                </a:lnTo>
                <a:lnTo>
                  <a:pt x="18553" y="184267"/>
                </a:lnTo>
                <a:lnTo>
                  <a:pt x="55660" y="217307"/>
                </a:lnTo>
                <a:lnTo>
                  <a:pt x="97876" y="238020"/>
                </a:lnTo>
                <a:lnTo>
                  <a:pt x="145429" y="250448"/>
                </a:lnTo>
                <a:lnTo>
                  <a:pt x="195649" y="254590"/>
                </a:lnTo>
                <a:lnTo>
                  <a:pt x="245869" y="250448"/>
                </a:lnTo>
                <a:lnTo>
                  <a:pt x="293419" y="238020"/>
                </a:lnTo>
                <a:lnTo>
                  <a:pt x="335631" y="217307"/>
                </a:lnTo>
                <a:lnTo>
                  <a:pt x="372738" y="184267"/>
                </a:lnTo>
                <a:lnTo>
                  <a:pt x="391291" y="146780"/>
                </a:lnTo>
                <a:lnTo>
                  <a:pt x="391291" y="107810"/>
                </a:lnTo>
                <a:lnTo>
                  <a:pt x="372738" y="70323"/>
                </a:lnTo>
                <a:lnTo>
                  <a:pt x="335631" y="37284"/>
                </a:lnTo>
                <a:lnTo>
                  <a:pt x="293419" y="16570"/>
                </a:lnTo>
                <a:lnTo>
                  <a:pt x="245869" y="4142"/>
                </a:lnTo>
                <a:lnTo>
                  <a:pt x="1956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267160" y="5038833"/>
            <a:ext cx="588010" cy="301625"/>
          </a:xfrm>
          <a:custGeom>
            <a:avLst/>
            <a:gdLst/>
            <a:ahLst/>
            <a:cxnLst/>
            <a:rect l="l" t="t" r="r" b="b"/>
            <a:pathLst>
              <a:path w="588009" h="301625">
                <a:moveTo>
                  <a:pt x="318958" y="0"/>
                </a:moveTo>
                <a:lnTo>
                  <a:pt x="268584" y="0"/>
                </a:lnTo>
                <a:lnTo>
                  <a:pt x="218801" y="4370"/>
                </a:lnTo>
                <a:lnTo>
                  <a:pt x="170789" y="13110"/>
                </a:lnTo>
                <a:lnTo>
                  <a:pt x="125728" y="26221"/>
                </a:lnTo>
                <a:lnTo>
                  <a:pt x="84798" y="43703"/>
                </a:lnTo>
                <a:lnTo>
                  <a:pt x="42399" y="71018"/>
                </a:lnTo>
                <a:lnTo>
                  <a:pt x="14133" y="101540"/>
                </a:lnTo>
                <a:lnTo>
                  <a:pt x="0" y="133986"/>
                </a:lnTo>
                <a:lnTo>
                  <a:pt x="0" y="167073"/>
                </a:lnTo>
                <a:lnTo>
                  <a:pt x="42399" y="230040"/>
                </a:lnTo>
                <a:lnTo>
                  <a:pt x="84798" y="257356"/>
                </a:lnTo>
                <a:lnTo>
                  <a:pt x="125728" y="274837"/>
                </a:lnTo>
                <a:lnTo>
                  <a:pt x="170789" y="287948"/>
                </a:lnTo>
                <a:lnTo>
                  <a:pt x="218801" y="296689"/>
                </a:lnTo>
                <a:lnTo>
                  <a:pt x="268584" y="301059"/>
                </a:lnTo>
                <a:lnTo>
                  <a:pt x="318958" y="301059"/>
                </a:lnTo>
                <a:lnTo>
                  <a:pt x="368741" y="296689"/>
                </a:lnTo>
                <a:lnTo>
                  <a:pt x="416753" y="287948"/>
                </a:lnTo>
                <a:lnTo>
                  <a:pt x="461814" y="274837"/>
                </a:lnTo>
                <a:lnTo>
                  <a:pt x="502744" y="257356"/>
                </a:lnTo>
                <a:lnTo>
                  <a:pt x="545139" y="230040"/>
                </a:lnTo>
                <a:lnTo>
                  <a:pt x="573403" y="199518"/>
                </a:lnTo>
                <a:lnTo>
                  <a:pt x="587535" y="167073"/>
                </a:lnTo>
                <a:lnTo>
                  <a:pt x="587535" y="133986"/>
                </a:lnTo>
                <a:lnTo>
                  <a:pt x="545139" y="71018"/>
                </a:lnTo>
                <a:lnTo>
                  <a:pt x="502744" y="43703"/>
                </a:lnTo>
                <a:lnTo>
                  <a:pt x="461814" y="26221"/>
                </a:lnTo>
                <a:lnTo>
                  <a:pt x="416753" y="13110"/>
                </a:lnTo>
                <a:lnTo>
                  <a:pt x="368741" y="4370"/>
                </a:lnTo>
                <a:lnTo>
                  <a:pt x="3189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643750" y="4727742"/>
            <a:ext cx="374650" cy="226695"/>
          </a:xfrm>
          <a:custGeom>
            <a:avLst/>
            <a:gdLst/>
            <a:ahLst/>
            <a:cxnLst/>
            <a:rect l="l" t="t" r="r" b="b"/>
            <a:pathLst>
              <a:path w="374650" h="226695">
                <a:moveTo>
                  <a:pt x="187263" y="0"/>
                </a:moveTo>
                <a:lnTo>
                  <a:pt x="139196" y="3687"/>
                </a:lnTo>
                <a:lnTo>
                  <a:pt x="93683" y="14749"/>
                </a:lnTo>
                <a:lnTo>
                  <a:pt x="53278" y="33187"/>
                </a:lnTo>
                <a:lnTo>
                  <a:pt x="17759" y="62596"/>
                </a:lnTo>
                <a:lnTo>
                  <a:pt x="0" y="95963"/>
                </a:lnTo>
                <a:lnTo>
                  <a:pt x="0" y="130650"/>
                </a:lnTo>
                <a:lnTo>
                  <a:pt x="53278" y="193427"/>
                </a:lnTo>
                <a:lnTo>
                  <a:pt x="93683" y="211864"/>
                </a:lnTo>
                <a:lnTo>
                  <a:pt x="139196" y="222926"/>
                </a:lnTo>
                <a:lnTo>
                  <a:pt x="187263" y="226614"/>
                </a:lnTo>
                <a:lnTo>
                  <a:pt x="235331" y="222926"/>
                </a:lnTo>
                <a:lnTo>
                  <a:pt x="280844" y="211864"/>
                </a:lnTo>
                <a:lnTo>
                  <a:pt x="321249" y="193427"/>
                </a:lnTo>
                <a:lnTo>
                  <a:pt x="356768" y="164018"/>
                </a:lnTo>
                <a:lnTo>
                  <a:pt x="374527" y="130650"/>
                </a:lnTo>
                <a:lnTo>
                  <a:pt x="374527" y="95963"/>
                </a:lnTo>
                <a:lnTo>
                  <a:pt x="321249" y="33187"/>
                </a:lnTo>
                <a:lnTo>
                  <a:pt x="280844" y="14749"/>
                </a:lnTo>
                <a:lnTo>
                  <a:pt x="235331" y="3687"/>
                </a:lnTo>
                <a:lnTo>
                  <a:pt x="18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700293" y="4873222"/>
            <a:ext cx="372110" cy="226695"/>
          </a:xfrm>
          <a:custGeom>
            <a:avLst/>
            <a:gdLst/>
            <a:ahLst/>
            <a:cxnLst/>
            <a:rect l="l" t="t" r="r" b="b"/>
            <a:pathLst>
              <a:path w="372109" h="226695">
                <a:moveTo>
                  <a:pt x="185864" y="0"/>
                </a:moveTo>
                <a:lnTo>
                  <a:pt x="138154" y="3687"/>
                </a:lnTo>
                <a:lnTo>
                  <a:pt x="92981" y="14749"/>
                </a:lnTo>
                <a:lnTo>
                  <a:pt x="52878" y="33187"/>
                </a:lnTo>
                <a:lnTo>
                  <a:pt x="17626" y="62596"/>
                </a:lnTo>
                <a:lnTo>
                  <a:pt x="0" y="95963"/>
                </a:lnTo>
                <a:lnTo>
                  <a:pt x="0" y="130651"/>
                </a:lnTo>
                <a:lnTo>
                  <a:pt x="52878" y="193427"/>
                </a:lnTo>
                <a:lnTo>
                  <a:pt x="92981" y="211864"/>
                </a:lnTo>
                <a:lnTo>
                  <a:pt x="138154" y="222926"/>
                </a:lnTo>
                <a:lnTo>
                  <a:pt x="185864" y="226614"/>
                </a:lnTo>
                <a:lnTo>
                  <a:pt x="233573" y="222926"/>
                </a:lnTo>
                <a:lnTo>
                  <a:pt x="278747" y="211864"/>
                </a:lnTo>
                <a:lnTo>
                  <a:pt x="318849" y="193427"/>
                </a:lnTo>
                <a:lnTo>
                  <a:pt x="354102" y="164018"/>
                </a:lnTo>
                <a:lnTo>
                  <a:pt x="371728" y="130651"/>
                </a:lnTo>
                <a:lnTo>
                  <a:pt x="371728" y="95963"/>
                </a:lnTo>
                <a:lnTo>
                  <a:pt x="318849" y="33187"/>
                </a:lnTo>
                <a:lnTo>
                  <a:pt x="278747" y="14749"/>
                </a:lnTo>
                <a:lnTo>
                  <a:pt x="233573" y="3687"/>
                </a:lnTo>
                <a:lnTo>
                  <a:pt x="1858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664155" y="4920783"/>
            <a:ext cx="373380" cy="372110"/>
          </a:xfrm>
          <a:custGeom>
            <a:avLst/>
            <a:gdLst/>
            <a:ahLst/>
            <a:cxnLst/>
            <a:rect l="l" t="t" r="r" b="b"/>
            <a:pathLst>
              <a:path w="373380" h="372110">
                <a:moveTo>
                  <a:pt x="186654" y="0"/>
                </a:moveTo>
                <a:lnTo>
                  <a:pt x="139305" y="6054"/>
                </a:lnTo>
                <a:lnTo>
                  <a:pt x="94472" y="24218"/>
                </a:lnTo>
                <a:lnTo>
                  <a:pt x="54673" y="54492"/>
                </a:lnTo>
                <a:lnTo>
                  <a:pt x="24299" y="94163"/>
                </a:lnTo>
                <a:lnTo>
                  <a:pt x="6074" y="138851"/>
                </a:lnTo>
                <a:lnTo>
                  <a:pt x="0" y="186047"/>
                </a:lnTo>
                <a:lnTo>
                  <a:pt x="6074" y="233242"/>
                </a:lnTo>
                <a:lnTo>
                  <a:pt x="24299" y="277930"/>
                </a:lnTo>
                <a:lnTo>
                  <a:pt x="54673" y="317602"/>
                </a:lnTo>
                <a:lnTo>
                  <a:pt x="94472" y="347876"/>
                </a:lnTo>
                <a:lnTo>
                  <a:pt x="139305" y="366040"/>
                </a:lnTo>
                <a:lnTo>
                  <a:pt x="186654" y="372094"/>
                </a:lnTo>
                <a:lnTo>
                  <a:pt x="234002" y="366040"/>
                </a:lnTo>
                <a:lnTo>
                  <a:pt x="278835" y="347876"/>
                </a:lnTo>
                <a:lnTo>
                  <a:pt x="318634" y="317602"/>
                </a:lnTo>
                <a:lnTo>
                  <a:pt x="349008" y="277930"/>
                </a:lnTo>
                <a:lnTo>
                  <a:pt x="367233" y="233242"/>
                </a:lnTo>
                <a:lnTo>
                  <a:pt x="373308" y="186047"/>
                </a:lnTo>
                <a:lnTo>
                  <a:pt x="367233" y="138851"/>
                </a:lnTo>
                <a:lnTo>
                  <a:pt x="349008" y="94163"/>
                </a:lnTo>
                <a:lnTo>
                  <a:pt x="318634" y="54492"/>
                </a:lnTo>
                <a:lnTo>
                  <a:pt x="278835" y="24218"/>
                </a:lnTo>
                <a:lnTo>
                  <a:pt x="234002" y="6054"/>
                </a:lnTo>
                <a:lnTo>
                  <a:pt x="1866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119709" y="4809325"/>
            <a:ext cx="755650" cy="371475"/>
          </a:xfrm>
          <a:custGeom>
            <a:avLst/>
            <a:gdLst/>
            <a:ahLst/>
            <a:cxnLst/>
            <a:rect l="l" t="t" r="r" b="b"/>
            <a:pathLst>
              <a:path w="755650" h="371475">
                <a:moveTo>
                  <a:pt x="404021" y="0"/>
                </a:moveTo>
                <a:lnTo>
                  <a:pt x="351154" y="0"/>
                </a:lnTo>
                <a:lnTo>
                  <a:pt x="298703" y="3602"/>
                </a:lnTo>
                <a:lnTo>
                  <a:pt x="247495" y="10808"/>
                </a:lnTo>
                <a:lnTo>
                  <a:pt x="198360" y="21616"/>
                </a:lnTo>
                <a:lnTo>
                  <a:pt x="152127" y="36027"/>
                </a:lnTo>
                <a:lnTo>
                  <a:pt x="109626" y="54041"/>
                </a:lnTo>
                <a:lnTo>
                  <a:pt x="65775" y="79808"/>
                </a:lnTo>
                <a:lnTo>
                  <a:pt x="32887" y="108175"/>
                </a:lnTo>
                <a:lnTo>
                  <a:pt x="0" y="169741"/>
                </a:lnTo>
                <a:lnTo>
                  <a:pt x="0" y="201452"/>
                </a:lnTo>
                <a:lnTo>
                  <a:pt x="32887" y="263017"/>
                </a:lnTo>
                <a:lnTo>
                  <a:pt x="65775" y="291384"/>
                </a:lnTo>
                <a:lnTo>
                  <a:pt x="109626" y="317151"/>
                </a:lnTo>
                <a:lnTo>
                  <a:pt x="152127" y="335165"/>
                </a:lnTo>
                <a:lnTo>
                  <a:pt x="198360" y="349576"/>
                </a:lnTo>
                <a:lnTo>
                  <a:pt x="247495" y="360385"/>
                </a:lnTo>
                <a:lnTo>
                  <a:pt x="298703" y="367590"/>
                </a:lnTo>
                <a:lnTo>
                  <a:pt x="351154" y="371193"/>
                </a:lnTo>
                <a:lnTo>
                  <a:pt x="404021" y="371193"/>
                </a:lnTo>
                <a:lnTo>
                  <a:pt x="456473" y="367590"/>
                </a:lnTo>
                <a:lnTo>
                  <a:pt x="507682" y="360385"/>
                </a:lnTo>
                <a:lnTo>
                  <a:pt x="556818" y="349576"/>
                </a:lnTo>
                <a:lnTo>
                  <a:pt x="603053" y="335165"/>
                </a:lnTo>
                <a:lnTo>
                  <a:pt x="645557" y="317151"/>
                </a:lnTo>
                <a:lnTo>
                  <a:pt x="689408" y="291384"/>
                </a:lnTo>
                <a:lnTo>
                  <a:pt x="722296" y="263017"/>
                </a:lnTo>
                <a:lnTo>
                  <a:pt x="755183" y="201452"/>
                </a:lnTo>
                <a:lnTo>
                  <a:pt x="755183" y="169741"/>
                </a:lnTo>
                <a:lnTo>
                  <a:pt x="722296" y="108175"/>
                </a:lnTo>
                <a:lnTo>
                  <a:pt x="689408" y="79808"/>
                </a:lnTo>
                <a:lnTo>
                  <a:pt x="645557" y="54041"/>
                </a:lnTo>
                <a:lnTo>
                  <a:pt x="603053" y="36027"/>
                </a:lnTo>
                <a:lnTo>
                  <a:pt x="556818" y="21616"/>
                </a:lnTo>
                <a:lnTo>
                  <a:pt x="507682" y="10808"/>
                </a:lnTo>
                <a:lnTo>
                  <a:pt x="456473" y="3602"/>
                </a:lnTo>
                <a:lnTo>
                  <a:pt x="4040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318328" y="4641391"/>
            <a:ext cx="483234" cy="145415"/>
          </a:xfrm>
          <a:custGeom>
            <a:avLst/>
            <a:gdLst/>
            <a:ahLst/>
            <a:cxnLst/>
            <a:rect l="l" t="t" r="r" b="b"/>
            <a:pathLst>
              <a:path w="483234" h="145414">
                <a:moveTo>
                  <a:pt x="263357" y="0"/>
                </a:moveTo>
                <a:lnTo>
                  <a:pt x="205871" y="1195"/>
                </a:lnTo>
                <a:lnTo>
                  <a:pt x="148550" y="10001"/>
                </a:lnTo>
                <a:lnTo>
                  <a:pt x="99098" y="24878"/>
                </a:lnTo>
                <a:lnTo>
                  <a:pt x="56955" y="45188"/>
                </a:lnTo>
                <a:lnTo>
                  <a:pt x="23471" y="70124"/>
                </a:lnTo>
                <a:lnTo>
                  <a:pt x="0" y="98877"/>
                </a:lnTo>
                <a:lnTo>
                  <a:pt x="244013" y="145102"/>
                </a:lnTo>
                <a:lnTo>
                  <a:pt x="483011" y="91135"/>
                </a:lnTo>
                <a:lnTo>
                  <a:pt x="454807" y="61583"/>
                </a:lnTo>
                <a:lnTo>
                  <a:pt x="416733" y="37206"/>
                </a:lnTo>
                <a:lnTo>
                  <a:pt x="370795" y="18492"/>
                </a:lnTo>
                <a:lnTo>
                  <a:pt x="319001" y="5927"/>
                </a:lnTo>
                <a:lnTo>
                  <a:pt x="2633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318320" y="4641391"/>
            <a:ext cx="483234" cy="99060"/>
          </a:xfrm>
          <a:custGeom>
            <a:avLst/>
            <a:gdLst/>
            <a:ahLst/>
            <a:cxnLst/>
            <a:rect l="l" t="t" r="r" b="b"/>
            <a:pathLst>
              <a:path w="483234" h="99060">
                <a:moveTo>
                  <a:pt x="483011" y="91135"/>
                </a:moveTo>
                <a:lnTo>
                  <a:pt x="454810" y="61583"/>
                </a:lnTo>
                <a:lnTo>
                  <a:pt x="416736" y="37206"/>
                </a:lnTo>
                <a:lnTo>
                  <a:pt x="370797" y="18492"/>
                </a:lnTo>
                <a:lnTo>
                  <a:pt x="319002" y="5928"/>
                </a:lnTo>
                <a:lnTo>
                  <a:pt x="263357" y="0"/>
                </a:lnTo>
                <a:lnTo>
                  <a:pt x="205871" y="1195"/>
                </a:lnTo>
                <a:lnTo>
                  <a:pt x="148551" y="10001"/>
                </a:lnTo>
                <a:lnTo>
                  <a:pt x="99100" y="24877"/>
                </a:lnTo>
                <a:lnTo>
                  <a:pt x="56956" y="45188"/>
                </a:lnTo>
                <a:lnTo>
                  <a:pt x="23472" y="70124"/>
                </a:lnTo>
                <a:lnTo>
                  <a:pt x="0" y="98876"/>
                </a:lnTo>
              </a:path>
            </a:pathLst>
          </a:custGeom>
          <a:ln w="5597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3025056" y="4716581"/>
            <a:ext cx="300355" cy="177165"/>
          </a:xfrm>
          <a:custGeom>
            <a:avLst/>
            <a:gdLst/>
            <a:ahLst/>
            <a:cxnLst/>
            <a:rect l="l" t="t" r="r" b="b"/>
            <a:pathLst>
              <a:path w="300355" h="177164">
                <a:moveTo>
                  <a:pt x="201835" y="0"/>
                </a:moveTo>
                <a:lnTo>
                  <a:pt x="151826" y="3778"/>
                </a:lnTo>
                <a:lnTo>
                  <a:pt x="104724" y="16778"/>
                </a:lnTo>
                <a:lnTo>
                  <a:pt x="63109" y="38553"/>
                </a:lnTo>
                <a:lnTo>
                  <a:pt x="29562" y="68658"/>
                </a:lnTo>
                <a:lnTo>
                  <a:pt x="2790" y="120825"/>
                </a:lnTo>
                <a:lnTo>
                  <a:pt x="0" y="148655"/>
                </a:lnTo>
                <a:lnTo>
                  <a:pt x="4516" y="176617"/>
                </a:lnTo>
                <a:lnTo>
                  <a:pt x="196500" y="145450"/>
                </a:lnTo>
                <a:lnTo>
                  <a:pt x="300256" y="21888"/>
                </a:lnTo>
                <a:lnTo>
                  <a:pt x="252171" y="5888"/>
                </a:lnTo>
                <a:lnTo>
                  <a:pt x="2018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3025051" y="4716580"/>
            <a:ext cx="300355" cy="177165"/>
          </a:xfrm>
          <a:custGeom>
            <a:avLst/>
            <a:gdLst/>
            <a:ahLst/>
            <a:cxnLst/>
            <a:rect l="l" t="t" r="r" b="b"/>
            <a:pathLst>
              <a:path w="300355" h="177164">
                <a:moveTo>
                  <a:pt x="300255" y="21888"/>
                </a:moveTo>
                <a:lnTo>
                  <a:pt x="252170" y="5888"/>
                </a:lnTo>
                <a:lnTo>
                  <a:pt x="201833" y="0"/>
                </a:lnTo>
                <a:lnTo>
                  <a:pt x="151824" y="3778"/>
                </a:lnTo>
                <a:lnTo>
                  <a:pt x="104723" y="16778"/>
                </a:lnTo>
                <a:lnTo>
                  <a:pt x="63110" y="38553"/>
                </a:lnTo>
                <a:lnTo>
                  <a:pt x="29566" y="68658"/>
                </a:lnTo>
                <a:lnTo>
                  <a:pt x="2789" y="120826"/>
                </a:lnTo>
                <a:lnTo>
                  <a:pt x="0" y="148655"/>
                </a:lnTo>
                <a:lnTo>
                  <a:pt x="4516" y="176617"/>
                </a:lnTo>
              </a:path>
            </a:pathLst>
          </a:custGeom>
          <a:ln w="5611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2982809" y="5116120"/>
            <a:ext cx="302895" cy="137795"/>
          </a:xfrm>
          <a:custGeom>
            <a:avLst/>
            <a:gdLst/>
            <a:ahLst/>
            <a:cxnLst/>
            <a:rect l="l" t="t" r="r" b="b"/>
            <a:pathLst>
              <a:path w="302894" h="137795">
                <a:moveTo>
                  <a:pt x="0" y="0"/>
                </a:moveTo>
                <a:lnTo>
                  <a:pt x="23004" y="67127"/>
                </a:lnTo>
                <a:lnTo>
                  <a:pt x="52897" y="94665"/>
                </a:lnTo>
                <a:lnTo>
                  <a:pt x="92587" y="116437"/>
                </a:lnTo>
                <a:lnTo>
                  <a:pt x="140225" y="131135"/>
                </a:lnTo>
                <a:lnTo>
                  <a:pt x="193962" y="137448"/>
                </a:lnTo>
                <a:lnTo>
                  <a:pt x="222328" y="137020"/>
                </a:lnTo>
                <a:lnTo>
                  <a:pt x="250193" y="134070"/>
                </a:lnTo>
                <a:lnTo>
                  <a:pt x="277160" y="128659"/>
                </a:lnTo>
                <a:lnTo>
                  <a:pt x="302828" y="120848"/>
                </a:lnTo>
                <a:lnTo>
                  <a:pt x="203396" y="60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2982801" y="5116119"/>
            <a:ext cx="302895" cy="137795"/>
          </a:xfrm>
          <a:custGeom>
            <a:avLst/>
            <a:gdLst/>
            <a:ahLst/>
            <a:cxnLst/>
            <a:rect l="l" t="t" r="r" b="b"/>
            <a:pathLst>
              <a:path w="302894" h="137795">
                <a:moveTo>
                  <a:pt x="0" y="0"/>
                </a:moveTo>
                <a:lnTo>
                  <a:pt x="23004" y="67127"/>
                </a:lnTo>
                <a:lnTo>
                  <a:pt x="52898" y="94664"/>
                </a:lnTo>
                <a:lnTo>
                  <a:pt x="92588" y="116437"/>
                </a:lnTo>
                <a:lnTo>
                  <a:pt x="140225" y="131135"/>
                </a:lnTo>
                <a:lnTo>
                  <a:pt x="193960" y="137448"/>
                </a:lnTo>
                <a:lnTo>
                  <a:pt x="222327" y="137020"/>
                </a:lnTo>
                <a:lnTo>
                  <a:pt x="250194" y="134070"/>
                </a:lnTo>
                <a:lnTo>
                  <a:pt x="277161" y="128659"/>
                </a:lnTo>
                <a:lnTo>
                  <a:pt x="302828" y="120848"/>
                </a:lnTo>
              </a:path>
            </a:pathLst>
          </a:custGeom>
          <a:ln w="5605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792679" y="4722161"/>
            <a:ext cx="287181" cy="3406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788459" y="5057307"/>
            <a:ext cx="254635" cy="240665"/>
          </a:xfrm>
          <a:custGeom>
            <a:avLst/>
            <a:gdLst/>
            <a:ahLst/>
            <a:cxnLst/>
            <a:rect l="l" t="t" r="r" b="b"/>
            <a:pathLst>
              <a:path w="254634" h="240664">
                <a:moveTo>
                  <a:pt x="246589" y="0"/>
                </a:moveTo>
                <a:lnTo>
                  <a:pt x="62343" y="53719"/>
                </a:lnTo>
                <a:lnTo>
                  <a:pt x="0" y="231041"/>
                </a:lnTo>
                <a:lnTo>
                  <a:pt x="43361" y="240291"/>
                </a:lnTo>
                <a:lnTo>
                  <a:pt x="86344" y="239743"/>
                </a:lnTo>
                <a:lnTo>
                  <a:pt x="127483" y="230094"/>
                </a:lnTo>
                <a:lnTo>
                  <a:pt x="165311" y="212044"/>
                </a:lnTo>
                <a:lnTo>
                  <a:pt x="198363" y="186294"/>
                </a:lnTo>
                <a:lnTo>
                  <a:pt x="225173" y="153542"/>
                </a:lnTo>
                <a:lnTo>
                  <a:pt x="244275" y="114489"/>
                </a:lnTo>
                <a:lnTo>
                  <a:pt x="254620" y="57421"/>
                </a:lnTo>
                <a:lnTo>
                  <a:pt x="252906" y="28492"/>
                </a:lnTo>
                <a:lnTo>
                  <a:pt x="246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788457" y="5057307"/>
            <a:ext cx="254635" cy="240665"/>
          </a:xfrm>
          <a:custGeom>
            <a:avLst/>
            <a:gdLst/>
            <a:ahLst/>
            <a:cxnLst/>
            <a:rect l="l" t="t" r="r" b="b"/>
            <a:pathLst>
              <a:path w="254634" h="240664">
                <a:moveTo>
                  <a:pt x="0" y="231041"/>
                </a:moveTo>
                <a:lnTo>
                  <a:pt x="43359" y="240292"/>
                </a:lnTo>
                <a:lnTo>
                  <a:pt x="86341" y="239743"/>
                </a:lnTo>
                <a:lnTo>
                  <a:pt x="127480" y="230094"/>
                </a:lnTo>
                <a:lnTo>
                  <a:pt x="165308" y="212045"/>
                </a:lnTo>
                <a:lnTo>
                  <a:pt x="198359" y="186294"/>
                </a:lnTo>
                <a:lnTo>
                  <a:pt x="225169" y="153543"/>
                </a:lnTo>
                <a:lnTo>
                  <a:pt x="244269" y="114489"/>
                </a:lnTo>
                <a:lnTo>
                  <a:pt x="254618" y="57421"/>
                </a:lnTo>
                <a:lnTo>
                  <a:pt x="252906" y="28492"/>
                </a:lnTo>
                <a:lnTo>
                  <a:pt x="246589" y="0"/>
                </a:lnTo>
              </a:path>
            </a:pathLst>
          </a:custGeom>
          <a:ln w="5624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2903662" y="4887412"/>
            <a:ext cx="141144" cy="235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274182" y="5203351"/>
            <a:ext cx="521970" cy="140335"/>
          </a:xfrm>
          <a:custGeom>
            <a:avLst/>
            <a:gdLst/>
            <a:ahLst/>
            <a:cxnLst/>
            <a:rect l="l" t="t" r="r" b="b"/>
            <a:pathLst>
              <a:path w="521969" h="140335">
                <a:moveTo>
                  <a:pt x="283918" y="0"/>
                </a:moveTo>
                <a:lnTo>
                  <a:pt x="0" y="28227"/>
                </a:lnTo>
                <a:lnTo>
                  <a:pt x="17559" y="55265"/>
                </a:lnTo>
                <a:lnTo>
                  <a:pt x="45084" y="79339"/>
                </a:lnTo>
                <a:lnTo>
                  <a:pt x="81199" y="100009"/>
                </a:lnTo>
                <a:lnTo>
                  <a:pt x="124526" y="116839"/>
                </a:lnTo>
                <a:lnTo>
                  <a:pt x="173688" y="129391"/>
                </a:lnTo>
                <a:lnTo>
                  <a:pt x="227309" y="137228"/>
                </a:lnTo>
                <a:lnTo>
                  <a:pt x="284011" y="139912"/>
                </a:lnTo>
                <a:lnTo>
                  <a:pt x="342418" y="137007"/>
                </a:lnTo>
                <a:lnTo>
                  <a:pt x="395191" y="129169"/>
                </a:lnTo>
                <a:lnTo>
                  <a:pt x="443519" y="116773"/>
                </a:lnTo>
                <a:lnTo>
                  <a:pt x="486159" y="100215"/>
                </a:lnTo>
                <a:lnTo>
                  <a:pt x="521868" y="79891"/>
                </a:lnTo>
                <a:lnTo>
                  <a:pt x="2839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3274182" y="5231578"/>
            <a:ext cx="521970" cy="111760"/>
          </a:xfrm>
          <a:custGeom>
            <a:avLst/>
            <a:gdLst/>
            <a:ahLst/>
            <a:cxnLst/>
            <a:rect l="l" t="t" r="r" b="b"/>
            <a:pathLst>
              <a:path w="521969" h="111760">
                <a:moveTo>
                  <a:pt x="0" y="0"/>
                </a:moveTo>
                <a:lnTo>
                  <a:pt x="45080" y="51111"/>
                </a:lnTo>
                <a:lnTo>
                  <a:pt x="81193" y="71781"/>
                </a:lnTo>
                <a:lnTo>
                  <a:pt x="124519" y="88611"/>
                </a:lnTo>
                <a:lnTo>
                  <a:pt x="173680" y="101163"/>
                </a:lnTo>
                <a:lnTo>
                  <a:pt x="227300" y="109000"/>
                </a:lnTo>
                <a:lnTo>
                  <a:pt x="284002" y="111685"/>
                </a:lnTo>
                <a:lnTo>
                  <a:pt x="342410" y="108779"/>
                </a:lnTo>
                <a:lnTo>
                  <a:pt x="395185" y="100941"/>
                </a:lnTo>
                <a:lnTo>
                  <a:pt x="443515" y="88546"/>
                </a:lnTo>
                <a:lnTo>
                  <a:pt x="486156" y="71988"/>
                </a:lnTo>
                <a:lnTo>
                  <a:pt x="521865" y="51663"/>
                </a:lnTo>
              </a:path>
            </a:pathLst>
          </a:custGeom>
          <a:ln w="5598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13238153" y="4817125"/>
            <a:ext cx="54927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⽹络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2921030" y="7990652"/>
            <a:ext cx="509270" cy="288290"/>
          </a:xfrm>
          <a:custGeom>
            <a:avLst/>
            <a:gdLst/>
            <a:ahLst/>
            <a:cxnLst/>
            <a:rect l="l" t="t" r="r" b="b"/>
            <a:pathLst>
              <a:path w="509269" h="288290">
                <a:moveTo>
                  <a:pt x="254521" y="0"/>
                </a:moveTo>
                <a:lnTo>
                  <a:pt x="205907" y="2637"/>
                </a:lnTo>
                <a:lnTo>
                  <a:pt x="158741" y="10550"/>
                </a:lnTo>
                <a:lnTo>
                  <a:pt x="114470" y="23737"/>
                </a:lnTo>
                <a:lnTo>
                  <a:pt x="74542" y="42200"/>
                </a:lnTo>
                <a:lnTo>
                  <a:pt x="33129" y="72923"/>
                </a:lnTo>
                <a:lnTo>
                  <a:pt x="8282" y="107531"/>
                </a:lnTo>
                <a:lnTo>
                  <a:pt x="0" y="144081"/>
                </a:lnTo>
                <a:lnTo>
                  <a:pt x="8282" y="180631"/>
                </a:lnTo>
                <a:lnTo>
                  <a:pt x="33129" y="215238"/>
                </a:lnTo>
                <a:lnTo>
                  <a:pt x="74542" y="245961"/>
                </a:lnTo>
                <a:lnTo>
                  <a:pt x="114470" y="264424"/>
                </a:lnTo>
                <a:lnTo>
                  <a:pt x="158741" y="277612"/>
                </a:lnTo>
                <a:lnTo>
                  <a:pt x="205907" y="285524"/>
                </a:lnTo>
                <a:lnTo>
                  <a:pt x="254521" y="288162"/>
                </a:lnTo>
                <a:lnTo>
                  <a:pt x="303134" y="285524"/>
                </a:lnTo>
                <a:lnTo>
                  <a:pt x="350300" y="277612"/>
                </a:lnTo>
                <a:lnTo>
                  <a:pt x="394571" y="264424"/>
                </a:lnTo>
                <a:lnTo>
                  <a:pt x="434499" y="245961"/>
                </a:lnTo>
                <a:lnTo>
                  <a:pt x="475916" y="215238"/>
                </a:lnTo>
                <a:lnTo>
                  <a:pt x="500766" y="180631"/>
                </a:lnTo>
                <a:lnTo>
                  <a:pt x="509049" y="144081"/>
                </a:lnTo>
                <a:lnTo>
                  <a:pt x="500766" y="107531"/>
                </a:lnTo>
                <a:lnTo>
                  <a:pt x="475916" y="72923"/>
                </a:lnTo>
                <a:lnTo>
                  <a:pt x="434499" y="42200"/>
                </a:lnTo>
                <a:lnTo>
                  <a:pt x="394571" y="23737"/>
                </a:lnTo>
                <a:lnTo>
                  <a:pt x="350300" y="10550"/>
                </a:lnTo>
                <a:lnTo>
                  <a:pt x="303134" y="2637"/>
                </a:lnTo>
                <a:lnTo>
                  <a:pt x="2545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2641044" y="8066190"/>
            <a:ext cx="390525" cy="288290"/>
          </a:xfrm>
          <a:custGeom>
            <a:avLst/>
            <a:gdLst/>
            <a:ahLst/>
            <a:cxnLst/>
            <a:rect l="l" t="t" r="r" b="b"/>
            <a:pathLst>
              <a:path w="390525" h="288290">
                <a:moveTo>
                  <a:pt x="195140" y="0"/>
                </a:moveTo>
                <a:lnTo>
                  <a:pt x="145638" y="4688"/>
                </a:lnTo>
                <a:lnTo>
                  <a:pt x="98766" y="18755"/>
                </a:lnTo>
                <a:lnTo>
                  <a:pt x="57155" y="42200"/>
                </a:lnTo>
                <a:lnTo>
                  <a:pt x="25402" y="72923"/>
                </a:lnTo>
                <a:lnTo>
                  <a:pt x="6350" y="107531"/>
                </a:lnTo>
                <a:lnTo>
                  <a:pt x="0" y="144081"/>
                </a:lnTo>
                <a:lnTo>
                  <a:pt x="6350" y="180631"/>
                </a:lnTo>
                <a:lnTo>
                  <a:pt x="25402" y="215238"/>
                </a:lnTo>
                <a:lnTo>
                  <a:pt x="57155" y="245961"/>
                </a:lnTo>
                <a:lnTo>
                  <a:pt x="98766" y="269406"/>
                </a:lnTo>
                <a:lnTo>
                  <a:pt x="145638" y="283473"/>
                </a:lnTo>
                <a:lnTo>
                  <a:pt x="195140" y="288162"/>
                </a:lnTo>
                <a:lnTo>
                  <a:pt x="244643" y="283473"/>
                </a:lnTo>
                <a:lnTo>
                  <a:pt x="291515" y="269406"/>
                </a:lnTo>
                <a:lnTo>
                  <a:pt x="333125" y="245961"/>
                </a:lnTo>
                <a:lnTo>
                  <a:pt x="364878" y="215238"/>
                </a:lnTo>
                <a:lnTo>
                  <a:pt x="383930" y="180631"/>
                </a:lnTo>
                <a:lnTo>
                  <a:pt x="390281" y="144081"/>
                </a:lnTo>
                <a:lnTo>
                  <a:pt x="383930" y="107531"/>
                </a:lnTo>
                <a:lnTo>
                  <a:pt x="364878" y="72923"/>
                </a:lnTo>
                <a:lnTo>
                  <a:pt x="333125" y="42200"/>
                </a:lnTo>
                <a:lnTo>
                  <a:pt x="291515" y="18755"/>
                </a:lnTo>
                <a:lnTo>
                  <a:pt x="244643" y="4688"/>
                </a:lnTo>
                <a:lnTo>
                  <a:pt x="1951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2522270" y="8239647"/>
            <a:ext cx="263525" cy="235585"/>
          </a:xfrm>
          <a:custGeom>
            <a:avLst/>
            <a:gdLst/>
            <a:ahLst/>
            <a:cxnLst/>
            <a:rect l="l" t="t" r="r" b="b"/>
            <a:pathLst>
              <a:path w="263525" h="235584">
                <a:moveTo>
                  <a:pt x="131502" y="0"/>
                </a:moveTo>
                <a:lnTo>
                  <a:pt x="82018" y="8603"/>
                </a:lnTo>
                <a:lnTo>
                  <a:pt x="38519" y="34415"/>
                </a:lnTo>
                <a:lnTo>
                  <a:pt x="9629" y="73286"/>
                </a:lnTo>
                <a:lnTo>
                  <a:pt x="0" y="117503"/>
                </a:lnTo>
                <a:lnTo>
                  <a:pt x="9629" y="161720"/>
                </a:lnTo>
                <a:lnTo>
                  <a:pt x="38519" y="200590"/>
                </a:lnTo>
                <a:lnTo>
                  <a:pt x="82018" y="226402"/>
                </a:lnTo>
                <a:lnTo>
                  <a:pt x="131502" y="235006"/>
                </a:lnTo>
                <a:lnTo>
                  <a:pt x="180988" y="226402"/>
                </a:lnTo>
                <a:lnTo>
                  <a:pt x="224493" y="200590"/>
                </a:lnTo>
                <a:lnTo>
                  <a:pt x="253382" y="161720"/>
                </a:lnTo>
                <a:lnTo>
                  <a:pt x="263012" y="117503"/>
                </a:lnTo>
                <a:lnTo>
                  <a:pt x="253382" y="73286"/>
                </a:lnTo>
                <a:lnTo>
                  <a:pt x="224493" y="34415"/>
                </a:lnTo>
                <a:lnTo>
                  <a:pt x="180988" y="8603"/>
                </a:lnTo>
                <a:lnTo>
                  <a:pt x="1315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2603775" y="8343162"/>
            <a:ext cx="391795" cy="254635"/>
          </a:xfrm>
          <a:custGeom>
            <a:avLst/>
            <a:gdLst/>
            <a:ahLst/>
            <a:cxnLst/>
            <a:rect l="l" t="t" r="r" b="b"/>
            <a:pathLst>
              <a:path w="391795" h="254634">
                <a:moveTo>
                  <a:pt x="195645" y="0"/>
                </a:moveTo>
                <a:lnTo>
                  <a:pt x="145427" y="4142"/>
                </a:lnTo>
                <a:lnTo>
                  <a:pt x="97876" y="16570"/>
                </a:lnTo>
                <a:lnTo>
                  <a:pt x="55660" y="37283"/>
                </a:lnTo>
                <a:lnTo>
                  <a:pt x="18553" y="70322"/>
                </a:lnTo>
                <a:lnTo>
                  <a:pt x="0" y="107810"/>
                </a:lnTo>
                <a:lnTo>
                  <a:pt x="0" y="146779"/>
                </a:lnTo>
                <a:lnTo>
                  <a:pt x="18553" y="184267"/>
                </a:lnTo>
                <a:lnTo>
                  <a:pt x="55660" y="217306"/>
                </a:lnTo>
                <a:lnTo>
                  <a:pt x="97876" y="238019"/>
                </a:lnTo>
                <a:lnTo>
                  <a:pt x="145427" y="250447"/>
                </a:lnTo>
                <a:lnTo>
                  <a:pt x="195645" y="254590"/>
                </a:lnTo>
                <a:lnTo>
                  <a:pt x="245864" y="250447"/>
                </a:lnTo>
                <a:lnTo>
                  <a:pt x="293415" y="238019"/>
                </a:lnTo>
                <a:lnTo>
                  <a:pt x="335631" y="217306"/>
                </a:lnTo>
                <a:lnTo>
                  <a:pt x="372738" y="184267"/>
                </a:lnTo>
                <a:lnTo>
                  <a:pt x="391291" y="146779"/>
                </a:lnTo>
                <a:lnTo>
                  <a:pt x="391291" y="107810"/>
                </a:lnTo>
                <a:lnTo>
                  <a:pt x="372738" y="70322"/>
                </a:lnTo>
                <a:lnTo>
                  <a:pt x="335631" y="37283"/>
                </a:lnTo>
                <a:lnTo>
                  <a:pt x="293415" y="16570"/>
                </a:lnTo>
                <a:lnTo>
                  <a:pt x="245864" y="4142"/>
                </a:lnTo>
                <a:lnTo>
                  <a:pt x="1956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2883201" y="8385673"/>
            <a:ext cx="588010" cy="301625"/>
          </a:xfrm>
          <a:custGeom>
            <a:avLst/>
            <a:gdLst/>
            <a:ahLst/>
            <a:cxnLst/>
            <a:rect l="l" t="t" r="r" b="b"/>
            <a:pathLst>
              <a:path w="588009" h="301625">
                <a:moveTo>
                  <a:pt x="318955" y="0"/>
                </a:moveTo>
                <a:lnTo>
                  <a:pt x="268582" y="0"/>
                </a:lnTo>
                <a:lnTo>
                  <a:pt x="218799" y="4370"/>
                </a:lnTo>
                <a:lnTo>
                  <a:pt x="170785" y="13110"/>
                </a:lnTo>
                <a:lnTo>
                  <a:pt x="125723" y="26221"/>
                </a:lnTo>
                <a:lnTo>
                  <a:pt x="84791" y="43703"/>
                </a:lnTo>
                <a:lnTo>
                  <a:pt x="42395" y="71019"/>
                </a:lnTo>
                <a:lnTo>
                  <a:pt x="14131" y="101541"/>
                </a:lnTo>
                <a:lnTo>
                  <a:pt x="0" y="133986"/>
                </a:lnTo>
                <a:lnTo>
                  <a:pt x="0" y="167073"/>
                </a:lnTo>
                <a:lnTo>
                  <a:pt x="42395" y="230041"/>
                </a:lnTo>
                <a:lnTo>
                  <a:pt x="84791" y="257357"/>
                </a:lnTo>
                <a:lnTo>
                  <a:pt x="125723" y="274838"/>
                </a:lnTo>
                <a:lnTo>
                  <a:pt x="170785" y="287949"/>
                </a:lnTo>
                <a:lnTo>
                  <a:pt x="218799" y="296689"/>
                </a:lnTo>
                <a:lnTo>
                  <a:pt x="268582" y="301059"/>
                </a:lnTo>
                <a:lnTo>
                  <a:pt x="318955" y="301059"/>
                </a:lnTo>
                <a:lnTo>
                  <a:pt x="368739" y="296689"/>
                </a:lnTo>
                <a:lnTo>
                  <a:pt x="416752" y="287949"/>
                </a:lnTo>
                <a:lnTo>
                  <a:pt x="461814" y="274838"/>
                </a:lnTo>
                <a:lnTo>
                  <a:pt x="502746" y="257357"/>
                </a:lnTo>
                <a:lnTo>
                  <a:pt x="545142" y="230041"/>
                </a:lnTo>
                <a:lnTo>
                  <a:pt x="573406" y="199519"/>
                </a:lnTo>
                <a:lnTo>
                  <a:pt x="587538" y="167073"/>
                </a:lnTo>
                <a:lnTo>
                  <a:pt x="587538" y="133986"/>
                </a:lnTo>
                <a:lnTo>
                  <a:pt x="545142" y="71019"/>
                </a:lnTo>
                <a:lnTo>
                  <a:pt x="502746" y="43703"/>
                </a:lnTo>
                <a:lnTo>
                  <a:pt x="461814" y="26221"/>
                </a:lnTo>
                <a:lnTo>
                  <a:pt x="416752" y="13110"/>
                </a:lnTo>
                <a:lnTo>
                  <a:pt x="368739" y="4370"/>
                </a:lnTo>
                <a:lnTo>
                  <a:pt x="3189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3259792" y="8074583"/>
            <a:ext cx="374650" cy="226695"/>
          </a:xfrm>
          <a:custGeom>
            <a:avLst/>
            <a:gdLst/>
            <a:ahLst/>
            <a:cxnLst/>
            <a:rect l="l" t="t" r="r" b="b"/>
            <a:pathLst>
              <a:path w="374650" h="226695">
                <a:moveTo>
                  <a:pt x="187258" y="0"/>
                </a:moveTo>
                <a:lnTo>
                  <a:pt x="139193" y="3687"/>
                </a:lnTo>
                <a:lnTo>
                  <a:pt x="93682" y="14749"/>
                </a:lnTo>
                <a:lnTo>
                  <a:pt x="53278" y="33186"/>
                </a:lnTo>
                <a:lnTo>
                  <a:pt x="17759" y="62595"/>
                </a:lnTo>
                <a:lnTo>
                  <a:pt x="0" y="95963"/>
                </a:lnTo>
                <a:lnTo>
                  <a:pt x="0" y="130650"/>
                </a:lnTo>
                <a:lnTo>
                  <a:pt x="53278" y="193426"/>
                </a:lnTo>
                <a:lnTo>
                  <a:pt x="93682" y="211863"/>
                </a:lnTo>
                <a:lnTo>
                  <a:pt x="139193" y="222926"/>
                </a:lnTo>
                <a:lnTo>
                  <a:pt x="187258" y="226613"/>
                </a:lnTo>
                <a:lnTo>
                  <a:pt x="235323" y="222926"/>
                </a:lnTo>
                <a:lnTo>
                  <a:pt x="280834" y="211863"/>
                </a:lnTo>
                <a:lnTo>
                  <a:pt x="321238" y="193426"/>
                </a:lnTo>
                <a:lnTo>
                  <a:pt x="356757" y="164018"/>
                </a:lnTo>
                <a:lnTo>
                  <a:pt x="374517" y="130650"/>
                </a:lnTo>
                <a:lnTo>
                  <a:pt x="374517" y="95963"/>
                </a:lnTo>
                <a:lnTo>
                  <a:pt x="321238" y="33186"/>
                </a:lnTo>
                <a:lnTo>
                  <a:pt x="280834" y="14749"/>
                </a:lnTo>
                <a:lnTo>
                  <a:pt x="235323" y="3687"/>
                </a:lnTo>
                <a:lnTo>
                  <a:pt x="187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3316337" y="8220063"/>
            <a:ext cx="372110" cy="226695"/>
          </a:xfrm>
          <a:custGeom>
            <a:avLst/>
            <a:gdLst/>
            <a:ahLst/>
            <a:cxnLst/>
            <a:rect l="l" t="t" r="r" b="b"/>
            <a:pathLst>
              <a:path w="372109" h="226695">
                <a:moveTo>
                  <a:pt x="185860" y="0"/>
                </a:moveTo>
                <a:lnTo>
                  <a:pt x="138152" y="3687"/>
                </a:lnTo>
                <a:lnTo>
                  <a:pt x="92980" y="14749"/>
                </a:lnTo>
                <a:lnTo>
                  <a:pt x="52878" y="33186"/>
                </a:lnTo>
                <a:lnTo>
                  <a:pt x="17626" y="62595"/>
                </a:lnTo>
                <a:lnTo>
                  <a:pt x="0" y="95963"/>
                </a:lnTo>
                <a:lnTo>
                  <a:pt x="0" y="130650"/>
                </a:lnTo>
                <a:lnTo>
                  <a:pt x="52878" y="193426"/>
                </a:lnTo>
                <a:lnTo>
                  <a:pt x="92980" y="211863"/>
                </a:lnTo>
                <a:lnTo>
                  <a:pt x="138152" y="222926"/>
                </a:lnTo>
                <a:lnTo>
                  <a:pt x="185860" y="226613"/>
                </a:lnTo>
                <a:lnTo>
                  <a:pt x="233569" y="222926"/>
                </a:lnTo>
                <a:lnTo>
                  <a:pt x="278743" y="211863"/>
                </a:lnTo>
                <a:lnTo>
                  <a:pt x="318849" y="193426"/>
                </a:lnTo>
                <a:lnTo>
                  <a:pt x="354102" y="164018"/>
                </a:lnTo>
                <a:lnTo>
                  <a:pt x="371728" y="130650"/>
                </a:lnTo>
                <a:lnTo>
                  <a:pt x="371728" y="95963"/>
                </a:lnTo>
                <a:lnTo>
                  <a:pt x="318849" y="33186"/>
                </a:lnTo>
                <a:lnTo>
                  <a:pt x="278743" y="14749"/>
                </a:lnTo>
                <a:lnTo>
                  <a:pt x="233569" y="3687"/>
                </a:lnTo>
                <a:lnTo>
                  <a:pt x="1858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3280195" y="8267624"/>
            <a:ext cx="373380" cy="372110"/>
          </a:xfrm>
          <a:custGeom>
            <a:avLst/>
            <a:gdLst/>
            <a:ahLst/>
            <a:cxnLst/>
            <a:rect l="l" t="t" r="r" b="b"/>
            <a:pathLst>
              <a:path w="373380" h="372109">
                <a:moveTo>
                  <a:pt x="186655" y="0"/>
                </a:moveTo>
                <a:lnTo>
                  <a:pt x="139304" y="6054"/>
                </a:lnTo>
                <a:lnTo>
                  <a:pt x="94469" y="24218"/>
                </a:lnTo>
                <a:lnTo>
                  <a:pt x="54665" y="54492"/>
                </a:lnTo>
                <a:lnTo>
                  <a:pt x="24295" y="94164"/>
                </a:lnTo>
                <a:lnTo>
                  <a:pt x="6073" y="138852"/>
                </a:lnTo>
                <a:lnTo>
                  <a:pt x="0" y="186047"/>
                </a:lnTo>
                <a:lnTo>
                  <a:pt x="6073" y="233243"/>
                </a:lnTo>
                <a:lnTo>
                  <a:pt x="24295" y="277931"/>
                </a:lnTo>
                <a:lnTo>
                  <a:pt x="54665" y="317602"/>
                </a:lnTo>
                <a:lnTo>
                  <a:pt x="94469" y="347876"/>
                </a:lnTo>
                <a:lnTo>
                  <a:pt x="139304" y="366040"/>
                </a:lnTo>
                <a:lnTo>
                  <a:pt x="186655" y="372094"/>
                </a:lnTo>
                <a:lnTo>
                  <a:pt x="234004" y="366040"/>
                </a:lnTo>
                <a:lnTo>
                  <a:pt x="278837" y="347876"/>
                </a:lnTo>
                <a:lnTo>
                  <a:pt x="318636" y="317602"/>
                </a:lnTo>
                <a:lnTo>
                  <a:pt x="349006" y="277931"/>
                </a:lnTo>
                <a:lnTo>
                  <a:pt x="367228" y="233243"/>
                </a:lnTo>
                <a:lnTo>
                  <a:pt x="373302" y="186047"/>
                </a:lnTo>
                <a:lnTo>
                  <a:pt x="367228" y="138852"/>
                </a:lnTo>
                <a:lnTo>
                  <a:pt x="349006" y="94164"/>
                </a:lnTo>
                <a:lnTo>
                  <a:pt x="318636" y="54492"/>
                </a:lnTo>
                <a:lnTo>
                  <a:pt x="278837" y="24218"/>
                </a:lnTo>
                <a:lnTo>
                  <a:pt x="234004" y="6054"/>
                </a:lnTo>
                <a:lnTo>
                  <a:pt x="1866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2735742" y="8156166"/>
            <a:ext cx="755650" cy="371475"/>
          </a:xfrm>
          <a:custGeom>
            <a:avLst/>
            <a:gdLst/>
            <a:ahLst/>
            <a:cxnLst/>
            <a:rect l="l" t="t" r="r" b="b"/>
            <a:pathLst>
              <a:path w="755650" h="371475">
                <a:moveTo>
                  <a:pt x="404030" y="0"/>
                </a:moveTo>
                <a:lnTo>
                  <a:pt x="351163" y="0"/>
                </a:lnTo>
                <a:lnTo>
                  <a:pt x="298710" y="3602"/>
                </a:lnTo>
                <a:lnTo>
                  <a:pt x="247501" y="10808"/>
                </a:lnTo>
                <a:lnTo>
                  <a:pt x="198365" y="21616"/>
                </a:lnTo>
                <a:lnTo>
                  <a:pt x="152130" y="36027"/>
                </a:lnTo>
                <a:lnTo>
                  <a:pt x="109626" y="54041"/>
                </a:lnTo>
                <a:lnTo>
                  <a:pt x="65775" y="79808"/>
                </a:lnTo>
                <a:lnTo>
                  <a:pt x="32887" y="108175"/>
                </a:lnTo>
                <a:lnTo>
                  <a:pt x="0" y="169741"/>
                </a:lnTo>
                <a:lnTo>
                  <a:pt x="0" y="201452"/>
                </a:lnTo>
                <a:lnTo>
                  <a:pt x="32887" y="263017"/>
                </a:lnTo>
                <a:lnTo>
                  <a:pt x="65775" y="291385"/>
                </a:lnTo>
                <a:lnTo>
                  <a:pt x="109626" y="317152"/>
                </a:lnTo>
                <a:lnTo>
                  <a:pt x="152130" y="335166"/>
                </a:lnTo>
                <a:lnTo>
                  <a:pt x="198365" y="349576"/>
                </a:lnTo>
                <a:lnTo>
                  <a:pt x="247501" y="360385"/>
                </a:lnTo>
                <a:lnTo>
                  <a:pt x="298710" y="367590"/>
                </a:lnTo>
                <a:lnTo>
                  <a:pt x="351163" y="371193"/>
                </a:lnTo>
                <a:lnTo>
                  <a:pt x="404030" y="371193"/>
                </a:lnTo>
                <a:lnTo>
                  <a:pt x="456483" y="367590"/>
                </a:lnTo>
                <a:lnTo>
                  <a:pt x="507692" y="360385"/>
                </a:lnTo>
                <a:lnTo>
                  <a:pt x="556829" y="349576"/>
                </a:lnTo>
                <a:lnTo>
                  <a:pt x="603063" y="335166"/>
                </a:lnTo>
                <a:lnTo>
                  <a:pt x="645568" y="317152"/>
                </a:lnTo>
                <a:lnTo>
                  <a:pt x="689415" y="291385"/>
                </a:lnTo>
                <a:lnTo>
                  <a:pt x="722301" y="263017"/>
                </a:lnTo>
                <a:lnTo>
                  <a:pt x="755186" y="201452"/>
                </a:lnTo>
                <a:lnTo>
                  <a:pt x="755186" y="169741"/>
                </a:lnTo>
                <a:lnTo>
                  <a:pt x="722301" y="108175"/>
                </a:lnTo>
                <a:lnTo>
                  <a:pt x="689415" y="79808"/>
                </a:lnTo>
                <a:lnTo>
                  <a:pt x="645568" y="54041"/>
                </a:lnTo>
                <a:lnTo>
                  <a:pt x="603063" y="36027"/>
                </a:lnTo>
                <a:lnTo>
                  <a:pt x="556829" y="21616"/>
                </a:lnTo>
                <a:lnTo>
                  <a:pt x="507692" y="10808"/>
                </a:lnTo>
                <a:lnTo>
                  <a:pt x="456483" y="3602"/>
                </a:lnTo>
                <a:lnTo>
                  <a:pt x="4040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2934360" y="7988232"/>
            <a:ext cx="483234" cy="145415"/>
          </a:xfrm>
          <a:custGeom>
            <a:avLst/>
            <a:gdLst/>
            <a:ahLst/>
            <a:cxnLst/>
            <a:rect l="l" t="t" r="r" b="b"/>
            <a:pathLst>
              <a:path w="483234" h="145415">
                <a:moveTo>
                  <a:pt x="263363" y="0"/>
                </a:moveTo>
                <a:lnTo>
                  <a:pt x="205878" y="1195"/>
                </a:lnTo>
                <a:lnTo>
                  <a:pt x="148560" y="10001"/>
                </a:lnTo>
                <a:lnTo>
                  <a:pt x="99108" y="24877"/>
                </a:lnTo>
                <a:lnTo>
                  <a:pt x="56964" y="45188"/>
                </a:lnTo>
                <a:lnTo>
                  <a:pt x="23477" y="70124"/>
                </a:lnTo>
                <a:lnTo>
                  <a:pt x="0" y="98876"/>
                </a:lnTo>
                <a:lnTo>
                  <a:pt x="244023" y="145101"/>
                </a:lnTo>
                <a:lnTo>
                  <a:pt x="483021" y="91134"/>
                </a:lnTo>
                <a:lnTo>
                  <a:pt x="454817" y="61582"/>
                </a:lnTo>
                <a:lnTo>
                  <a:pt x="416742" y="37206"/>
                </a:lnTo>
                <a:lnTo>
                  <a:pt x="370802" y="18492"/>
                </a:lnTo>
                <a:lnTo>
                  <a:pt x="319007" y="5928"/>
                </a:lnTo>
                <a:lnTo>
                  <a:pt x="2633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2934363" y="7988233"/>
            <a:ext cx="483234" cy="99060"/>
          </a:xfrm>
          <a:custGeom>
            <a:avLst/>
            <a:gdLst/>
            <a:ahLst/>
            <a:cxnLst/>
            <a:rect l="l" t="t" r="r" b="b"/>
            <a:pathLst>
              <a:path w="483234" h="99059">
                <a:moveTo>
                  <a:pt x="483011" y="91135"/>
                </a:moveTo>
                <a:lnTo>
                  <a:pt x="454810" y="61583"/>
                </a:lnTo>
                <a:lnTo>
                  <a:pt x="416736" y="37206"/>
                </a:lnTo>
                <a:lnTo>
                  <a:pt x="370797" y="18492"/>
                </a:lnTo>
                <a:lnTo>
                  <a:pt x="319002" y="5928"/>
                </a:lnTo>
                <a:lnTo>
                  <a:pt x="263357" y="0"/>
                </a:lnTo>
                <a:lnTo>
                  <a:pt x="205871" y="1195"/>
                </a:lnTo>
                <a:lnTo>
                  <a:pt x="148551" y="10001"/>
                </a:lnTo>
                <a:lnTo>
                  <a:pt x="99100" y="24877"/>
                </a:lnTo>
                <a:lnTo>
                  <a:pt x="56956" y="45188"/>
                </a:lnTo>
                <a:lnTo>
                  <a:pt x="23472" y="70124"/>
                </a:lnTo>
                <a:lnTo>
                  <a:pt x="0" y="98876"/>
                </a:lnTo>
              </a:path>
            </a:pathLst>
          </a:custGeom>
          <a:ln w="5597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2641097" y="8063422"/>
            <a:ext cx="300355" cy="177165"/>
          </a:xfrm>
          <a:custGeom>
            <a:avLst/>
            <a:gdLst/>
            <a:ahLst/>
            <a:cxnLst/>
            <a:rect l="l" t="t" r="r" b="b"/>
            <a:pathLst>
              <a:path w="300354" h="177165">
                <a:moveTo>
                  <a:pt x="201829" y="0"/>
                </a:moveTo>
                <a:lnTo>
                  <a:pt x="151819" y="3778"/>
                </a:lnTo>
                <a:lnTo>
                  <a:pt x="104718" y="16778"/>
                </a:lnTo>
                <a:lnTo>
                  <a:pt x="63107" y="38553"/>
                </a:lnTo>
                <a:lnTo>
                  <a:pt x="29564" y="68657"/>
                </a:lnTo>
                <a:lnTo>
                  <a:pt x="2787" y="120826"/>
                </a:lnTo>
                <a:lnTo>
                  <a:pt x="0" y="148655"/>
                </a:lnTo>
                <a:lnTo>
                  <a:pt x="4517" y="176618"/>
                </a:lnTo>
                <a:lnTo>
                  <a:pt x="196501" y="145450"/>
                </a:lnTo>
                <a:lnTo>
                  <a:pt x="300257" y="21888"/>
                </a:lnTo>
                <a:lnTo>
                  <a:pt x="252168" y="5888"/>
                </a:lnTo>
                <a:lnTo>
                  <a:pt x="2018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2641094" y="8063422"/>
            <a:ext cx="300355" cy="177165"/>
          </a:xfrm>
          <a:custGeom>
            <a:avLst/>
            <a:gdLst/>
            <a:ahLst/>
            <a:cxnLst/>
            <a:rect l="l" t="t" r="r" b="b"/>
            <a:pathLst>
              <a:path w="300354" h="177165">
                <a:moveTo>
                  <a:pt x="300255" y="21888"/>
                </a:moveTo>
                <a:lnTo>
                  <a:pt x="252170" y="5888"/>
                </a:lnTo>
                <a:lnTo>
                  <a:pt x="201833" y="0"/>
                </a:lnTo>
                <a:lnTo>
                  <a:pt x="151824" y="3778"/>
                </a:lnTo>
                <a:lnTo>
                  <a:pt x="104723" y="16778"/>
                </a:lnTo>
                <a:lnTo>
                  <a:pt x="63110" y="38553"/>
                </a:lnTo>
                <a:lnTo>
                  <a:pt x="29566" y="68658"/>
                </a:lnTo>
                <a:lnTo>
                  <a:pt x="2789" y="120826"/>
                </a:lnTo>
                <a:lnTo>
                  <a:pt x="0" y="148655"/>
                </a:lnTo>
                <a:lnTo>
                  <a:pt x="4516" y="176617"/>
                </a:lnTo>
              </a:path>
            </a:pathLst>
          </a:custGeom>
          <a:ln w="5611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2598841" y="8462960"/>
            <a:ext cx="302895" cy="137795"/>
          </a:xfrm>
          <a:custGeom>
            <a:avLst/>
            <a:gdLst/>
            <a:ahLst/>
            <a:cxnLst/>
            <a:rect l="l" t="t" r="r" b="b"/>
            <a:pathLst>
              <a:path w="302895" h="137795">
                <a:moveTo>
                  <a:pt x="0" y="0"/>
                </a:moveTo>
                <a:lnTo>
                  <a:pt x="23006" y="67127"/>
                </a:lnTo>
                <a:lnTo>
                  <a:pt x="52901" y="94665"/>
                </a:lnTo>
                <a:lnTo>
                  <a:pt x="92592" y="116437"/>
                </a:lnTo>
                <a:lnTo>
                  <a:pt x="140228" y="131135"/>
                </a:lnTo>
                <a:lnTo>
                  <a:pt x="193962" y="137448"/>
                </a:lnTo>
                <a:lnTo>
                  <a:pt x="222330" y="137020"/>
                </a:lnTo>
                <a:lnTo>
                  <a:pt x="250197" y="134070"/>
                </a:lnTo>
                <a:lnTo>
                  <a:pt x="277164" y="128659"/>
                </a:lnTo>
                <a:lnTo>
                  <a:pt x="302828" y="120848"/>
                </a:lnTo>
                <a:lnTo>
                  <a:pt x="203407" y="60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2598844" y="8462961"/>
            <a:ext cx="302895" cy="137795"/>
          </a:xfrm>
          <a:custGeom>
            <a:avLst/>
            <a:gdLst/>
            <a:ahLst/>
            <a:cxnLst/>
            <a:rect l="l" t="t" r="r" b="b"/>
            <a:pathLst>
              <a:path w="302895" h="137795">
                <a:moveTo>
                  <a:pt x="0" y="0"/>
                </a:moveTo>
                <a:lnTo>
                  <a:pt x="23004" y="67127"/>
                </a:lnTo>
                <a:lnTo>
                  <a:pt x="52898" y="94664"/>
                </a:lnTo>
                <a:lnTo>
                  <a:pt x="92588" y="116437"/>
                </a:lnTo>
                <a:lnTo>
                  <a:pt x="140225" y="131135"/>
                </a:lnTo>
                <a:lnTo>
                  <a:pt x="193960" y="137448"/>
                </a:lnTo>
                <a:lnTo>
                  <a:pt x="222327" y="137020"/>
                </a:lnTo>
                <a:lnTo>
                  <a:pt x="250194" y="134070"/>
                </a:lnTo>
                <a:lnTo>
                  <a:pt x="277161" y="128659"/>
                </a:lnTo>
                <a:lnTo>
                  <a:pt x="302828" y="120848"/>
                </a:lnTo>
              </a:path>
            </a:pathLst>
          </a:custGeom>
          <a:ln w="5605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3408722" y="8069003"/>
            <a:ext cx="287181" cy="3406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3404502" y="8404148"/>
            <a:ext cx="254635" cy="240665"/>
          </a:xfrm>
          <a:custGeom>
            <a:avLst/>
            <a:gdLst/>
            <a:ahLst/>
            <a:cxnLst/>
            <a:rect l="l" t="t" r="r" b="b"/>
            <a:pathLst>
              <a:path w="254634" h="240665">
                <a:moveTo>
                  <a:pt x="246589" y="0"/>
                </a:moveTo>
                <a:lnTo>
                  <a:pt x="62343" y="53719"/>
                </a:lnTo>
                <a:lnTo>
                  <a:pt x="0" y="231041"/>
                </a:lnTo>
                <a:lnTo>
                  <a:pt x="43358" y="240292"/>
                </a:lnTo>
                <a:lnTo>
                  <a:pt x="86339" y="239743"/>
                </a:lnTo>
                <a:lnTo>
                  <a:pt x="127477" y="230094"/>
                </a:lnTo>
                <a:lnTo>
                  <a:pt x="165306" y="212045"/>
                </a:lnTo>
                <a:lnTo>
                  <a:pt x="198357" y="186294"/>
                </a:lnTo>
                <a:lnTo>
                  <a:pt x="225166" y="153543"/>
                </a:lnTo>
                <a:lnTo>
                  <a:pt x="244264" y="114489"/>
                </a:lnTo>
                <a:lnTo>
                  <a:pt x="254619" y="57421"/>
                </a:lnTo>
                <a:lnTo>
                  <a:pt x="252906" y="28492"/>
                </a:lnTo>
                <a:lnTo>
                  <a:pt x="246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3404499" y="8404148"/>
            <a:ext cx="254635" cy="240665"/>
          </a:xfrm>
          <a:custGeom>
            <a:avLst/>
            <a:gdLst/>
            <a:ahLst/>
            <a:cxnLst/>
            <a:rect l="l" t="t" r="r" b="b"/>
            <a:pathLst>
              <a:path w="254634" h="240665">
                <a:moveTo>
                  <a:pt x="0" y="231041"/>
                </a:moveTo>
                <a:lnTo>
                  <a:pt x="43359" y="240292"/>
                </a:lnTo>
                <a:lnTo>
                  <a:pt x="86341" y="239743"/>
                </a:lnTo>
                <a:lnTo>
                  <a:pt x="127480" y="230094"/>
                </a:lnTo>
                <a:lnTo>
                  <a:pt x="165308" y="212045"/>
                </a:lnTo>
                <a:lnTo>
                  <a:pt x="198359" y="186294"/>
                </a:lnTo>
                <a:lnTo>
                  <a:pt x="225169" y="153543"/>
                </a:lnTo>
                <a:lnTo>
                  <a:pt x="244269" y="114489"/>
                </a:lnTo>
                <a:lnTo>
                  <a:pt x="254618" y="57421"/>
                </a:lnTo>
                <a:lnTo>
                  <a:pt x="252906" y="28492"/>
                </a:lnTo>
                <a:lnTo>
                  <a:pt x="246589" y="0"/>
                </a:lnTo>
              </a:path>
            </a:pathLst>
          </a:custGeom>
          <a:ln w="5624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2519705" y="8234253"/>
            <a:ext cx="141144" cy="2356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2890225" y="8550192"/>
            <a:ext cx="521970" cy="140335"/>
          </a:xfrm>
          <a:custGeom>
            <a:avLst/>
            <a:gdLst/>
            <a:ahLst/>
            <a:cxnLst/>
            <a:rect l="l" t="t" r="r" b="b"/>
            <a:pathLst>
              <a:path w="521969" h="140334">
                <a:moveTo>
                  <a:pt x="283918" y="0"/>
                </a:moveTo>
                <a:lnTo>
                  <a:pt x="0" y="28227"/>
                </a:lnTo>
                <a:lnTo>
                  <a:pt x="17555" y="55265"/>
                </a:lnTo>
                <a:lnTo>
                  <a:pt x="45078" y="79339"/>
                </a:lnTo>
                <a:lnTo>
                  <a:pt x="81191" y="100009"/>
                </a:lnTo>
                <a:lnTo>
                  <a:pt x="124517" y="116839"/>
                </a:lnTo>
                <a:lnTo>
                  <a:pt x="173678" y="129391"/>
                </a:lnTo>
                <a:lnTo>
                  <a:pt x="227299" y="137228"/>
                </a:lnTo>
                <a:lnTo>
                  <a:pt x="284001" y="139912"/>
                </a:lnTo>
                <a:lnTo>
                  <a:pt x="342408" y="137007"/>
                </a:lnTo>
                <a:lnTo>
                  <a:pt x="395186" y="129169"/>
                </a:lnTo>
                <a:lnTo>
                  <a:pt x="443517" y="116773"/>
                </a:lnTo>
                <a:lnTo>
                  <a:pt x="486159" y="100215"/>
                </a:lnTo>
                <a:lnTo>
                  <a:pt x="521868" y="79891"/>
                </a:lnTo>
                <a:lnTo>
                  <a:pt x="2839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2890225" y="8578420"/>
            <a:ext cx="521970" cy="111760"/>
          </a:xfrm>
          <a:custGeom>
            <a:avLst/>
            <a:gdLst/>
            <a:ahLst/>
            <a:cxnLst/>
            <a:rect l="l" t="t" r="r" b="b"/>
            <a:pathLst>
              <a:path w="521969" h="111759">
                <a:moveTo>
                  <a:pt x="0" y="0"/>
                </a:moveTo>
                <a:lnTo>
                  <a:pt x="45080" y="51111"/>
                </a:lnTo>
                <a:lnTo>
                  <a:pt x="81193" y="71781"/>
                </a:lnTo>
                <a:lnTo>
                  <a:pt x="124519" y="88611"/>
                </a:lnTo>
                <a:lnTo>
                  <a:pt x="173680" y="101163"/>
                </a:lnTo>
                <a:lnTo>
                  <a:pt x="227300" y="109000"/>
                </a:lnTo>
                <a:lnTo>
                  <a:pt x="284002" y="111685"/>
                </a:lnTo>
                <a:lnTo>
                  <a:pt x="342410" y="108779"/>
                </a:lnTo>
                <a:lnTo>
                  <a:pt x="395185" y="100941"/>
                </a:lnTo>
                <a:lnTo>
                  <a:pt x="443515" y="88546"/>
                </a:lnTo>
                <a:lnTo>
                  <a:pt x="486156" y="71988"/>
                </a:lnTo>
                <a:lnTo>
                  <a:pt x="521865" y="51663"/>
                </a:lnTo>
              </a:path>
            </a:pathLst>
          </a:custGeom>
          <a:ln w="5598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12854196" y="8163967"/>
            <a:ext cx="54927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⽹络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16818066" y="6731546"/>
            <a:ext cx="509270" cy="288290"/>
          </a:xfrm>
          <a:custGeom>
            <a:avLst/>
            <a:gdLst/>
            <a:ahLst/>
            <a:cxnLst/>
            <a:rect l="l" t="t" r="r" b="b"/>
            <a:pathLst>
              <a:path w="509269" h="288290">
                <a:moveTo>
                  <a:pt x="254528" y="0"/>
                </a:moveTo>
                <a:lnTo>
                  <a:pt x="205915" y="2637"/>
                </a:lnTo>
                <a:lnTo>
                  <a:pt x="158749" y="10550"/>
                </a:lnTo>
                <a:lnTo>
                  <a:pt x="114478" y="23737"/>
                </a:lnTo>
                <a:lnTo>
                  <a:pt x="74550" y="42200"/>
                </a:lnTo>
                <a:lnTo>
                  <a:pt x="33133" y="72923"/>
                </a:lnTo>
                <a:lnTo>
                  <a:pt x="8283" y="107531"/>
                </a:lnTo>
                <a:lnTo>
                  <a:pt x="0" y="144081"/>
                </a:lnTo>
                <a:lnTo>
                  <a:pt x="8283" y="180631"/>
                </a:lnTo>
                <a:lnTo>
                  <a:pt x="33133" y="215239"/>
                </a:lnTo>
                <a:lnTo>
                  <a:pt x="74550" y="245962"/>
                </a:lnTo>
                <a:lnTo>
                  <a:pt x="114478" y="264425"/>
                </a:lnTo>
                <a:lnTo>
                  <a:pt x="158749" y="277613"/>
                </a:lnTo>
                <a:lnTo>
                  <a:pt x="205915" y="285525"/>
                </a:lnTo>
                <a:lnTo>
                  <a:pt x="254528" y="288163"/>
                </a:lnTo>
                <a:lnTo>
                  <a:pt x="303142" y="285525"/>
                </a:lnTo>
                <a:lnTo>
                  <a:pt x="350308" y="277613"/>
                </a:lnTo>
                <a:lnTo>
                  <a:pt x="394579" y="264425"/>
                </a:lnTo>
                <a:lnTo>
                  <a:pt x="434507" y="245962"/>
                </a:lnTo>
                <a:lnTo>
                  <a:pt x="475924" y="215239"/>
                </a:lnTo>
                <a:lnTo>
                  <a:pt x="500774" y="180631"/>
                </a:lnTo>
                <a:lnTo>
                  <a:pt x="509057" y="144081"/>
                </a:lnTo>
                <a:lnTo>
                  <a:pt x="500774" y="107531"/>
                </a:lnTo>
                <a:lnTo>
                  <a:pt x="475924" y="72923"/>
                </a:lnTo>
                <a:lnTo>
                  <a:pt x="434507" y="42200"/>
                </a:lnTo>
                <a:lnTo>
                  <a:pt x="394579" y="23737"/>
                </a:lnTo>
                <a:lnTo>
                  <a:pt x="350308" y="10550"/>
                </a:lnTo>
                <a:lnTo>
                  <a:pt x="303142" y="2637"/>
                </a:lnTo>
                <a:lnTo>
                  <a:pt x="254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6538088" y="6807084"/>
            <a:ext cx="390525" cy="288290"/>
          </a:xfrm>
          <a:custGeom>
            <a:avLst/>
            <a:gdLst/>
            <a:ahLst/>
            <a:cxnLst/>
            <a:rect l="l" t="t" r="r" b="b"/>
            <a:pathLst>
              <a:path w="390525" h="288290">
                <a:moveTo>
                  <a:pt x="195135" y="0"/>
                </a:moveTo>
                <a:lnTo>
                  <a:pt x="145635" y="4688"/>
                </a:lnTo>
                <a:lnTo>
                  <a:pt x="98765" y="18755"/>
                </a:lnTo>
                <a:lnTo>
                  <a:pt x="57155" y="42200"/>
                </a:lnTo>
                <a:lnTo>
                  <a:pt x="25402" y="72923"/>
                </a:lnTo>
                <a:lnTo>
                  <a:pt x="6350" y="107531"/>
                </a:lnTo>
                <a:lnTo>
                  <a:pt x="0" y="144081"/>
                </a:lnTo>
                <a:lnTo>
                  <a:pt x="6350" y="180631"/>
                </a:lnTo>
                <a:lnTo>
                  <a:pt x="25402" y="215238"/>
                </a:lnTo>
                <a:lnTo>
                  <a:pt x="57155" y="245961"/>
                </a:lnTo>
                <a:lnTo>
                  <a:pt x="98765" y="269406"/>
                </a:lnTo>
                <a:lnTo>
                  <a:pt x="145635" y="283473"/>
                </a:lnTo>
                <a:lnTo>
                  <a:pt x="195135" y="288162"/>
                </a:lnTo>
                <a:lnTo>
                  <a:pt x="244635" y="283473"/>
                </a:lnTo>
                <a:lnTo>
                  <a:pt x="291505" y="269406"/>
                </a:lnTo>
                <a:lnTo>
                  <a:pt x="333115" y="245961"/>
                </a:lnTo>
                <a:lnTo>
                  <a:pt x="364868" y="215238"/>
                </a:lnTo>
                <a:lnTo>
                  <a:pt x="383920" y="180631"/>
                </a:lnTo>
                <a:lnTo>
                  <a:pt x="390270" y="144081"/>
                </a:lnTo>
                <a:lnTo>
                  <a:pt x="383920" y="107531"/>
                </a:lnTo>
                <a:lnTo>
                  <a:pt x="364868" y="72923"/>
                </a:lnTo>
                <a:lnTo>
                  <a:pt x="333115" y="42200"/>
                </a:lnTo>
                <a:lnTo>
                  <a:pt x="291505" y="18755"/>
                </a:lnTo>
                <a:lnTo>
                  <a:pt x="244635" y="4688"/>
                </a:lnTo>
                <a:lnTo>
                  <a:pt x="1951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6419303" y="6980541"/>
            <a:ext cx="263525" cy="235585"/>
          </a:xfrm>
          <a:custGeom>
            <a:avLst/>
            <a:gdLst/>
            <a:ahLst/>
            <a:cxnLst/>
            <a:rect l="l" t="t" r="r" b="b"/>
            <a:pathLst>
              <a:path w="263525" h="235584">
                <a:moveTo>
                  <a:pt x="131510" y="0"/>
                </a:moveTo>
                <a:lnTo>
                  <a:pt x="82024" y="8603"/>
                </a:lnTo>
                <a:lnTo>
                  <a:pt x="38519" y="34415"/>
                </a:lnTo>
                <a:lnTo>
                  <a:pt x="9629" y="73286"/>
                </a:lnTo>
                <a:lnTo>
                  <a:pt x="0" y="117503"/>
                </a:lnTo>
                <a:lnTo>
                  <a:pt x="9629" y="161720"/>
                </a:lnTo>
                <a:lnTo>
                  <a:pt x="38519" y="200590"/>
                </a:lnTo>
                <a:lnTo>
                  <a:pt x="82024" y="226402"/>
                </a:lnTo>
                <a:lnTo>
                  <a:pt x="131510" y="235006"/>
                </a:lnTo>
                <a:lnTo>
                  <a:pt x="180994" y="226402"/>
                </a:lnTo>
                <a:lnTo>
                  <a:pt x="224493" y="200590"/>
                </a:lnTo>
                <a:lnTo>
                  <a:pt x="253382" y="161720"/>
                </a:lnTo>
                <a:lnTo>
                  <a:pt x="263012" y="117503"/>
                </a:lnTo>
                <a:lnTo>
                  <a:pt x="253382" y="73286"/>
                </a:lnTo>
                <a:lnTo>
                  <a:pt x="224493" y="34415"/>
                </a:lnTo>
                <a:lnTo>
                  <a:pt x="180994" y="8603"/>
                </a:lnTo>
                <a:lnTo>
                  <a:pt x="1315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6500808" y="7084056"/>
            <a:ext cx="391795" cy="254635"/>
          </a:xfrm>
          <a:custGeom>
            <a:avLst/>
            <a:gdLst/>
            <a:ahLst/>
            <a:cxnLst/>
            <a:rect l="l" t="t" r="r" b="b"/>
            <a:pathLst>
              <a:path w="391794" h="254634">
                <a:moveTo>
                  <a:pt x="195649" y="0"/>
                </a:moveTo>
                <a:lnTo>
                  <a:pt x="145429" y="4142"/>
                </a:lnTo>
                <a:lnTo>
                  <a:pt x="97876" y="16570"/>
                </a:lnTo>
                <a:lnTo>
                  <a:pt x="55660" y="37283"/>
                </a:lnTo>
                <a:lnTo>
                  <a:pt x="18553" y="70322"/>
                </a:lnTo>
                <a:lnTo>
                  <a:pt x="0" y="107810"/>
                </a:lnTo>
                <a:lnTo>
                  <a:pt x="0" y="146779"/>
                </a:lnTo>
                <a:lnTo>
                  <a:pt x="18553" y="184267"/>
                </a:lnTo>
                <a:lnTo>
                  <a:pt x="55660" y="217306"/>
                </a:lnTo>
                <a:lnTo>
                  <a:pt x="97876" y="238019"/>
                </a:lnTo>
                <a:lnTo>
                  <a:pt x="145429" y="250447"/>
                </a:lnTo>
                <a:lnTo>
                  <a:pt x="195649" y="254590"/>
                </a:lnTo>
                <a:lnTo>
                  <a:pt x="245869" y="250447"/>
                </a:lnTo>
                <a:lnTo>
                  <a:pt x="293419" y="238019"/>
                </a:lnTo>
                <a:lnTo>
                  <a:pt x="335631" y="217306"/>
                </a:lnTo>
                <a:lnTo>
                  <a:pt x="372738" y="184267"/>
                </a:lnTo>
                <a:lnTo>
                  <a:pt x="391291" y="146779"/>
                </a:lnTo>
                <a:lnTo>
                  <a:pt x="391291" y="107810"/>
                </a:lnTo>
                <a:lnTo>
                  <a:pt x="372738" y="70322"/>
                </a:lnTo>
                <a:lnTo>
                  <a:pt x="335631" y="37283"/>
                </a:lnTo>
                <a:lnTo>
                  <a:pt x="293419" y="16570"/>
                </a:lnTo>
                <a:lnTo>
                  <a:pt x="245869" y="4142"/>
                </a:lnTo>
                <a:lnTo>
                  <a:pt x="1956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6780237" y="7126568"/>
            <a:ext cx="588010" cy="301625"/>
          </a:xfrm>
          <a:custGeom>
            <a:avLst/>
            <a:gdLst/>
            <a:ahLst/>
            <a:cxnLst/>
            <a:rect l="l" t="t" r="r" b="b"/>
            <a:pathLst>
              <a:path w="588009" h="301625">
                <a:moveTo>
                  <a:pt x="318958" y="0"/>
                </a:moveTo>
                <a:lnTo>
                  <a:pt x="268584" y="0"/>
                </a:lnTo>
                <a:lnTo>
                  <a:pt x="218801" y="4370"/>
                </a:lnTo>
                <a:lnTo>
                  <a:pt x="170789" y="13110"/>
                </a:lnTo>
                <a:lnTo>
                  <a:pt x="125728" y="26221"/>
                </a:lnTo>
                <a:lnTo>
                  <a:pt x="84798" y="43702"/>
                </a:lnTo>
                <a:lnTo>
                  <a:pt x="42399" y="71018"/>
                </a:lnTo>
                <a:lnTo>
                  <a:pt x="14133" y="101540"/>
                </a:lnTo>
                <a:lnTo>
                  <a:pt x="0" y="133986"/>
                </a:lnTo>
                <a:lnTo>
                  <a:pt x="0" y="167072"/>
                </a:lnTo>
                <a:lnTo>
                  <a:pt x="42399" y="230040"/>
                </a:lnTo>
                <a:lnTo>
                  <a:pt x="84798" y="257356"/>
                </a:lnTo>
                <a:lnTo>
                  <a:pt x="125728" y="274837"/>
                </a:lnTo>
                <a:lnTo>
                  <a:pt x="170789" y="287948"/>
                </a:lnTo>
                <a:lnTo>
                  <a:pt x="218801" y="296688"/>
                </a:lnTo>
                <a:lnTo>
                  <a:pt x="268584" y="301058"/>
                </a:lnTo>
                <a:lnTo>
                  <a:pt x="318958" y="301058"/>
                </a:lnTo>
                <a:lnTo>
                  <a:pt x="368741" y="296688"/>
                </a:lnTo>
                <a:lnTo>
                  <a:pt x="416753" y="287948"/>
                </a:lnTo>
                <a:lnTo>
                  <a:pt x="461814" y="274837"/>
                </a:lnTo>
                <a:lnTo>
                  <a:pt x="502744" y="257356"/>
                </a:lnTo>
                <a:lnTo>
                  <a:pt x="545139" y="230040"/>
                </a:lnTo>
                <a:lnTo>
                  <a:pt x="573403" y="199518"/>
                </a:lnTo>
                <a:lnTo>
                  <a:pt x="587535" y="167072"/>
                </a:lnTo>
                <a:lnTo>
                  <a:pt x="587535" y="133986"/>
                </a:lnTo>
                <a:lnTo>
                  <a:pt x="545139" y="71018"/>
                </a:lnTo>
                <a:lnTo>
                  <a:pt x="502744" y="43702"/>
                </a:lnTo>
                <a:lnTo>
                  <a:pt x="461814" y="26221"/>
                </a:lnTo>
                <a:lnTo>
                  <a:pt x="416753" y="13110"/>
                </a:lnTo>
                <a:lnTo>
                  <a:pt x="368741" y="4370"/>
                </a:lnTo>
                <a:lnTo>
                  <a:pt x="3189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7156825" y="6815477"/>
            <a:ext cx="374650" cy="226695"/>
          </a:xfrm>
          <a:custGeom>
            <a:avLst/>
            <a:gdLst/>
            <a:ahLst/>
            <a:cxnLst/>
            <a:rect l="l" t="t" r="r" b="b"/>
            <a:pathLst>
              <a:path w="374650" h="226695">
                <a:moveTo>
                  <a:pt x="187263" y="0"/>
                </a:moveTo>
                <a:lnTo>
                  <a:pt x="139196" y="3687"/>
                </a:lnTo>
                <a:lnTo>
                  <a:pt x="93683" y="14749"/>
                </a:lnTo>
                <a:lnTo>
                  <a:pt x="53278" y="33186"/>
                </a:lnTo>
                <a:lnTo>
                  <a:pt x="17759" y="62595"/>
                </a:lnTo>
                <a:lnTo>
                  <a:pt x="0" y="95963"/>
                </a:lnTo>
                <a:lnTo>
                  <a:pt x="0" y="130650"/>
                </a:lnTo>
                <a:lnTo>
                  <a:pt x="53278" y="193426"/>
                </a:lnTo>
                <a:lnTo>
                  <a:pt x="93683" y="211863"/>
                </a:lnTo>
                <a:lnTo>
                  <a:pt x="139196" y="222926"/>
                </a:lnTo>
                <a:lnTo>
                  <a:pt x="187263" y="226613"/>
                </a:lnTo>
                <a:lnTo>
                  <a:pt x="235331" y="222926"/>
                </a:lnTo>
                <a:lnTo>
                  <a:pt x="280844" y="211863"/>
                </a:lnTo>
                <a:lnTo>
                  <a:pt x="321249" y="193426"/>
                </a:lnTo>
                <a:lnTo>
                  <a:pt x="356768" y="164018"/>
                </a:lnTo>
                <a:lnTo>
                  <a:pt x="374527" y="130650"/>
                </a:lnTo>
                <a:lnTo>
                  <a:pt x="374527" y="95963"/>
                </a:lnTo>
                <a:lnTo>
                  <a:pt x="321249" y="33186"/>
                </a:lnTo>
                <a:lnTo>
                  <a:pt x="280844" y="14749"/>
                </a:lnTo>
                <a:lnTo>
                  <a:pt x="235331" y="3687"/>
                </a:lnTo>
                <a:lnTo>
                  <a:pt x="18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213371" y="6960957"/>
            <a:ext cx="372110" cy="226695"/>
          </a:xfrm>
          <a:custGeom>
            <a:avLst/>
            <a:gdLst/>
            <a:ahLst/>
            <a:cxnLst/>
            <a:rect l="l" t="t" r="r" b="b"/>
            <a:pathLst>
              <a:path w="372109" h="226695">
                <a:moveTo>
                  <a:pt x="185868" y="0"/>
                </a:moveTo>
                <a:lnTo>
                  <a:pt x="138159" y="3687"/>
                </a:lnTo>
                <a:lnTo>
                  <a:pt x="92984" y="14749"/>
                </a:lnTo>
                <a:lnTo>
                  <a:pt x="52878" y="33186"/>
                </a:lnTo>
                <a:lnTo>
                  <a:pt x="17626" y="62595"/>
                </a:lnTo>
                <a:lnTo>
                  <a:pt x="0" y="95963"/>
                </a:lnTo>
                <a:lnTo>
                  <a:pt x="0" y="130650"/>
                </a:lnTo>
                <a:lnTo>
                  <a:pt x="52878" y="193426"/>
                </a:lnTo>
                <a:lnTo>
                  <a:pt x="92984" y="211863"/>
                </a:lnTo>
                <a:lnTo>
                  <a:pt x="138159" y="222926"/>
                </a:lnTo>
                <a:lnTo>
                  <a:pt x="185868" y="226613"/>
                </a:lnTo>
                <a:lnTo>
                  <a:pt x="233576" y="222926"/>
                </a:lnTo>
                <a:lnTo>
                  <a:pt x="278748" y="211863"/>
                </a:lnTo>
                <a:lnTo>
                  <a:pt x="318849" y="193426"/>
                </a:lnTo>
                <a:lnTo>
                  <a:pt x="354102" y="164018"/>
                </a:lnTo>
                <a:lnTo>
                  <a:pt x="371728" y="130650"/>
                </a:lnTo>
                <a:lnTo>
                  <a:pt x="371728" y="95963"/>
                </a:lnTo>
                <a:lnTo>
                  <a:pt x="318849" y="33186"/>
                </a:lnTo>
                <a:lnTo>
                  <a:pt x="278748" y="14749"/>
                </a:lnTo>
                <a:lnTo>
                  <a:pt x="233576" y="3687"/>
                </a:lnTo>
                <a:lnTo>
                  <a:pt x="1858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7177230" y="7008518"/>
            <a:ext cx="373380" cy="372110"/>
          </a:xfrm>
          <a:custGeom>
            <a:avLst/>
            <a:gdLst/>
            <a:ahLst/>
            <a:cxnLst/>
            <a:rect l="l" t="t" r="r" b="b"/>
            <a:pathLst>
              <a:path w="373380" h="372109">
                <a:moveTo>
                  <a:pt x="186654" y="0"/>
                </a:moveTo>
                <a:lnTo>
                  <a:pt x="139305" y="6054"/>
                </a:lnTo>
                <a:lnTo>
                  <a:pt x="94472" y="24218"/>
                </a:lnTo>
                <a:lnTo>
                  <a:pt x="54673" y="54491"/>
                </a:lnTo>
                <a:lnTo>
                  <a:pt x="24299" y="94163"/>
                </a:lnTo>
                <a:lnTo>
                  <a:pt x="6074" y="138851"/>
                </a:lnTo>
                <a:lnTo>
                  <a:pt x="0" y="186047"/>
                </a:lnTo>
                <a:lnTo>
                  <a:pt x="6074" y="233242"/>
                </a:lnTo>
                <a:lnTo>
                  <a:pt x="24299" y="277930"/>
                </a:lnTo>
                <a:lnTo>
                  <a:pt x="54673" y="317601"/>
                </a:lnTo>
                <a:lnTo>
                  <a:pt x="94472" y="347875"/>
                </a:lnTo>
                <a:lnTo>
                  <a:pt x="139305" y="366039"/>
                </a:lnTo>
                <a:lnTo>
                  <a:pt x="186654" y="372094"/>
                </a:lnTo>
                <a:lnTo>
                  <a:pt x="234002" y="366039"/>
                </a:lnTo>
                <a:lnTo>
                  <a:pt x="278835" y="347875"/>
                </a:lnTo>
                <a:lnTo>
                  <a:pt x="318634" y="317601"/>
                </a:lnTo>
                <a:lnTo>
                  <a:pt x="349008" y="277930"/>
                </a:lnTo>
                <a:lnTo>
                  <a:pt x="367233" y="233242"/>
                </a:lnTo>
                <a:lnTo>
                  <a:pt x="373308" y="186047"/>
                </a:lnTo>
                <a:lnTo>
                  <a:pt x="367233" y="138851"/>
                </a:lnTo>
                <a:lnTo>
                  <a:pt x="349008" y="94163"/>
                </a:lnTo>
                <a:lnTo>
                  <a:pt x="318634" y="54491"/>
                </a:lnTo>
                <a:lnTo>
                  <a:pt x="278835" y="24218"/>
                </a:lnTo>
                <a:lnTo>
                  <a:pt x="234002" y="6054"/>
                </a:lnTo>
                <a:lnTo>
                  <a:pt x="1866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6632784" y="6897060"/>
            <a:ext cx="755650" cy="371475"/>
          </a:xfrm>
          <a:custGeom>
            <a:avLst/>
            <a:gdLst/>
            <a:ahLst/>
            <a:cxnLst/>
            <a:rect l="l" t="t" r="r" b="b"/>
            <a:pathLst>
              <a:path w="755650" h="371475">
                <a:moveTo>
                  <a:pt x="404021" y="0"/>
                </a:moveTo>
                <a:lnTo>
                  <a:pt x="351154" y="0"/>
                </a:lnTo>
                <a:lnTo>
                  <a:pt x="298703" y="3602"/>
                </a:lnTo>
                <a:lnTo>
                  <a:pt x="247495" y="10808"/>
                </a:lnTo>
                <a:lnTo>
                  <a:pt x="198360" y="21616"/>
                </a:lnTo>
                <a:lnTo>
                  <a:pt x="152127" y="36027"/>
                </a:lnTo>
                <a:lnTo>
                  <a:pt x="109626" y="54041"/>
                </a:lnTo>
                <a:lnTo>
                  <a:pt x="65775" y="79808"/>
                </a:lnTo>
                <a:lnTo>
                  <a:pt x="32887" y="108175"/>
                </a:lnTo>
                <a:lnTo>
                  <a:pt x="0" y="169741"/>
                </a:lnTo>
                <a:lnTo>
                  <a:pt x="0" y="201452"/>
                </a:lnTo>
                <a:lnTo>
                  <a:pt x="32887" y="263017"/>
                </a:lnTo>
                <a:lnTo>
                  <a:pt x="65775" y="291385"/>
                </a:lnTo>
                <a:lnTo>
                  <a:pt x="109626" y="317152"/>
                </a:lnTo>
                <a:lnTo>
                  <a:pt x="152127" y="335166"/>
                </a:lnTo>
                <a:lnTo>
                  <a:pt x="198360" y="349576"/>
                </a:lnTo>
                <a:lnTo>
                  <a:pt x="247495" y="360385"/>
                </a:lnTo>
                <a:lnTo>
                  <a:pt x="298703" y="367590"/>
                </a:lnTo>
                <a:lnTo>
                  <a:pt x="351154" y="371193"/>
                </a:lnTo>
                <a:lnTo>
                  <a:pt x="404021" y="371193"/>
                </a:lnTo>
                <a:lnTo>
                  <a:pt x="456473" y="367590"/>
                </a:lnTo>
                <a:lnTo>
                  <a:pt x="507682" y="360385"/>
                </a:lnTo>
                <a:lnTo>
                  <a:pt x="556818" y="349576"/>
                </a:lnTo>
                <a:lnTo>
                  <a:pt x="603053" y="335166"/>
                </a:lnTo>
                <a:lnTo>
                  <a:pt x="645557" y="317152"/>
                </a:lnTo>
                <a:lnTo>
                  <a:pt x="689408" y="291385"/>
                </a:lnTo>
                <a:lnTo>
                  <a:pt x="722296" y="263017"/>
                </a:lnTo>
                <a:lnTo>
                  <a:pt x="755183" y="201452"/>
                </a:lnTo>
                <a:lnTo>
                  <a:pt x="755183" y="169741"/>
                </a:lnTo>
                <a:lnTo>
                  <a:pt x="722296" y="108175"/>
                </a:lnTo>
                <a:lnTo>
                  <a:pt x="689408" y="79808"/>
                </a:lnTo>
                <a:lnTo>
                  <a:pt x="645557" y="54041"/>
                </a:lnTo>
                <a:lnTo>
                  <a:pt x="603053" y="36027"/>
                </a:lnTo>
                <a:lnTo>
                  <a:pt x="556818" y="21616"/>
                </a:lnTo>
                <a:lnTo>
                  <a:pt x="507682" y="10808"/>
                </a:lnTo>
                <a:lnTo>
                  <a:pt x="456473" y="3602"/>
                </a:lnTo>
                <a:lnTo>
                  <a:pt x="4040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6831403" y="6729126"/>
            <a:ext cx="483234" cy="145415"/>
          </a:xfrm>
          <a:custGeom>
            <a:avLst/>
            <a:gdLst/>
            <a:ahLst/>
            <a:cxnLst/>
            <a:rect l="l" t="t" r="r" b="b"/>
            <a:pathLst>
              <a:path w="483234" h="145415">
                <a:moveTo>
                  <a:pt x="263357" y="0"/>
                </a:moveTo>
                <a:lnTo>
                  <a:pt x="205871" y="1195"/>
                </a:lnTo>
                <a:lnTo>
                  <a:pt x="148550" y="10001"/>
                </a:lnTo>
                <a:lnTo>
                  <a:pt x="99098" y="24877"/>
                </a:lnTo>
                <a:lnTo>
                  <a:pt x="56955" y="45188"/>
                </a:lnTo>
                <a:lnTo>
                  <a:pt x="23471" y="70124"/>
                </a:lnTo>
                <a:lnTo>
                  <a:pt x="0" y="98876"/>
                </a:lnTo>
                <a:lnTo>
                  <a:pt x="244013" y="145101"/>
                </a:lnTo>
                <a:lnTo>
                  <a:pt x="483011" y="91134"/>
                </a:lnTo>
                <a:lnTo>
                  <a:pt x="454807" y="61582"/>
                </a:lnTo>
                <a:lnTo>
                  <a:pt x="416733" y="37206"/>
                </a:lnTo>
                <a:lnTo>
                  <a:pt x="370795" y="18492"/>
                </a:lnTo>
                <a:lnTo>
                  <a:pt x="319001" y="5928"/>
                </a:lnTo>
                <a:lnTo>
                  <a:pt x="2633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6831397" y="6729126"/>
            <a:ext cx="483234" cy="99060"/>
          </a:xfrm>
          <a:custGeom>
            <a:avLst/>
            <a:gdLst/>
            <a:ahLst/>
            <a:cxnLst/>
            <a:rect l="l" t="t" r="r" b="b"/>
            <a:pathLst>
              <a:path w="483234" h="99059">
                <a:moveTo>
                  <a:pt x="483011" y="91135"/>
                </a:moveTo>
                <a:lnTo>
                  <a:pt x="454810" y="61583"/>
                </a:lnTo>
                <a:lnTo>
                  <a:pt x="416736" y="37206"/>
                </a:lnTo>
                <a:lnTo>
                  <a:pt x="370797" y="18492"/>
                </a:lnTo>
                <a:lnTo>
                  <a:pt x="319002" y="5928"/>
                </a:lnTo>
                <a:lnTo>
                  <a:pt x="263357" y="0"/>
                </a:lnTo>
                <a:lnTo>
                  <a:pt x="205871" y="1195"/>
                </a:lnTo>
                <a:lnTo>
                  <a:pt x="148551" y="10001"/>
                </a:lnTo>
                <a:lnTo>
                  <a:pt x="99100" y="24877"/>
                </a:lnTo>
                <a:lnTo>
                  <a:pt x="56956" y="45188"/>
                </a:lnTo>
                <a:lnTo>
                  <a:pt x="23472" y="70124"/>
                </a:lnTo>
                <a:lnTo>
                  <a:pt x="0" y="98876"/>
                </a:lnTo>
              </a:path>
            </a:pathLst>
          </a:custGeom>
          <a:ln w="5597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6538131" y="6804315"/>
            <a:ext cx="300355" cy="177165"/>
          </a:xfrm>
          <a:custGeom>
            <a:avLst/>
            <a:gdLst/>
            <a:ahLst/>
            <a:cxnLst/>
            <a:rect l="l" t="t" r="r" b="b"/>
            <a:pathLst>
              <a:path w="300355" h="177165">
                <a:moveTo>
                  <a:pt x="201835" y="0"/>
                </a:moveTo>
                <a:lnTo>
                  <a:pt x="151826" y="3778"/>
                </a:lnTo>
                <a:lnTo>
                  <a:pt x="104724" y="16778"/>
                </a:lnTo>
                <a:lnTo>
                  <a:pt x="63109" y="38553"/>
                </a:lnTo>
                <a:lnTo>
                  <a:pt x="29562" y="68657"/>
                </a:lnTo>
                <a:lnTo>
                  <a:pt x="2790" y="120826"/>
                </a:lnTo>
                <a:lnTo>
                  <a:pt x="0" y="148655"/>
                </a:lnTo>
                <a:lnTo>
                  <a:pt x="4516" y="176618"/>
                </a:lnTo>
                <a:lnTo>
                  <a:pt x="196500" y="145450"/>
                </a:lnTo>
                <a:lnTo>
                  <a:pt x="300256" y="21888"/>
                </a:lnTo>
                <a:lnTo>
                  <a:pt x="252171" y="5888"/>
                </a:lnTo>
                <a:lnTo>
                  <a:pt x="2018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6538126" y="6804316"/>
            <a:ext cx="300355" cy="177165"/>
          </a:xfrm>
          <a:custGeom>
            <a:avLst/>
            <a:gdLst/>
            <a:ahLst/>
            <a:cxnLst/>
            <a:rect l="l" t="t" r="r" b="b"/>
            <a:pathLst>
              <a:path w="300355" h="177165">
                <a:moveTo>
                  <a:pt x="300255" y="21888"/>
                </a:moveTo>
                <a:lnTo>
                  <a:pt x="252170" y="5888"/>
                </a:lnTo>
                <a:lnTo>
                  <a:pt x="201833" y="0"/>
                </a:lnTo>
                <a:lnTo>
                  <a:pt x="151824" y="3778"/>
                </a:lnTo>
                <a:lnTo>
                  <a:pt x="104723" y="16778"/>
                </a:lnTo>
                <a:lnTo>
                  <a:pt x="63110" y="38553"/>
                </a:lnTo>
                <a:lnTo>
                  <a:pt x="29566" y="68658"/>
                </a:lnTo>
                <a:lnTo>
                  <a:pt x="2789" y="120826"/>
                </a:lnTo>
                <a:lnTo>
                  <a:pt x="0" y="148655"/>
                </a:lnTo>
                <a:lnTo>
                  <a:pt x="4516" y="176617"/>
                </a:lnTo>
              </a:path>
            </a:pathLst>
          </a:custGeom>
          <a:ln w="5611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6495884" y="7203854"/>
            <a:ext cx="302895" cy="137795"/>
          </a:xfrm>
          <a:custGeom>
            <a:avLst/>
            <a:gdLst/>
            <a:ahLst/>
            <a:cxnLst/>
            <a:rect l="l" t="t" r="r" b="b"/>
            <a:pathLst>
              <a:path w="302894" h="137795">
                <a:moveTo>
                  <a:pt x="0" y="0"/>
                </a:moveTo>
                <a:lnTo>
                  <a:pt x="23004" y="67127"/>
                </a:lnTo>
                <a:lnTo>
                  <a:pt x="52897" y="94665"/>
                </a:lnTo>
                <a:lnTo>
                  <a:pt x="92587" y="116437"/>
                </a:lnTo>
                <a:lnTo>
                  <a:pt x="140225" y="131135"/>
                </a:lnTo>
                <a:lnTo>
                  <a:pt x="193962" y="137448"/>
                </a:lnTo>
                <a:lnTo>
                  <a:pt x="222328" y="137020"/>
                </a:lnTo>
                <a:lnTo>
                  <a:pt x="250193" y="134070"/>
                </a:lnTo>
                <a:lnTo>
                  <a:pt x="277160" y="128659"/>
                </a:lnTo>
                <a:lnTo>
                  <a:pt x="302828" y="120848"/>
                </a:lnTo>
                <a:lnTo>
                  <a:pt x="203396" y="60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6495878" y="7203855"/>
            <a:ext cx="302895" cy="137795"/>
          </a:xfrm>
          <a:custGeom>
            <a:avLst/>
            <a:gdLst/>
            <a:ahLst/>
            <a:cxnLst/>
            <a:rect l="l" t="t" r="r" b="b"/>
            <a:pathLst>
              <a:path w="302894" h="137795">
                <a:moveTo>
                  <a:pt x="0" y="0"/>
                </a:moveTo>
                <a:lnTo>
                  <a:pt x="23004" y="67127"/>
                </a:lnTo>
                <a:lnTo>
                  <a:pt x="52898" y="94664"/>
                </a:lnTo>
                <a:lnTo>
                  <a:pt x="92588" y="116437"/>
                </a:lnTo>
                <a:lnTo>
                  <a:pt x="140225" y="131135"/>
                </a:lnTo>
                <a:lnTo>
                  <a:pt x="193960" y="137448"/>
                </a:lnTo>
                <a:lnTo>
                  <a:pt x="222327" y="137020"/>
                </a:lnTo>
                <a:lnTo>
                  <a:pt x="250194" y="134070"/>
                </a:lnTo>
                <a:lnTo>
                  <a:pt x="277161" y="128659"/>
                </a:lnTo>
                <a:lnTo>
                  <a:pt x="302828" y="120848"/>
                </a:lnTo>
              </a:path>
            </a:pathLst>
          </a:custGeom>
          <a:ln w="5605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7305754" y="6809897"/>
            <a:ext cx="287181" cy="34063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7301536" y="7145042"/>
            <a:ext cx="254635" cy="240665"/>
          </a:xfrm>
          <a:custGeom>
            <a:avLst/>
            <a:gdLst/>
            <a:ahLst/>
            <a:cxnLst/>
            <a:rect l="l" t="t" r="r" b="b"/>
            <a:pathLst>
              <a:path w="254634" h="240665">
                <a:moveTo>
                  <a:pt x="246589" y="0"/>
                </a:moveTo>
                <a:lnTo>
                  <a:pt x="62354" y="53719"/>
                </a:lnTo>
                <a:lnTo>
                  <a:pt x="0" y="231042"/>
                </a:lnTo>
                <a:lnTo>
                  <a:pt x="43361" y="240292"/>
                </a:lnTo>
                <a:lnTo>
                  <a:pt x="86344" y="239743"/>
                </a:lnTo>
                <a:lnTo>
                  <a:pt x="127483" y="230094"/>
                </a:lnTo>
                <a:lnTo>
                  <a:pt x="165311" y="212045"/>
                </a:lnTo>
                <a:lnTo>
                  <a:pt x="198363" y="186294"/>
                </a:lnTo>
                <a:lnTo>
                  <a:pt x="225173" y="153543"/>
                </a:lnTo>
                <a:lnTo>
                  <a:pt x="244275" y="114489"/>
                </a:lnTo>
                <a:lnTo>
                  <a:pt x="254620" y="57421"/>
                </a:lnTo>
                <a:lnTo>
                  <a:pt x="252906" y="28492"/>
                </a:lnTo>
                <a:lnTo>
                  <a:pt x="246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7301533" y="7145042"/>
            <a:ext cx="254635" cy="240665"/>
          </a:xfrm>
          <a:custGeom>
            <a:avLst/>
            <a:gdLst/>
            <a:ahLst/>
            <a:cxnLst/>
            <a:rect l="l" t="t" r="r" b="b"/>
            <a:pathLst>
              <a:path w="254634" h="240665">
                <a:moveTo>
                  <a:pt x="0" y="231041"/>
                </a:moveTo>
                <a:lnTo>
                  <a:pt x="43359" y="240292"/>
                </a:lnTo>
                <a:lnTo>
                  <a:pt x="86341" y="239743"/>
                </a:lnTo>
                <a:lnTo>
                  <a:pt x="127480" y="230094"/>
                </a:lnTo>
                <a:lnTo>
                  <a:pt x="165308" y="212045"/>
                </a:lnTo>
                <a:lnTo>
                  <a:pt x="198359" y="186294"/>
                </a:lnTo>
                <a:lnTo>
                  <a:pt x="225169" y="153543"/>
                </a:lnTo>
                <a:lnTo>
                  <a:pt x="244269" y="114489"/>
                </a:lnTo>
                <a:lnTo>
                  <a:pt x="254618" y="57421"/>
                </a:lnTo>
                <a:lnTo>
                  <a:pt x="252906" y="28492"/>
                </a:lnTo>
                <a:lnTo>
                  <a:pt x="246589" y="0"/>
                </a:lnTo>
              </a:path>
            </a:pathLst>
          </a:custGeom>
          <a:ln w="5624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6416739" y="6975147"/>
            <a:ext cx="141144" cy="2356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6787259" y="7291085"/>
            <a:ext cx="521970" cy="140335"/>
          </a:xfrm>
          <a:custGeom>
            <a:avLst/>
            <a:gdLst/>
            <a:ahLst/>
            <a:cxnLst/>
            <a:rect l="l" t="t" r="r" b="b"/>
            <a:pathLst>
              <a:path w="521969" h="140334">
                <a:moveTo>
                  <a:pt x="283918" y="0"/>
                </a:moveTo>
                <a:lnTo>
                  <a:pt x="0" y="28228"/>
                </a:lnTo>
                <a:lnTo>
                  <a:pt x="17559" y="55266"/>
                </a:lnTo>
                <a:lnTo>
                  <a:pt x="45084" y="79339"/>
                </a:lnTo>
                <a:lnTo>
                  <a:pt x="81199" y="100009"/>
                </a:lnTo>
                <a:lnTo>
                  <a:pt x="124526" y="116839"/>
                </a:lnTo>
                <a:lnTo>
                  <a:pt x="173688" y="129391"/>
                </a:lnTo>
                <a:lnTo>
                  <a:pt x="227309" y="137228"/>
                </a:lnTo>
                <a:lnTo>
                  <a:pt x="284011" y="139912"/>
                </a:lnTo>
                <a:lnTo>
                  <a:pt x="342418" y="137007"/>
                </a:lnTo>
                <a:lnTo>
                  <a:pt x="395191" y="129169"/>
                </a:lnTo>
                <a:lnTo>
                  <a:pt x="443519" y="116774"/>
                </a:lnTo>
                <a:lnTo>
                  <a:pt x="486159" y="100216"/>
                </a:lnTo>
                <a:lnTo>
                  <a:pt x="521868" y="79891"/>
                </a:lnTo>
                <a:lnTo>
                  <a:pt x="2839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6787259" y="7319313"/>
            <a:ext cx="521970" cy="111760"/>
          </a:xfrm>
          <a:custGeom>
            <a:avLst/>
            <a:gdLst/>
            <a:ahLst/>
            <a:cxnLst/>
            <a:rect l="l" t="t" r="r" b="b"/>
            <a:pathLst>
              <a:path w="521969" h="111759">
                <a:moveTo>
                  <a:pt x="0" y="0"/>
                </a:moveTo>
                <a:lnTo>
                  <a:pt x="45080" y="51111"/>
                </a:lnTo>
                <a:lnTo>
                  <a:pt x="81193" y="71781"/>
                </a:lnTo>
                <a:lnTo>
                  <a:pt x="124519" y="88611"/>
                </a:lnTo>
                <a:lnTo>
                  <a:pt x="173680" y="101163"/>
                </a:lnTo>
                <a:lnTo>
                  <a:pt x="227300" y="109000"/>
                </a:lnTo>
                <a:lnTo>
                  <a:pt x="284002" y="111685"/>
                </a:lnTo>
                <a:lnTo>
                  <a:pt x="342410" y="108779"/>
                </a:lnTo>
                <a:lnTo>
                  <a:pt x="395185" y="100941"/>
                </a:lnTo>
                <a:lnTo>
                  <a:pt x="443515" y="88546"/>
                </a:lnTo>
                <a:lnTo>
                  <a:pt x="486156" y="71988"/>
                </a:lnTo>
                <a:lnTo>
                  <a:pt x="521865" y="51663"/>
                </a:lnTo>
              </a:path>
            </a:pathLst>
          </a:custGeom>
          <a:ln w="5598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 txBox="1"/>
          <p:nvPr/>
        </p:nvSpPr>
        <p:spPr>
          <a:xfrm>
            <a:off x="16751228" y="6904860"/>
            <a:ext cx="54927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⽹络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15492170" y="7988233"/>
            <a:ext cx="483234" cy="99060"/>
          </a:xfrm>
          <a:custGeom>
            <a:avLst/>
            <a:gdLst/>
            <a:ahLst/>
            <a:cxnLst/>
            <a:rect l="l" t="t" r="r" b="b"/>
            <a:pathLst>
              <a:path w="483234" h="99059">
                <a:moveTo>
                  <a:pt x="483011" y="91135"/>
                </a:moveTo>
                <a:lnTo>
                  <a:pt x="454810" y="61583"/>
                </a:lnTo>
                <a:lnTo>
                  <a:pt x="416736" y="37206"/>
                </a:lnTo>
                <a:lnTo>
                  <a:pt x="370797" y="18492"/>
                </a:lnTo>
                <a:lnTo>
                  <a:pt x="319002" y="5928"/>
                </a:lnTo>
                <a:lnTo>
                  <a:pt x="263357" y="0"/>
                </a:lnTo>
                <a:lnTo>
                  <a:pt x="205871" y="1195"/>
                </a:lnTo>
                <a:lnTo>
                  <a:pt x="148551" y="10001"/>
                </a:lnTo>
                <a:lnTo>
                  <a:pt x="99100" y="24877"/>
                </a:lnTo>
                <a:lnTo>
                  <a:pt x="56956" y="45188"/>
                </a:lnTo>
                <a:lnTo>
                  <a:pt x="23472" y="70124"/>
                </a:lnTo>
                <a:lnTo>
                  <a:pt x="0" y="98876"/>
                </a:lnTo>
              </a:path>
            </a:pathLst>
          </a:custGeom>
          <a:ln w="5597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5198900" y="8063422"/>
            <a:ext cx="300355" cy="177165"/>
          </a:xfrm>
          <a:custGeom>
            <a:avLst/>
            <a:gdLst/>
            <a:ahLst/>
            <a:cxnLst/>
            <a:rect l="l" t="t" r="r" b="b"/>
            <a:pathLst>
              <a:path w="300355" h="177165">
                <a:moveTo>
                  <a:pt x="300255" y="21888"/>
                </a:moveTo>
                <a:lnTo>
                  <a:pt x="252170" y="5888"/>
                </a:lnTo>
                <a:lnTo>
                  <a:pt x="201833" y="0"/>
                </a:lnTo>
                <a:lnTo>
                  <a:pt x="151824" y="3778"/>
                </a:lnTo>
                <a:lnTo>
                  <a:pt x="104723" y="16778"/>
                </a:lnTo>
                <a:lnTo>
                  <a:pt x="63110" y="38553"/>
                </a:lnTo>
                <a:lnTo>
                  <a:pt x="29566" y="68658"/>
                </a:lnTo>
                <a:lnTo>
                  <a:pt x="2789" y="120826"/>
                </a:lnTo>
                <a:lnTo>
                  <a:pt x="0" y="148655"/>
                </a:lnTo>
                <a:lnTo>
                  <a:pt x="4516" y="176617"/>
                </a:lnTo>
              </a:path>
            </a:pathLst>
          </a:custGeom>
          <a:ln w="5611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5156651" y="8462961"/>
            <a:ext cx="302895" cy="137795"/>
          </a:xfrm>
          <a:custGeom>
            <a:avLst/>
            <a:gdLst/>
            <a:ahLst/>
            <a:cxnLst/>
            <a:rect l="l" t="t" r="r" b="b"/>
            <a:pathLst>
              <a:path w="302894" h="137795">
                <a:moveTo>
                  <a:pt x="0" y="0"/>
                </a:moveTo>
                <a:lnTo>
                  <a:pt x="23004" y="67127"/>
                </a:lnTo>
                <a:lnTo>
                  <a:pt x="52898" y="94664"/>
                </a:lnTo>
                <a:lnTo>
                  <a:pt x="92588" y="116437"/>
                </a:lnTo>
                <a:lnTo>
                  <a:pt x="140225" y="131135"/>
                </a:lnTo>
                <a:lnTo>
                  <a:pt x="193960" y="137448"/>
                </a:lnTo>
                <a:lnTo>
                  <a:pt x="222327" y="137020"/>
                </a:lnTo>
                <a:lnTo>
                  <a:pt x="250194" y="134070"/>
                </a:lnTo>
                <a:lnTo>
                  <a:pt x="277161" y="128659"/>
                </a:lnTo>
                <a:lnTo>
                  <a:pt x="302828" y="120848"/>
                </a:lnTo>
              </a:path>
            </a:pathLst>
          </a:custGeom>
          <a:ln w="5605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5966529" y="8069003"/>
            <a:ext cx="287181" cy="34063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962306" y="8404148"/>
            <a:ext cx="254635" cy="240665"/>
          </a:xfrm>
          <a:custGeom>
            <a:avLst/>
            <a:gdLst/>
            <a:ahLst/>
            <a:cxnLst/>
            <a:rect l="l" t="t" r="r" b="b"/>
            <a:pathLst>
              <a:path w="254634" h="240665">
                <a:moveTo>
                  <a:pt x="0" y="231041"/>
                </a:moveTo>
                <a:lnTo>
                  <a:pt x="43359" y="240292"/>
                </a:lnTo>
                <a:lnTo>
                  <a:pt x="86341" y="239743"/>
                </a:lnTo>
                <a:lnTo>
                  <a:pt x="127480" y="230094"/>
                </a:lnTo>
                <a:lnTo>
                  <a:pt x="165308" y="212045"/>
                </a:lnTo>
                <a:lnTo>
                  <a:pt x="198359" y="186294"/>
                </a:lnTo>
                <a:lnTo>
                  <a:pt x="225169" y="153543"/>
                </a:lnTo>
                <a:lnTo>
                  <a:pt x="244269" y="114489"/>
                </a:lnTo>
                <a:lnTo>
                  <a:pt x="254618" y="57421"/>
                </a:lnTo>
                <a:lnTo>
                  <a:pt x="252906" y="28492"/>
                </a:lnTo>
                <a:lnTo>
                  <a:pt x="246589" y="0"/>
                </a:lnTo>
              </a:path>
            </a:pathLst>
          </a:custGeom>
          <a:ln w="5624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5077512" y="8234253"/>
            <a:ext cx="135490" cy="2356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5448032" y="8550192"/>
            <a:ext cx="521970" cy="140335"/>
          </a:xfrm>
          <a:custGeom>
            <a:avLst/>
            <a:gdLst/>
            <a:ahLst/>
            <a:cxnLst/>
            <a:rect l="l" t="t" r="r" b="b"/>
            <a:pathLst>
              <a:path w="521969" h="140334">
                <a:moveTo>
                  <a:pt x="283918" y="0"/>
                </a:moveTo>
                <a:lnTo>
                  <a:pt x="0" y="28227"/>
                </a:lnTo>
                <a:lnTo>
                  <a:pt x="17555" y="55265"/>
                </a:lnTo>
                <a:lnTo>
                  <a:pt x="45078" y="79339"/>
                </a:lnTo>
                <a:lnTo>
                  <a:pt x="81191" y="100009"/>
                </a:lnTo>
                <a:lnTo>
                  <a:pt x="124517" y="116839"/>
                </a:lnTo>
                <a:lnTo>
                  <a:pt x="173678" y="129391"/>
                </a:lnTo>
                <a:lnTo>
                  <a:pt x="227299" y="137228"/>
                </a:lnTo>
                <a:lnTo>
                  <a:pt x="284001" y="139912"/>
                </a:lnTo>
                <a:lnTo>
                  <a:pt x="342408" y="137007"/>
                </a:lnTo>
                <a:lnTo>
                  <a:pt x="395186" y="129169"/>
                </a:lnTo>
                <a:lnTo>
                  <a:pt x="443517" y="116773"/>
                </a:lnTo>
                <a:lnTo>
                  <a:pt x="486159" y="100215"/>
                </a:lnTo>
                <a:lnTo>
                  <a:pt x="521868" y="79891"/>
                </a:lnTo>
                <a:lnTo>
                  <a:pt x="2839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5448032" y="8578420"/>
            <a:ext cx="521970" cy="111760"/>
          </a:xfrm>
          <a:custGeom>
            <a:avLst/>
            <a:gdLst/>
            <a:ahLst/>
            <a:cxnLst/>
            <a:rect l="l" t="t" r="r" b="b"/>
            <a:pathLst>
              <a:path w="521969" h="111759">
                <a:moveTo>
                  <a:pt x="0" y="0"/>
                </a:moveTo>
                <a:lnTo>
                  <a:pt x="45080" y="51111"/>
                </a:lnTo>
                <a:lnTo>
                  <a:pt x="81193" y="71781"/>
                </a:lnTo>
                <a:lnTo>
                  <a:pt x="124519" y="88611"/>
                </a:lnTo>
                <a:lnTo>
                  <a:pt x="173680" y="101163"/>
                </a:lnTo>
                <a:lnTo>
                  <a:pt x="227300" y="109000"/>
                </a:lnTo>
                <a:lnTo>
                  <a:pt x="284002" y="111685"/>
                </a:lnTo>
                <a:lnTo>
                  <a:pt x="342410" y="108779"/>
                </a:lnTo>
                <a:lnTo>
                  <a:pt x="395185" y="100941"/>
                </a:lnTo>
                <a:lnTo>
                  <a:pt x="443515" y="88546"/>
                </a:lnTo>
                <a:lnTo>
                  <a:pt x="486156" y="71988"/>
                </a:lnTo>
                <a:lnTo>
                  <a:pt x="521865" y="51663"/>
                </a:lnTo>
              </a:path>
            </a:pathLst>
          </a:custGeom>
          <a:ln w="5598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 txBox="1"/>
          <p:nvPr/>
        </p:nvSpPr>
        <p:spPr>
          <a:xfrm>
            <a:off x="15412003" y="8163967"/>
            <a:ext cx="54927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⽹络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14119266" y="7745948"/>
            <a:ext cx="613281" cy="3927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5032346" y="6374776"/>
            <a:ext cx="613277" cy="3927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2430259" y="7374427"/>
            <a:ext cx="613280" cy="3927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4873671" y="4563189"/>
            <a:ext cx="613280" cy="3927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6698197" y="7926761"/>
            <a:ext cx="613282" cy="3927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4144406" y="5927709"/>
            <a:ext cx="1511300" cy="131445"/>
          </a:xfrm>
          <a:custGeom>
            <a:avLst/>
            <a:gdLst/>
            <a:ahLst/>
            <a:cxnLst/>
            <a:rect l="l" t="t" r="r" b="b"/>
            <a:pathLst>
              <a:path w="1511300" h="131445">
                <a:moveTo>
                  <a:pt x="1510745" y="0"/>
                </a:moveTo>
                <a:lnTo>
                  <a:pt x="0" y="13114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3531299" y="5889247"/>
            <a:ext cx="613277" cy="3927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6256646" y="8172422"/>
            <a:ext cx="441959" cy="71755"/>
          </a:xfrm>
          <a:custGeom>
            <a:avLst/>
            <a:gdLst/>
            <a:ahLst/>
            <a:cxnLst/>
            <a:rect l="l" t="t" r="r" b="b"/>
            <a:pathLst>
              <a:path w="441959" h="71754">
                <a:moveTo>
                  <a:pt x="0" y="71203"/>
                </a:moveTo>
                <a:lnTo>
                  <a:pt x="44150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5551830" y="6151391"/>
            <a:ext cx="331470" cy="255904"/>
          </a:xfrm>
          <a:custGeom>
            <a:avLst/>
            <a:gdLst/>
            <a:ahLst/>
            <a:cxnLst/>
            <a:rect l="l" t="t" r="r" b="b"/>
            <a:pathLst>
              <a:path w="331469" h="255904">
                <a:moveTo>
                  <a:pt x="0" y="255418"/>
                </a:moveTo>
                <a:lnTo>
                  <a:pt x="33142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5645063" y="6664563"/>
            <a:ext cx="768985" cy="234950"/>
          </a:xfrm>
          <a:custGeom>
            <a:avLst/>
            <a:gdLst/>
            <a:ahLst/>
            <a:cxnLst/>
            <a:rect l="l" t="t" r="r" b="b"/>
            <a:pathLst>
              <a:path w="768984" h="234950">
                <a:moveTo>
                  <a:pt x="768588" y="234758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6094527" y="5528124"/>
            <a:ext cx="414655" cy="71755"/>
          </a:xfrm>
          <a:custGeom>
            <a:avLst/>
            <a:gdLst/>
            <a:ahLst/>
            <a:cxnLst/>
            <a:rect l="l" t="t" r="r" b="b"/>
            <a:pathLst>
              <a:path w="414655" h="71754">
                <a:moveTo>
                  <a:pt x="219567" y="0"/>
                </a:moveTo>
                <a:lnTo>
                  <a:pt x="170954" y="2637"/>
                </a:lnTo>
                <a:lnTo>
                  <a:pt x="123788" y="10550"/>
                </a:lnTo>
                <a:lnTo>
                  <a:pt x="79517" y="23737"/>
                </a:lnTo>
                <a:lnTo>
                  <a:pt x="39589" y="42200"/>
                </a:lnTo>
                <a:lnTo>
                  <a:pt x="0" y="71568"/>
                </a:lnTo>
                <a:lnTo>
                  <a:pt x="8904" y="68249"/>
                </a:lnTo>
                <a:lnTo>
                  <a:pt x="35683" y="50875"/>
                </a:lnTo>
                <a:lnTo>
                  <a:pt x="65367" y="32485"/>
                </a:lnTo>
                <a:lnTo>
                  <a:pt x="99714" y="21713"/>
                </a:lnTo>
                <a:lnTo>
                  <a:pt x="148779" y="16650"/>
                </a:lnTo>
                <a:lnTo>
                  <a:pt x="222620" y="15386"/>
                </a:lnTo>
                <a:lnTo>
                  <a:pt x="331583" y="15386"/>
                </a:lnTo>
                <a:lnTo>
                  <a:pt x="315347" y="10550"/>
                </a:lnTo>
                <a:lnTo>
                  <a:pt x="268181" y="2637"/>
                </a:lnTo>
                <a:lnTo>
                  <a:pt x="219567" y="0"/>
                </a:lnTo>
                <a:close/>
              </a:path>
              <a:path w="414655" h="71754">
                <a:moveTo>
                  <a:pt x="331583" y="15386"/>
                </a:moveTo>
                <a:lnTo>
                  <a:pt x="222620" y="15386"/>
                </a:lnTo>
                <a:lnTo>
                  <a:pt x="295263" y="16665"/>
                </a:lnTo>
                <a:lnTo>
                  <a:pt x="344244" y="21561"/>
                </a:lnTo>
                <a:lnTo>
                  <a:pt x="373881" y="30333"/>
                </a:lnTo>
                <a:lnTo>
                  <a:pt x="359617" y="23737"/>
                </a:lnTo>
                <a:lnTo>
                  <a:pt x="331583" y="15386"/>
                </a:lnTo>
                <a:close/>
              </a:path>
              <a:path w="414655" h="71754">
                <a:moveTo>
                  <a:pt x="383779" y="34909"/>
                </a:moveTo>
                <a:lnTo>
                  <a:pt x="406499" y="48569"/>
                </a:lnTo>
                <a:lnTo>
                  <a:pt x="414045" y="52956"/>
                </a:lnTo>
                <a:lnTo>
                  <a:pt x="399546" y="42200"/>
                </a:lnTo>
                <a:lnTo>
                  <a:pt x="383779" y="349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5779587" y="5603662"/>
            <a:ext cx="204495" cy="1671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6587539" y="5612204"/>
            <a:ext cx="185313" cy="1406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6773404" y="5790577"/>
            <a:ext cx="53340" cy="133985"/>
          </a:xfrm>
          <a:custGeom>
            <a:avLst/>
            <a:gdLst/>
            <a:ahLst/>
            <a:cxnLst/>
            <a:rect l="l" t="t" r="r" b="b"/>
            <a:pathLst>
              <a:path w="53340" h="133985">
                <a:moveTo>
                  <a:pt x="0" y="0"/>
                </a:moveTo>
                <a:lnTo>
                  <a:pt x="4004" y="8083"/>
                </a:lnTo>
                <a:lnTo>
                  <a:pt x="17351" y="23126"/>
                </a:lnTo>
                <a:lnTo>
                  <a:pt x="37174" y="50591"/>
                </a:lnTo>
                <a:lnTo>
                  <a:pt x="46985" y="83270"/>
                </a:lnTo>
                <a:lnTo>
                  <a:pt x="45810" y="111586"/>
                </a:lnTo>
                <a:lnTo>
                  <a:pt x="53193" y="97608"/>
                </a:lnTo>
                <a:lnTo>
                  <a:pt x="53193" y="62921"/>
                </a:lnTo>
                <a:lnTo>
                  <a:pt x="35567" y="29553"/>
                </a:lnTo>
                <a:lnTo>
                  <a:pt x="315" y="144"/>
                </a:lnTo>
                <a:lnTo>
                  <a:pt x="0" y="0"/>
                </a:lnTo>
                <a:close/>
              </a:path>
              <a:path w="53340" h="133985">
                <a:moveTo>
                  <a:pt x="41425" y="119886"/>
                </a:moveTo>
                <a:lnTo>
                  <a:pt x="32366" y="133421"/>
                </a:lnTo>
                <a:lnTo>
                  <a:pt x="31975" y="133972"/>
                </a:lnTo>
                <a:lnTo>
                  <a:pt x="35567" y="130976"/>
                </a:lnTo>
                <a:lnTo>
                  <a:pt x="41425" y="1198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6674546" y="5980881"/>
            <a:ext cx="117494" cy="18141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6092650" y="5525704"/>
            <a:ext cx="441959" cy="74930"/>
          </a:xfrm>
          <a:custGeom>
            <a:avLst/>
            <a:gdLst/>
            <a:ahLst/>
            <a:cxnLst/>
            <a:rect l="l" t="t" r="r" b="b"/>
            <a:pathLst>
              <a:path w="441959" h="74929">
                <a:moveTo>
                  <a:pt x="243612" y="0"/>
                </a:moveTo>
                <a:lnTo>
                  <a:pt x="186124" y="1195"/>
                </a:lnTo>
                <a:lnTo>
                  <a:pt x="128803" y="10001"/>
                </a:lnTo>
                <a:lnTo>
                  <a:pt x="79351" y="24877"/>
                </a:lnTo>
                <a:lnTo>
                  <a:pt x="37207" y="45188"/>
                </a:lnTo>
                <a:lnTo>
                  <a:pt x="3724" y="70124"/>
                </a:lnTo>
                <a:lnTo>
                  <a:pt x="0" y="74686"/>
                </a:lnTo>
                <a:lnTo>
                  <a:pt x="10781" y="70668"/>
                </a:lnTo>
                <a:lnTo>
                  <a:pt x="37559" y="53295"/>
                </a:lnTo>
                <a:lnTo>
                  <a:pt x="67244" y="34904"/>
                </a:lnTo>
                <a:lnTo>
                  <a:pt x="101590" y="24132"/>
                </a:lnTo>
                <a:lnTo>
                  <a:pt x="150655" y="19069"/>
                </a:lnTo>
                <a:lnTo>
                  <a:pt x="224496" y="17806"/>
                </a:lnTo>
                <a:lnTo>
                  <a:pt x="348222" y="17806"/>
                </a:lnTo>
                <a:lnTo>
                  <a:pt x="299257" y="5928"/>
                </a:lnTo>
                <a:lnTo>
                  <a:pt x="243612" y="0"/>
                </a:lnTo>
                <a:close/>
              </a:path>
              <a:path w="441959" h="74929">
                <a:moveTo>
                  <a:pt x="348222" y="17806"/>
                </a:moveTo>
                <a:lnTo>
                  <a:pt x="224496" y="17806"/>
                </a:lnTo>
                <a:lnTo>
                  <a:pt x="297139" y="19084"/>
                </a:lnTo>
                <a:lnTo>
                  <a:pt x="346121" y="23980"/>
                </a:lnTo>
                <a:lnTo>
                  <a:pt x="380260" y="34085"/>
                </a:lnTo>
                <a:lnTo>
                  <a:pt x="408375" y="50989"/>
                </a:lnTo>
                <a:lnTo>
                  <a:pt x="431708" y="64550"/>
                </a:lnTo>
                <a:lnTo>
                  <a:pt x="441815" y="68657"/>
                </a:lnTo>
                <a:lnTo>
                  <a:pt x="435063" y="61582"/>
                </a:lnTo>
                <a:lnTo>
                  <a:pt x="396990" y="37206"/>
                </a:lnTo>
                <a:lnTo>
                  <a:pt x="351052" y="18492"/>
                </a:lnTo>
                <a:lnTo>
                  <a:pt x="348222" y="178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6092658" y="5525704"/>
            <a:ext cx="348615" cy="74930"/>
          </a:xfrm>
          <a:custGeom>
            <a:avLst/>
            <a:gdLst/>
            <a:ahLst/>
            <a:cxnLst/>
            <a:rect l="l" t="t" r="r" b="b"/>
            <a:pathLst>
              <a:path w="348615" h="74929">
                <a:moveTo>
                  <a:pt x="348216" y="17805"/>
                </a:moveTo>
                <a:lnTo>
                  <a:pt x="299251" y="5928"/>
                </a:lnTo>
                <a:lnTo>
                  <a:pt x="243607" y="0"/>
                </a:lnTo>
                <a:lnTo>
                  <a:pt x="186120" y="1195"/>
                </a:lnTo>
                <a:lnTo>
                  <a:pt x="128800" y="10001"/>
                </a:lnTo>
                <a:lnTo>
                  <a:pt x="79349" y="24877"/>
                </a:lnTo>
                <a:lnTo>
                  <a:pt x="37205" y="45188"/>
                </a:lnTo>
                <a:lnTo>
                  <a:pt x="3721" y="70124"/>
                </a:lnTo>
                <a:lnTo>
                  <a:pt x="0" y="74683"/>
                </a:lnTo>
              </a:path>
            </a:pathLst>
          </a:custGeom>
          <a:ln w="5598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6440873" y="5543510"/>
            <a:ext cx="93980" cy="51435"/>
          </a:xfrm>
          <a:custGeom>
            <a:avLst/>
            <a:gdLst/>
            <a:ahLst/>
            <a:cxnLst/>
            <a:rect l="l" t="t" r="r" b="b"/>
            <a:pathLst>
              <a:path w="93980" h="51435">
                <a:moveTo>
                  <a:pt x="93597" y="50854"/>
                </a:moveTo>
                <a:lnTo>
                  <a:pt x="86843" y="43777"/>
                </a:lnTo>
                <a:lnTo>
                  <a:pt x="48769" y="19400"/>
                </a:lnTo>
                <a:lnTo>
                  <a:pt x="2830" y="686"/>
                </a:lnTo>
                <a:lnTo>
                  <a:pt x="0" y="0"/>
                </a:lnTo>
              </a:path>
            </a:pathLst>
          </a:custGeom>
          <a:ln w="5609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5776829" y="5598085"/>
            <a:ext cx="251292" cy="17595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5738819" y="6011009"/>
            <a:ext cx="247015" cy="127000"/>
          </a:xfrm>
          <a:custGeom>
            <a:avLst/>
            <a:gdLst/>
            <a:ahLst/>
            <a:cxnLst/>
            <a:rect l="l" t="t" r="r" b="b"/>
            <a:pathLst>
              <a:path w="247015" h="127000">
                <a:moveTo>
                  <a:pt x="0" y="0"/>
                </a:moveTo>
                <a:lnTo>
                  <a:pt x="21573" y="56551"/>
                </a:lnTo>
                <a:lnTo>
                  <a:pt x="51467" y="84088"/>
                </a:lnTo>
                <a:lnTo>
                  <a:pt x="91156" y="105860"/>
                </a:lnTo>
                <a:lnTo>
                  <a:pt x="138793" y="120558"/>
                </a:lnTo>
                <a:lnTo>
                  <a:pt x="192528" y="126871"/>
                </a:lnTo>
                <a:lnTo>
                  <a:pt x="220895" y="126443"/>
                </a:lnTo>
                <a:lnTo>
                  <a:pt x="246417" y="123742"/>
                </a:lnTo>
              </a:path>
            </a:pathLst>
          </a:custGeom>
          <a:ln w="5608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5985236" y="6129399"/>
            <a:ext cx="27940" cy="5715"/>
          </a:xfrm>
          <a:custGeom>
            <a:avLst/>
            <a:gdLst/>
            <a:ahLst/>
            <a:cxnLst/>
            <a:rect l="l" t="t" r="r" b="b"/>
            <a:pathLst>
              <a:path w="27940" h="5714">
                <a:moveTo>
                  <a:pt x="0" y="5353"/>
                </a:moveTo>
                <a:lnTo>
                  <a:pt x="2345" y="5105"/>
                </a:lnTo>
                <a:lnTo>
                  <a:pt x="27788" y="0"/>
                </a:lnTo>
              </a:path>
            </a:pathLst>
          </a:custGeom>
          <a:ln w="5597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6576008" y="5606475"/>
            <a:ext cx="203559" cy="15255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6566117" y="5787811"/>
            <a:ext cx="268330" cy="39689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5661070" y="5785415"/>
            <a:ext cx="83185" cy="211454"/>
          </a:xfrm>
          <a:custGeom>
            <a:avLst/>
            <a:gdLst/>
            <a:ahLst/>
            <a:cxnLst/>
            <a:rect l="l" t="t" r="r" b="b"/>
            <a:pathLst>
              <a:path w="83184" h="211454">
                <a:moveTo>
                  <a:pt x="82853" y="0"/>
                </a:moveTo>
                <a:lnTo>
                  <a:pt x="76674" y="1428"/>
                </a:lnTo>
                <a:lnTo>
                  <a:pt x="34524" y="29499"/>
                </a:lnTo>
                <a:lnTo>
                  <a:pt x="7573" y="69242"/>
                </a:lnTo>
                <a:lnTo>
                  <a:pt x="0" y="116559"/>
                </a:lnTo>
                <a:lnTo>
                  <a:pt x="7507" y="148927"/>
                </a:lnTo>
                <a:lnTo>
                  <a:pt x="24488" y="177818"/>
                </a:lnTo>
                <a:lnTo>
                  <a:pt x="49736" y="201726"/>
                </a:lnTo>
                <a:lnTo>
                  <a:pt x="66649" y="210844"/>
                </a:lnTo>
              </a:path>
            </a:pathLst>
          </a:custGeom>
          <a:ln w="5648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6041014" y="6134752"/>
            <a:ext cx="386080" cy="93345"/>
          </a:xfrm>
          <a:custGeom>
            <a:avLst/>
            <a:gdLst/>
            <a:ahLst/>
            <a:cxnLst/>
            <a:rect l="l" t="t" r="r" b="b"/>
            <a:pathLst>
              <a:path w="386080" h="93345">
                <a:moveTo>
                  <a:pt x="0" y="0"/>
                </a:moveTo>
                <a:lnTo>
                  <a:pt x="32833" y="32250"/>
                </a:lnTo>
                <a:lnTo>
                  <a:pt x="68946" y="52920"/>
                </a:lnTo>
                <a:lnTo>
                  <a:pt x="112272" y="69750"/>
                </a:lnTo>
                <a:lnTo>
                  <a:pt x="161433" y="82303"/>
                </a:lnTo>
                <a:lnTo>
                  <a:pt x="215054" y="90140"/>
                </a:lnTo>
                <a:lnTo>
                  <a:pt x="271756" y="92824"/>
                </a:lnTo>
                <a:lnTo>
                  <a:pt x="330163" y="89919"/>
                </a:lnTo>
                <a:lnTo>
                  <a:pt x="382938" y="82081"/>
                </a:lnTo>
                <a:lnTo>
                  <a:pt x="386074" y="81277"/>
                </a:lnTo>
              </a:path>
            </a:pathLst>
          </a:custGeom>
          <a:ln w="5598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6427088" y="6180635"/>
            <a:ext cx="100965" cy="35560"/>
          </a:xfrm>
          <a:custGeom>
            <a:avLst/>
            <a:gdLst/>
            <a:ahLst/>
            <a:cxnLst/>
            <a:rect l="l" t="t" r="r" b="b"/>
            <a:pathLst>
              <a:path w="100965" h="35560">
                <a:moveTo>
                  <a:pt x="0" y="35394"/>
                </a:moveTo>
                <a:lnTo>
                  <a:pt x="45194" y="23803"/>
                </a:lnTo>
                <a:lnTo>
                  <a:pt x="87835" y="7245"/>
                </a:lnTo>
                <a:lnTo>
                  <a:pt x="100565" y="0"/>
                </a:lnTo>
              </a:path>
            </a:pathLst>
          </a:custGeom>
          <a:ln w="5602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 txBox="1"/>
          <p:nvPr/>
        </p:nvSpPr>
        <p:spPr>
          <a:xfrm>
            <a:off x="15992740" y="5701438"/>
            <a:ext cx="54927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⽹络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14082796" y="4801664"/>
            <a:ext cx="791210" cy="109220"/>
          </a:xfrm>
          <a:custGeom>
            <a:avLst/>
            <a:gdLst/>
            <a:ahLst/>
            <a:cxnLst/>
            <a:rect l="l" t="t" r="r" b="b"/>
            <a:pathLst>
              <a:path w="791209" h="109220">
                <a:moveTo>
                  <a:pt x="0" y="108986"/>
                </a:moveTo>
                <a:lnTo>
                  <a:pt x="79079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2829682" y="7763251"/>
            <a:ext cx="106045" cy="219075"/>
          </a:xfrm>
          <a:custGeom>
            <a:avLst/>
            <a:gdLst/>
            <a:ahLst/>
            <a:cxnLst/>
            <a:rect l="l" t="t" r="r" b="b"/>
            <a:pathLst>
              <a:path w="106045" h="219075">
                <a:moveTo>
                  <a:pt x="105754" y="219007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2535544" y="6164062"/>
            <a:ext cx="996315" cy="255904"/>
          </a:xfrm>
          <a:custGeom>
            <a:avLst/>
            <a:gdLst/>
            <a:ahLst/>
            <a:cxnLst/>
            <a:rect l="l" t="t" r="r" b="b"/>
            <a:pathLst>
              <a:path w="996315" h="255904">
                <a:moveTo>
                  <a:pt x="995802" y="0"/>
                </a:moveTo>
                <a:lnTo>
                  <a:pt x="0" y="25541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3698839" y="8034399"/>
            <a:ext cx="421005" cy="127000"/>
          </a:xfrm>
          <a:custGeom>
            <a:avLst/>
            <a:gdLst/>
            <a:ahLst/>
            <a:cxnLst/>
            <a:rect l="l" t="t" r="r" b="b"/>
            <a:pathLst>
              <a:path w="421005" h="127000">
                <a:moveTo>
                  <a:pt x="0" y="126598"/>
                </a:moveTo>
                <a:lnTo>
                  <a:pt x="42052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5374976" y="6766948"/>
            <a:ext cx="224790" cy="1215390"/>
          </a:xfrm>
          <a:custGeom>
            <a:avLst/>
            <a:gdLst/>
            <a:ahLst/>
            <a:cxnLst/>
            <a:rect l="l" t="t" r="r" b="b"/>
            <a:pathLst>
              <a:path w="224790" h="1215390">
                <a:moveTo>
                  <a:pt x="224589" y="1215310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4731970" y="8040202"/>
            <a:ext cx="342900" cy="109855"/>
          </a:xfrm>
          <a:custGeom>
            <a:avLst/>
            <a:gdLst/>
            <a:ahLst/>
            <a:cxnLst/>
            <a:rect l="l" t="t" r="r" b="b"/>
            <a:pathLst>
              <a:path w="342900" h="109854">
                <a:moveTo>
                  <a:pt x="342451" y="109598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7004644" y="7436481"/>
            <a:ext cx="635" cy="490220"/>
          </a:xfrm>
          <a:custGeom>
            <a:avLst/>
            <a:gdLst/>
            <a:ahLst/>
            <a:cxnLst/>
            <a:rect l="l" t="t" r="r" b="b"/>
            <a:pathLst>
              <a:path w="634" h="490220">
                <a:moveTo>
                  <a:pt x="0" y="490002"/>
                </a:moveTo>
                <a:lnTo>
                  <a:pt x="4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 txBox="1"/>
          <p:nvPr/>
        </p:nvSpPr>
        <p:spPr>
          <a:xfrm>
            <a:off x="13439790" y="8892528"/>
            <a:ext cx="348107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互连的⽹络：⽹络的⽹络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16821624" y="3792956"/>
            <a:ext cx="2360295" cy="2917190"/>
          </a:xfrm>
          <a:custGeom>
            <a:avLst/>
            <a:gdLst/>
            <a:ahLst/>
            <a:cxnLst/>
            <a:rect l="l" t="t" r="r" b="b"/>
            <a:pathLst>
              <a:path w="2360294" h="2917190">
                <a:moveTo>
                  <a:pt x="2167829" y="0"/>
                </a:moveTo>
                <a:lnTo>
                  <a:pt x="192234" y="0"/>
                </a:lnTo>
                <a:lnTo>
                  <a:pt x="153982" y="147"/>
                </a:lnTo>
                <a:lnTo>
                  <a:pt x="98627" y="3974"/>
                </a:lnTo>
                <a:lnTo>
                  <a:pt x="56420" y="20777"/>
                </a:lnTo>
                <a:lnTo>
                  <a:pt x="20781" y="56417"/>
                </a:lnTo>
                <a:lnTo>
                  <a:pt x="3975" y="98627"/>
                </a:lnTo>
                <a:lnTo>
                  <a:pt x="147" y="153980"/>
                </a:lnTo>
                <a:lnTo>
                  <a:pt x="0" y="192233"/>
                </a:lnTo>
                <a:lnTo>
                  <a:pt x="0" y="2724676"/>
                </a:lnTo>
                <a:lnTo>
                  <a:pt x="147" y="2762929"/>
                </a:lnTo>
                <a:lnTo>
                  <a:pt x="3975" y="2818282"/>
                </a:lnTo>
                <a:lnTo>
                  <a:pt x="20781" y="2860492"/>
                </a:lnTo>
                <a:lnTo>
                  <a:pt x="56420" y="2896132"/>
                </a:lnTo>
                <a:lnTo>
                  <a:pt x="98627" y="2912935"/>
                </a:lnTo>
                <a:lnTo>
                  <a:pt x="153982" y="2916762"/>
                </a:lnTo>
                <a:lnTo>
                  <a:pt x="192234" y="2916910"/>
                </a:lnTo>
                <a:lnTo>
                  <a:pt x="2167829" y="2916910"/>
                </a:lnTo>
                <a:lnTo>
                  <a:pt x="2206085" y="2916762"/>
                </a:lnTo>
                <a:lnTo>
                  <a:pt x="2261438" y="2912935"/>
                </a:lnTo>
                <a:lnTo>
                  <a:pt x="2303649" y="2896132"/>
                </a:lnTo>
                <a:lnTo>
                  <a:pt x="2339288" y="2860492"/>
                </a:lnTo>
                <a:lnTo>
                  <a:pt x="2356088" y="2818282"/>
                </a:lnTo>
                <a:lnTo>
                  <a:pt x="2359917" y="2762929"/>
                </a:lnTo>
                <a:lnTo>
                  <a:pt x="2360064" y="2724676"/>
                </a:lnTo>
                <a:lnTo>
                  <a:pt x="2360064" y="192233"/>
                </a:lnTo>
                <a:lnTo>
                  <a:pt x="2359917" y="153980"/>
                </a:lnTo>
                <a:lnTo>
                  <a:pt x="2356088" y="98627"/>
                </a:lnTo>
                <a:lnTo>
                  <a:pt x="2339288" y="56417"/>
                </a:lnTo>
                <a:lnTo>
                  <a:pt x="2303649" y="20777"/>
                </a:lnTo>
                <a:lnTo>
                  <a:pt x="2261438" y="3974"/>
                </a:lnTo>
                <a:lnTo>
                  <a:pt x="2206085" y="147"/>
                </a:lnTo>
                <a:lnTo>
                  <a:pt x="21678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6821624" y="3792956"/>
            <a:ext cx="2360295" cy="2917190"/>
          </a:xfrm>
          <a:custGeom>
            <a:avLst/>
            <a:gdLst/>
            <a:ahLst/>
            <a:cxnLst/>
            <a:rect l="l" t="t" r="r" b="b"/>
            <a:pathLst>
              <a:path w="2360294" h="2917190">
                <a:moveTo>
                  <a:pt x="192234" y="0"/>
                </a:moveTo>
                <a:lnTo>
                  <a:pt x="2167827" y="0"/>
                </a:lnTo>
                <a:lnTo>
                  <a:pt x="2206080" y="147"/>
                </a:lnTo>
                <a:lnTo>
                  <a:pt x="2261433" y="3974"/>
                </a:lnTo>
                <a:lnTo>
                  <a:pt x="2303642" y="20776"/>
                </a:lnTo>
                <a:lnTo>
                  <a:pt x="2339283" y="56417"/>
                </a:lnTo>
                <a:lnTo>
                  <a:pt x="2356086" y="98627"/>
                </a:lnTo>
                <a:lnTo>
                  <a:pt x="2359913" y="153980"/>
                </a:lnTo>
                <a:lnTo>
                  <a:pt x="2360061" y="192234"/>
                </a:lnTo>
                <a:lnTo>
                  <a:pt x="2360061" y="2724676"/>
                </a:lnTo>
                <a:lnTo>
                  <a:pt x="2359913" y="2762929"/>
                </a:lnTo>
                <a:lnTo>
                  <a:pt x="2356086" y="2818282"/>
                </a:lnTo>
                <a:lnTo>
                  <a:pt x="2339283" y="2860492"/>
                </a:lnTo>
                <a:lnTo>
                  <a:pt x="2303642" y="2896132"/>
                </a:lnTo>
                <a:lnTo>
                  <a:pt x="2261433" y="2912935"/>
                </a:lnTo>
                <a:lnTo>
                  <a:pt x="2206080" y="2916762"/>
                </a:lnTo>
                <a:lnTo>
                  <a:pt x="2167827" y="2916910"/>
                </a:lnTo>
                <a:lnTo>
                  <a:pt x="192234" y="2916910"/>
                </a:lnTo>
                <a:lnTo>
                  <a:pt x="153980" y="2916762"/>
                </a:lnTo>
                <a:lnTo>
                  <a:pt x="98627" y="2912935"/>
                </a:lnTo>
                <a:lnTo>
                  <a:pt x="56417" y="2896132"/>
                </a:lnTo>
                <a:lnTo>
                  <a:pt x="20776" y="2860492"/>
                </a:lnTo>
                <a:lnTo>
                  <a:pt x="3974" y="2818282"/>
                </a:lnTo>
                <a:lnTo>
                  <a:pt x="147" y="2762929"/>
                </a:lnTo>
                <a:lnTo>
                  <a:pt x="0" y="2724676"/>
                </a:lnTo>
                <a:lnTo>
                  <a:pt x="0" y="192234"/>
                </a:lnTo>
                <a:lnTo>
                  <a:pt x="147" y="153980"/>
                </a:lnTo>
                <a:lnTo>
                  <a:pt x="3974" y="98627"/>
                </a:lnTo>
                <a:lnTo>
                  <a:pt x="20776" y="56417"/>
                </a:lnTo>
                <a:lnTo>
                  <a:pt x="56417" y="20776"/>
                </a:lnTo>
                <a:lnTo>
                  <a:pt x="98627" y="3974"/>
                </a:lnTo>
                <a:lnTo>
                  <a:pt x="153980" y="147"/>
                </a:lnTo>
                <a:lnTo>
                  <a:pt x="192234" y="0"/>
                </a:lnTo>
                <a:close/>
              </a:path>
            </a:pathLst>
          </a:custGeom>
          <a:ln w="11517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 txBox="1"/>
          <p:nvPr/>
        </p:nvSpPr>
        <p:spPr>
          <a:xfrm>
            <a:off x="14671157" y="10120391"/>
            <a:ext cx="69469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（</a:t>
            </a:r>
            <a:r>
              <a:rPr sz="2050" spc="0" dirty="0">
                <a:latin typeface="Arial"/>
                <a:cs typeface="Arial"/>
              </a:rPr>
              <a:t>b</a:t>
            </a:r>
            <a:r>
              <a:rPr sz="2050" spc="5" dirty="0">
                <a:latin typeface="Microsoft JhengHei UI"/>
                <a:cs typeface="Microsoft JhengHei UI"/>
              </a:rPr>
              <a:t>）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16962656" y="4178011"/>
            <a:ext cx="980663" cy="4320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7015011" y="4195123"/>
            <a:ext cx="875858" cy="3273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7061736" y="5336686"/>
            <a:ext cx="782832" cy="5014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7316891" y="5948917"/>
            <a:ext cx="373380" cy="220345"/>
          </a:xfrm>
          <a:custGeom>
            <a:avLst/>
            <a:gdLst/>
            <a:ahLst/>
            <a:cxnLst/>
            <a:rect l="l" t="t" r="r" b="b"/>
            <a:pathLst>
              <a:path w="373380" h="220345">
                <a:moveTo>
                  <a:pt x="186392" y="0"/>
                </a:moveTo>
                <a:lnTo>
                  <a:pt x="138547" y="3582"/>
                </a:lnTo>
                <a:lnTo>
                  <a:pt x="93245" y="14330"/>
                </a:lnTo>
                <a:lnTo>
                  <a:pt x="53029" y="32243"/>
                </a:lnTo>
                <a:lnTo>
                  <a:pt x="17676" y="60815"/>
                </a:lnTo>
                <a:lnTo>
                  <a:pt x="0" y="93234"/>
                </a:lnTo>
                <a:lnTo>
                  <a:pt x="0" y="126934"/>
                </a:lnTo>
                <a:lnTo>
                  <a:pt x="53029" y="187925"/>
                </a:lnTo>
                <a:lnTo>
                  <a:pt x="93245" y="205838"/>
                </a:lnTo>
                <a:lnTo>
                  <a:pt x="138547" y="216585"/>
                </a:lnTo>
                <a:lnTo>
                  <a:pt x="186392" y="220168"/>
                </a:lnTo>
                <a:lnTo>
                  <a:pt x="234236" y="216585"/>
                </a:lnTo>
                <a:lnTo>
                  <a:pt x="279538" y="205838"/>
                </a:lnTo>
                <a:lnTo>
                  <a:pt x="319754" y="187925"/>
                </a:lnTo>
                <a:lnTo>
                  <a:pt x="355107" y="159353"/>
                </a:lnTo>
                <a:lnTo>
                  <a:pt x="372784" y="126934"/>
                </a:lnTo>
                <a:lnTo>
                  <a:pt x="372784" y="93234"/>
                </a:lnTo>
                <a:lnTo>
                  <a:pt x="319754" y="32243"/>
                </a:lnTo>
                <a:lnTo>
                  <a:pt x="279538" y="14330"/>
                </a:lnTo>
                <a:lnTo>
                  <a:pt x="234236" y="3582"/>
                </a:lnTo>
                <a:lnTo>
                  <a:pt x="1863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7107219" y="6007921"/>
            <a:ext cx="289560" cy="217804"/>
          </a:xfrm>
          <a:custGeom>
            <a:avLst/>
            <a:gdLst/>
            <a:ahLst/>
            <a:cxnLst/>
            <a:rect l="l" t="t" r="r" b="b"/>
            <a:pathLst>
              <a:path w="289559" h="217804">
                <a:moveTo>
                  <a:pt x="166727" y="0"/>
                </a:moveTo>
                <a:lnTo>
                  <a:pt x="122462" y="0"/>
                </a:lnTo>
                <a:lnTo>
                  <a:pt x="79881" y="10317"/>
                </a:lnTo>
                <a:lnTo>
                  <a:pt x="42352" y="30953"/>
                </a:lnTo>
                <a:lnTo>
                  <a:pt x="10588" y="67369"/>
                </a:lnTo>
                <a:lnTo>
                  <a:pt x="0" y="108795"/>
                </a:lnTo>
                <a:lnTo>
                  <a:pt x="10588" y="150219"/>
                </a:lnTo>
                <a:lnTo>
                  <a:pt x="42352" y="186636"/>
                </a:lnTo>
                <a:lnTo>
                  <a:pt x="79881" y="207271"/>
                </a:lnTo>
                <a:lnTo>
                  <a:pt x="122462" y="217589"/>
                </a:lnTo>
                <a:lnTo>
                  <a:pt x="166727" y="217589"/>
                </a:lnTo>
                <a:lnTo>
                  <a:pt x="209308" y="207271"/>
                </a:lnTo>
                <a:lnTo>
                  <a:pt x="246838" y="186636"/>
                </a:lnTo>
                <a:lnTo>
                  <a:pt x="278602" y="150219"/>
                </a:lnTo>
                <a:lnTo>
                  <a:pt x="289190" y="108795"/>
                </a:lnTo>
                <a:lnTo>
                  <a:pt x="278602" y="67369"/>
                </a:lnTo>
                <a:lnTo>
                  <a:pt x="246838" y="30953"/>
                </a:lnTo>
                <a:lnTo>
                  <a:pt x="209308" y="10317"/>
                </a:lnTo>
                <a:lnTo>
                  <a:pt x="1667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7019204" y="6139160"/>
            <a:ext cx="194891" cy="17955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7077886" y="6219390"/>
            <a:ext cx="294005" cy="192405"/>
          </a:xfrm>
          <a:custGeom>
            <a:avLst/>
            <a:gdLst/>
            <a:ahLst/>
            <a:cxnLst/>
            <a:rect l="l" t="t" r="r" b="b"/>
            <a:pathLst>
              <a:path w="294005" h="192404">
                <a:moveTo>
                  <a:pt x="169142" y="0"/>
                </a:moveTo>
                <a:lnTo>
                  <a:pt x="124235" y="0"/>
                </a:lnTo>
                <a:lnTo>
                  <a:pt x="81037" y="9115"/>
                </a:lnTo>
                <a:lnTo>
                  <a:pt x="42964" y="27346"/>
                </a:lnTo>
                <a:lnTo>
                  <a:pt x="10741" y="59520"/>
                </a:lnTo>
                <a:lnTo>
                  <a:pt x="0" y="96119"/>
                </a:lnTo>
                <a:lnTo>
                  <a:pt x="10741" y="132717"/>
                </a:lnTo>
                <a:lnTo>
                  <a:pt x="42964" y="164891"/>
                </a:lnTo>
                <a:lnTo>
                  <a:pt x="81037" y="183123"/>
                </a:lnTo>
                <a:lnTo>
                  <a:pt x="124235" y="192239"/>
                </a:lnTo>
                <a:lnTo>
                  <a:pt x="169142" y="192239"/>
                </a:lnTo>
                <a:lnTo>
                  <a:pt x="212340" y="183123"/>
                </a:lnTo>
                <a:lnTo>
                  <a:pt x="250413" y="164891"/>
                </a:lnTo>
                <a:lnTo>
                  <a:pt x="282637" y="132717"/>
                </a:lnTo>
                <a:lnTo>
                  <a:pt x="293378" y="96119"/>
                </a:lnTo>
                <a:lnTo>
                  <a:pt x="282637" y="59520"/>
                </a:lnTo>
                <a:lnTo>
                  <a:pt x="250413" y="27346"/>
                </a:lnTo>
                <a:lnTo>
                  <a:pt x="212340" y="9115"/>
                </a:lnTo>
                <a:lnTo>
                  <a:pt x="169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7287910" y="6251003"/>
            <a:ext cx="433070" cy="229870"/>
          </a:xfrm>
          <a:custGeom>
            <a:avLst/>
            <a:gdLst/>
            <a:ahLst/>
            <a:cxnLst/>
            <a:rect l="l" t="t" r="r" b="b"/>
            <a:pathLst>
              <a:path w="433069" h="229870">
                <a:moveTo>
                  <a:pt x="240404" y="0"/>
                </a:moveTo>
                <a:lnTo>
                  <a:pt x="192443" y="0"/>
                </a:lnTo>
                <a:lnTo>
                  <a:pt x="145412" y="5519"/>
                </a:lnTo>
                <a:lnTo>
                  <a:pt x="101168" y="16558"/>
                </a:lnTo>
                <a:lnTo>
                  <a:pt x="61571" y="33117"/>
                </a:lnTo>
                <a:lnTo>
                  <a:pt x="20523" y="63077"/>
                </a:lnTo>
                <a:lnTo>
                  <a:pt x="0" y="97069"/>
                </a:lnTo>
                <a:lnTo>
                  <a:pt x="0" y="132406"/>
                </a:lnTo>
                <a:lnTo>
                  <a:pt x="20523" y="166398"/>
                </a:lnTo>
                <a:lnTo>
                  <a:pt x="61571" y="196357"/>
                </a:lnTo>
                <a:lnTo>
                  <a:pt x="101168" y="212916"/>
                </a:lnTo>
                <a:lnTo>
                  <a:pt x="145412" y="223956"/>
                </a:lnTo>
                <a:lnTo>
                  <a:pt x="192443" y="229475"/>
                </a:lnTo>
                <a:lnTo>
                  <a:pt x="240404" y="229475"/>
                </a:lnTo>
                <a:lnTo>
                  <a:pt x="287434" y="223956"/>
                </a:lnTo>
                <a:lnTo>
                  <a:pt x="331675" y="212916"/>
                </a:lnTo>
                <a:lnTo>
                  <a:pt x="371268" y="196357"/>
                </a:lnTo>
                <a:lnTo>
                  <a:pt x="412321" y="166398"/>
                </a:lnTo>
                <a:lnTo>
                  <a:pt x="432847" y="132406"/>
                </a:lnTo>
                <a:lnTo>
                  <a:pt x="432847" y="97069"/>
                </a:lnTo>
                <a:lnTo>
                  <a:pt x="412321" y="63077"/>
                </a:lnTo>
                <a:lnTo>
                  <a:pt x="371268" y="33117"/>
                </a:lnTo>
                <a:lnTo>
                  <a:pt x="331675" y="16558"/>
                </a:lnTo>
                <a:lnTo>
                  <a:pt x="287434" y="5519"/>
                </a:lnTo>
                <a:lnTo>
                  <a:pt x="2404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7564053" y="6013045"/>
            <a:ext cx="281305" cy="173355"/>
          </a:xfrm>
          <a:custGeom>
            <a:avLst/>
            <a:gdLst/>
            <a:ahLst/>
            <a:cxnLst/>
            <a:rect l="l" t="t" r="r" b="b"/>
            <a:pathLst>
              <a:path w="281305" h="173354">
                <a:moveTo>
                  <a:pt x="140406" y="0"/>
                </a:moveTo>
                <a:lnTo>
                  <a:pt x="87571" y="6339"/>
                </a:lnTo>
                <a:lnTo>
                  <a:pt x="41127" y="25356"/>
                </a:lnTo>
                <a:lnTo>
                  <a:pt x="10281" y="53994"/>
                </a:lnTo>
                <a:lnTo>
                  <a:pt x="0" y="86570"/>
                </a:lnTo>
                <a:lnTo>
                  <a:pt x="10281" y="119147"/>
                </a:lnTo>
                <a:lnTo>
                  <a:pt x="41127" y="147786"/>
                </a:lnTo>
                <a:lnTo>
                  <a:pt x="87571" y="166803"/>
                </a:lnTo>
                <a:lnTo>
                  <a:pt x="140406" y="173142"/>
                </a:lnTo>
                <a:lnTo>
                  <a:pt x="193241" y="166803"/>
                </a:lnTo>
                <a:lnTo>
                  <a:pt x="239686" y="147786"/>
                </a:lnTo>
                <a:lnTo>
                  <a:pt x="270531" y="119147"/>
                </a:lnTo>
                <a:lnTo>
                  <a:pt x="280813" y="86570"/>
                </a:lnTo>
                <a:lnTo>
                  <a:pt x="270531" y="53994"/>
                </a:lnTo>
                <a:lnTo>
                  <a:pt x="239686" y="25356"/>
                </a:lnTo>
                <a:lnTo>
                  <a:pt x="193241" y="6339"/>
                </a:lnTo>
                <a:lnTo>
                  <a:pt x="1404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7605968" y="6124197"/>
            <a:ext cx="278765" cy="173355"/>
          </a:xfrm>
          <a:custGeom>
            <a:avLst/>
            <a:gdLst/>
            <a:ahLst/>
            <a:cxnLst/>
            <a:rect l="l" t="t" r="r" b="b"/>
            <a:pathLst>
              <a:path w="278765" h="173354">
                <a:moveTo>
                  <a:pt x="139358" y="0"/>
                </a:moveTo>
                <a:lnTo>
                  <a:pt x="86916" y="6339"/>
                </a:lnTo>
                <a:lnTo>
                  <a:pt x="40812" y="25356"/>
                </a:lnTo>
                <a:lnTo>
                  <a:pt x="10203" y="53994"/>
                </a:lnTo>
                <a:lnTo>
                  <a:pt x="0" y="86571"/>
                </a:lnTo>
                <a:lnTo>
                  <a:pt x="10203" y="119147"/>
                </a:lnTo>
                <a:lnTo>
                  <a:pt x="40812" y="147786"/>
                </a:lnTo>
                <a:lnTo>
                  <a:pt x="86916" y="166803"/>
                </a:lnTo>
                <a:lnTo>
                  <a:pt x="139358" y="173142"/>
                </a:lnTo>
                <a:lnTo>
                  <a:pt x="191798" y="166803"/>
                </a:lnTo>
                <a:lnTo>
                  <a:pt x="237895" y="147786"/>
                </a:lnTo>
                <a:lnTo>
                  <a:pt x="268505" y="119147"/>
                </a:lnTo>
                <a:lnTo>
                  <a:pt x="278708" y="86571"/>
                </a:lnTo>
                <a:lnTo>
                  <a:pt x="268505" y="53994"/>
                </a:lnTo>
                <a:lnTo>
                  <a:pt x="237895" y="25356"/>
                </a:lnTo>
                <a:lnTo>
                  <a:pt x="191798" y="6339"/>
                </a:lnTo>
                <a:lnTo>
                  <a:pt x="1393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7582441" y="6162201"/>
            <a:ext cx="273685" cy="281305"/>
          </a:xfrm>
          <a:custGeom>
            <a:avLst/>
            <a:gdLst/>
            <a:ahLst/>
            <a:cxnLst/>
            <a:rect l="l" t="t" r="r" b="b"/>
            <a:pathLst>
              <a:path w="273684" h="281304">
                <a:moveTo>
                  <a:pt x="157860" y="0"/>
                </a:moveTo>
                <a:lnTo>
                  <a:pt x="115518" y="0"/>
                </a:lnTo>
                <a:lnTo>
                  <a:pt x="74787" y="13322"/>
                </a:lnTo>
                <a:lnTo>
                  <a:pt x="38886" y="39968"/>
                </a:lnTo>
                <a:lnTo>
                  <a:pt x="12962" y="76863"/>
                </a:lnTo>
                <a:lnTo>
                  <a:pt x="0" y="118724"/>
                </a:lnTo>
                <a:lnTo>
                  <a:pt x="0" y="162240"/>
                </a:lnTo>
                <a:lnTo>
                  <a:pt x="12962" y="204101"/>
                </a:lnTo>
                <a:lnTo>
                  <a:pt x="38886" y="240996"/>
                </a:lnTo>
                <a:lnTo>
                  <a:pt x="74787" y="267642"/>
                </a:lnTo>
                <a:lnTo>
                  <a:pt x="115518" y="280965"/>
                </a:lnTo>
                <a:lnTo>
                  <a:pt x="157860" y="280965"/>
                </a:lnTo>
                <a:lnTo>
                  <a:pt x="198592" y="267642"/>
                </a:lnTo>
                <a:lnTo>
                  <a:pt x="234492" y="240996"/>
                </a:lnTo>
                <a:lnTo>
                  <a:pt x="260417" y="204101"/>
                </a:lnTo>
                <a:lnTo>
                  <a:pt x="273379" y="162240"/>
                </a:lnTo>
                <a:lnTo>
                  <a:pt x="273379" y="118724"/>
                </a:lnTo>
                <a:lnTo>
                  <a:pt x="260417" y="76863"/>
                </a:lnTo>
                <a:lnTo>
                  <a:pt x="234492" y="39968"/>
                </a:lnTo>
                <a:lnTo>
                  <a:pt x="198592" y="13322"/>
                </a:lnTo>
                <a:lnTo>
                  <a:pt x="1578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7178047" y="6075033"/>
            <a:ext cx="558800" cy="284480"/>
          </a:xfrm>
          <a:custGeom>
            <a:avLst/>
            <a:gdLst/>
            <a:ahLst/>
            <a:cxnLst/>
            <a:rect l="l" t="t" r="r" b="b"/>
            <a:pathLst>
              <a:path w="558800" h="284479">
                <a:moveTo>
                  <a:pt x="279136" y="0"/>
                </a:moveTo>
                <a:lnTo>
                  <a:pt x="225502" y="2602"/>
                </a:lnTo>
                <a:lnTo>
                  <a:pt x="173465" y="10408"/>
                </a:lnTo>
                <a:lnTo>
                  <a:pt x="124621" y="23419"/>
                </a:lnTo>
                <a:lnTo>
                  <a:pt x="80567" y="41634"/>
                </a:lnTo>
                <a:lnTo>
                  <a:pt x="40283" y="67335"/>
                </a:lnTo>
                <a:lnTo>
                  <a:pt x="13427" y="96054"/>
                </a:lnTo>
                <a:lnTo>
                  <a:pt x="0" y="126582"/>
                </a:lnTo>
                <a:lnTo>
                  <a:pt x="0" y="157713"/>
                </a:lnTo>
                <a:lnTo>
                  <a:pt x="40283" y="216960"/>
                </a:lnTo>
                <a:lnTo>
                  <a:pt x="80567" y="242661"/>
                </a:lnTo>
                <a:lnTo>
                  <a:pt x="124621" y="260876"/>
                </a:lnTo>
                <a:lnTo>
                  <a:pt x="173465" y="273886"/>
                </a:lnTo>
                <a:lnTo>
                  <a:pt x="225502" y="281693"/>
                </a:lnTo>
                <a:lnTo>
                  <a:pt x="279136" y="284295"/>
                </a:lnTo>
                <a:lnTo>
                  <a:pt x="332769" y="281693"/>
                </a:lnTo>
                <a:lnTo>
                  <a:pt x="384804" y="273886"/>
                </a:lnTo>
                <a:lnTo>
                  <a:pt x="433646" y="260876"/>
                </a:lnTo>
                <a:lnTo>
                  <a:pt x="477696" y="242661"/>
                </a:lnTo>
                <a:lnTo>
                  <a:pt x="517980" y="216960"/>
                </a:lnTo>
                <a:lnTo>
                  <a:pt x="544836" y="188241"/>
                </a:lnTo>
                <a:lnTo>
                  <a:pt x="558264" y="157713"/>
                </a:lnTo>
                <a:lnTo>
                  <a:pt x="558264" y="126582"/>
                </a:lnTo>
                <a:lnTo>
                  <a:pt x="517980" y="67335"/>
                </a:lnTo>
                <a:lnTo>
                  <a:pt x="477696" y="41634"/>
                </a:lnTo>
                <a:lnTo>
                  <a:pt x="433646" y="23419"/>
                </a:lnTo>
                <a:lnTo>
                  <a:pt x="384804" y="10408"/>
                </a:lnTo>
                <a:lnTo>
                  <a:pt x="332769" y="2602"/>
                </a:lnTo>
                <a:lnTo>
                  <a:pt x="2791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7324561" y="5947436"/>
            <a:ext cx="358140" cy="111125"/>
          </a:xfrm>
          <a:custGeom>
            <a:avLst/>
            <a:gdLst/>
            <a:ahLst/>
            <a:cxnLst/>
            <a:rect l="l" t="t" r="r" b="b"/>
            <a:pathLst>
              <a:path w="358140" h="111125">
                <a:moveTo>
                  <a:pt x="159686" y="0"/>
                </a:moveTo>
                <a:lnTo>
                  <a:pt x="110080" y="7274"/>
                </a:lnTo>
                <a:lnTo>
                  <a:pt x="73437" y="18640"/>
                </a:lnTo>
                <a:lnTo>
                  <a:pt x="17394" y="53211"/>
                </a:lnTo>
                <a:lnTo>
                  <a:pt x="0" y="75178"/>
                </a:lnTo>
                <a:lnTo>
                  <a:pt x="180821" y="110497"/>
                </a:lnTo>
                <a:lnTo>
                  <a:pt x="357915" y="69263"/>
                </a:lnTo>
                <a:lnTo>
                  <a:pt x="332781" y="43296"/>
                </a:lnTo>
                <a:lnTo>
                  <a:pt x="298029" y="22795"/>
                </a:lnTo>
                <a:lnTo>
                  <a:pt x="256022" y="8351"/>
                </a:lnTo>
                <a:lnTo>
                  <a:pt x="209120" y="556"/>
                </a:lnTo>
                <a:lnTo>
                  <a:pt x="1596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7324568" y="5947436"/>
            <a:ext cx="358140" cy="75565"/>
          </a:xfrm>
          <a:custGeom>
            <a:avLst/>
            <a:gdLst/>
            <a:ahLst/>
            <a:cxnLst/>
            <a:rect l="l" t="t" r="r" b="b"/>
            <a:pathLst>
              <a:path w="358140" h="75564">
                <a:moveTo>
                  <a:pt x="357908" y="69263"/>
                </a:moveTo>
                <a:lnTo>
                  <a:pt x="298025" y="22794"/>
                </a:lnTo>
                <a:lnTo>
                  <a:pt x="256017" y="8351"/>
                </a:lnTo>
                <a:lnTo>
                  <a:pt x="209115" y="555"/>
                </a:lnTo>
                <a:lnTo>
                  <a:pt x="159680" y="0"/>
                </a:lnTo>
                <a:lnTo>
                  <a:pt x="110075" y="7274"/>
                </a:lnTo>
                <a:lnTo>
                  <a:pt x="73432" y="18640"/>
                </a:lnTo>
                <a:lnTo>
                  <a:pt x="42204" y="34158"/>
                </a:lnTo>
                <a:lnTo>
                  <a:pt x="17392" y="53210"/>
                </a:lnTo>
                <a:lnTo>
                  <a:pt x="0" y="75178"/>
                </a:lnTo>
              </a:path>
            </a:pathLst>
          </a:custGeom>
          <a:ln w="4271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7107255" y="6004805"/>
            <a:ext cx="222885" cy="135255"/>
          </a:xfrm>
          <a:custGeom>
            <a:avLst/>
            <a:gdLst/>
            <a:ahLst/>
            <a:cxnLst/>
            <a:rect l="l" t="t" r="r" b="b"/>
            <a:pathLst>
              <a:path w="222884" h="135254">
                <a:moveTo>
                  <a:pt x="134597" y="0"/>
                </a:moveTo>
                <a:lnTo>
                  <a:pt x="91178" y="7735"/>
                </a:lnTo>
                <a:lnTo>
                  <a:pt x="52514" y="25321"/>
                </a:lnTo>
                <a:lnTo>
                  <a:pt x="21908" y="52169"/>
                </a:lnTo>
                <a:lnTo>
                  <a:pt x="2067" y="92028"/>
                </a:lnTo>
                <a:lnTo>
                  <a:pt x="0" y="113291"/>
                </a:lnTo>
                <a:lnTo>
                  <a:pt x="3343" y="134654"/>
                </a:lnTo>
                <a:lnTo>
                  <a:pt x="145611" y="110842"/>
                </a:lnTo>
                <a:lnTo>
                  <a:pt x="222489" y="16436"/>
                </a:lnTo>
                <a:lnTo>
                  <a:pt x="179469" y="2704"/>
                </a:lnTo>
                <a:lnTo>
                  <a:pt x="1345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7107258" y="6004804"/>
            <a:ext cx="222885" cy="135255"/>
          </a:xfrm>
          <a:custGeom>
            <a:avLst/>
            <a:gdLst/>
            <a:ahLst/>
            <a:cxnLst/>
            <a:rect l="l" t="t" r="r" b="b"/>
            <a:pathLst>
              <a:path w="222884" h="135254">
                <a:moveTo>
                  <a:pt x="222486" y="16436"/>
                </a:moveTo>
                <a:lnTo>
                  <a:pt x="179468" y="2704"/>
                </a:lnTo>
                <a:lnTo>
                  <a:pt x="134598" y="0"/>
                </a:lnTo>
                <a:lnTo>
                  <a:pt x="91178" y="7735"/>
                </a:lnTo>
                <a:lnTo>
                  <a:pt x="52514" y="25321"/>
                </a:lnTo>
                <a:lnTo>
                  <a:pt x="21908" y="52169"/>
                </a:lnTo>
                <a:lnTo>
                  <a:pt x="2066" y="92028"/>
                </a:lnTo>
                <a:lnTo>
                  <a:pt x="0" y="113291"/>
                </a:lnTo>
                <a:lnTo>
                  <a:pt x="3346" y="134655"/>
                </a:lnTo>
              </a:path>
            </a:pathLst>
          </a:custGeom>
          <a:ln w="4252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7075951" y="6309781"/>
            <a:ext cx="224790" cy="105410"/>
          </a:xfrm>
          <a:custGeom>
            <a:avLst/>
            <a:gdLst/>
            <a:ahLst/>
            <a:cxnLst/>
            <a:rect l="l" t="t" r="r" b="b"/>
            <a:pathLst>
              <a:path w="224790" h="105410">
                <a:moveTo>
                  <a:pt x="0" y="0"/>
                </a:moveTo>
                <a:lnTo>
                  <a:pt x="9120" y="39429"/>
                </a:lnTo>
                <a:lnTo>
                  <a:pt x="39196" y="72327"/>
                </a:lnTo>
                <a:lnTo>
                  <a:pt x="85604" y="95315"/>
                </a:lnTo>
                <a:lnTo>
                  <a:pt x="143723" y="105015"/>
                </a:lnTo>
                <a:lnTo>
                  <a:pt x="164739" y="104689"/>
                </a:lnTo>
                <a:lnTo>
                  <a:pt x="185388" y="102435"/>
                </a:lnTo>
                <a:lnTo>
                  <a:pt x="205371" y="98301"/>
                </a:lnTo>
                <a:lnTo>
                  <a:pt x="224391" y="92333"/>
                </a:lnTo>
                <a:lnTo>
                  <a:pt x="150717" y="465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7075951" y="6309781"/>
            <a:ext cx="224790" cy="105410"/>
          </a:xfrm>
          <a:custGeom>
            <a:avLst/>
            <a:gdLst/>
            <a:ahLst/>
            <a:cxnLst/>
            <a:rect l="l" t="t" r="r" b="b"/>
            <a:pathLst>
              <a:path w="224790" h="105410">
                <a:moveTo>
                  <a:pt x="0" y="0"/>
                </a:moveTo>
                <a:lnTo>
                  <a:pt x="9120" y="39429"/>
                </a:lnTo>
                <a:lnTo>
                  <a:pt x="39197" y="72327"/>
                </a:lnTo>
                <a:lnTo>
                  <a:pt x="85606" y="95316"/>
                </a:lnTo>
                <a:lnTo>
                  <a:pt x="143723" y="105015"/>
                </a:lnTo>
                <a:lnTo>
                  <a:pt x="164742" y="104689"/>
                </a:lnTo>
                <a:lnTo>
                  <a:pt x="185392" y="102435"/>
                </a:lnTo>
                <a:lnTo>
                  <a:pt x="205374" y="98301"/>
                </a:lnTo>
                <a:lnTo>
                  <a:pt x="224393" y="92333"/>
                </a:lnTo>
              </a:path>
            </a:pathLst>
          </a:custGeom>
          <a:ln w="4260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7670819" y="6008805"/>
            <a:ext cx="216623" cy="44245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7019398" y="6137195"/>
            <a:ext cx="102870" cy="175895"/>
          </a:xfrm>
          <a:custGeom>
            <a:avLst/>
            <a:gdLst/>
            <a:ahLst/>
            <a:cxnLst/>
            <a:rect l="l" t="t" r="r" b="b"/>
            <a:pathLst>
              <a:path w="102869" h="175895">
                <a:moveTo>
                  <a:pt x="96216" y="0"/>
                </a:moveTo>
                <a:lnTo>
                  <a:pt x="56815" y="9395"/>
                </a:lnTo>
                <a:lnTo>
                  <a:pt x="25581" y="30842"/>
                </a:lnTo>
                <a:lnTo>
                  <a:pt x="5611" y="61207"/>
                </a:lnTo>
                <a:lnTo>
                  <a:pt x="0" y="97359"/>
                </a:lnTo>
                <a:lnTo>
                  <a:pt x="5560" y="122090"/>
                </a:lnTo>
                <a:lnTo>
                  <a:pt x="18142" y="144164"/>
                </a:lnTo>
                <a:lnTo>
                  <a:pt x="36851" y="162431"/>
                </a:lnTo>
                <a:lnTo>
                  <a:pt x="60793" y="175739"/>
                </a:lnTo>
                <a:lnTo>
                  <a:pt x="102489" y="91742"/>
                </a:lnTo>
                <a:lnTo>
                  <a:pt x="962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7019401" y="6137194"/>
            <a:ext cx="96520" cy="175895"/>
          </a:xfrm>
          <a:custGeom>
            <a:avLst/>
            <a:gdLst/>
            <a:ahLst/>
            <a:cxnLst/>
            <a:rect l="l" t="t" r="r" b="b"/>
            <a:pathLst>
              <a:path w="96519" h="175895">
                <a:moveTo>
                  <a:pt x="96216" y="0"/>
                </a:moveTo>
                <a:lnTo>
                  <a:pt x="56815" y="9395"/>
                </a:lnTo>
                <a:lnTo>
                  <a:pt x="25582" y="30842"/>
                </a:lnTo>
                <a:lnTo>
                  <a:pt x="5611" y="61208"/>
                </a:lnTo>
                <a:lnTo>
                  <a:pt x="0" y="97359"/>
                </a:lnTo>
                <a:lnTo>
                  <a:pt x="5563" y="122090"/>
                </a:lnTo>
                <a:lnTo>
                  <a:pt x="18145" y="144165"/>
                </a:lnTo>
                <a:lnTo>
                  <a:pt x="36854" y="162431"/>
                </a:lnTo>
                <a:lnTo>
                  <a:pt x="60797" y="175739"/>
                </a:lnTo>
              </a:path>
            </a:pathLst>
          </a:custGeom>
          <a:ln w="4210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7291860" y="6376430"/>
            <a:ext cx="386715" cy="106680"/>
          </a:xfrm>
          <a:custGeom>
            <a:avLst/>
            <a:gdLst/>
            <a:ahLst/>
            <a:cxnLst/>
            <a:rect l="l" t="t" r="r" b="b"/>
            <a:pathLst>
              <a:path w="386715" h="106679">
                <a:moveTo>
                  <a:pt x="210381" y="0"/>
                </a:moveTo>
                <a:lnTo>
                  <a:pt x="0" y="21566"/>
                </a:lnTo>
                <a:lnTo>
                  <a:pt x="19036" y="48624"/>
                </a:lnTo>
                <a:lnTo>
                  <a:pt x="50598" y="71456"/>
                </a:lnTo>
                <a:lnTo>
                  <a:pt x="92266" y="89269"/>
                </a:lnTo>
                <a:lnTo>
                  <a:pt x="141622" y="101272"/>
                </a:lnTo>
                <a:lnTo>
                  <a:pt x="196246" y="106673"/>
                </a:lnTo>
                <a:lnTo>
                  <a:pt x="253720" y="104679"/>
                </a:lnTo>
                <a:lnTo>
                  <a:pt x="292824" y="98691"/>
                </a:lnTo>
                <a:lnTo>
                  <a:pt x="328636" y="89220"/>
                </a:lnTo>
                <a:lnTo>
                  <a:pt x="360235" y="76568"/>
                </a:lnTo>
                <a:lnTo>
                  <a:pt x="386700" y="61040"/>
                </a:lnTo>
                <a:lnTo>
                  <a:pt x="2103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7291862" y="6397996"/>
            <a:ext cx="386715" cy="85725"/>
          </a:xfrm>
          <a:custGeom>
            <a:avLst/>
            <a:gdLst/>
            <a:ahLst/>
            <a:cxnLst/>
            <a:rect l="l" t="t" r="r" b="b"/>
            <a:pathLst>
              <a:path w="386715" h="85725">
                <a:moveTo>
                  <a:pt x="0" y="0"/>
                </a:moveTo>
                <a:lnTo>
                  <a:pt x="50599" y="49889"/>
                </a:lnTo>
                <a:lnTo>
                  <a:pt x="92267" y="67702"/>
                </a:lnTo>
                <a:lnTo>
                  <a:pt x="141623" y="79705"/>
                </a:lnTo>
                <a:lnTo>
                  <a:pt x="196247" y="85106"/>
                </a:lnTo>
                <a:lnTo>
                  <a:pt x="253723" y="83112"/>
                </a:lnTo>
                <a:lnTo>
                  <a:pt x="292829" y="77123"/>
                </a:lnTo>
                <a:lnTo>
                  <a:pt x="328641" y="67652"/>
                </a:lnTo>
                <a:lnTo>
                  <a:pt x="360238" y="55001"/>
                </a:lnTo>
                <a:lnTo>
                  <a:pt x="386698" y="39473"/>
                </a:lnTo>
              </a:path>
            </a:pathLst>
          </a:custGeom>
          <a:ln w="4271">
            <a:solidFill>
              <a:srgbClr val="6C8F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7121936" y="4674891"/>
            <a:ext cx="662196" cy="55758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 txBox="1"/>
          <p:nvPr/>
        </p:nvSpPr>
        <p:spPr>
          <a:xfrm>
            <a:off x="18019535" y="4204673"/>
            <a:ext cx="81089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集线器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18019535" y="4799570"/>
            <a:ext cx="81089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计算机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18019535" y="5442039"/>
            <a:ext cx="81089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路由器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18150422" y="6060986"/>
            <a:ext cx="54927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Microsoft JhengHei UI"/>
                <a:cs typeface="Microsoft JhengHei UI"/>
              </a:rPr>
              <a:t>⽹络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20" name="object 220"/>
          <p:cNvSpPr txBox="1">
            <a:spLocks noGrp="1"/>
          </p:cNvSpPr>
          <p:nvPr>
            <p:ph type="title"/>
          </p:nvPr>
        </p:nvSpPr>
        <p:spPr>
          <a:xfrm>
            <a:off x="8544107" y="706985"/>
            <a:ext cx="301625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⽹络的⽹络</a:t>
            </a:r>
          </a:p>
        </p:txBody>
      </p:sp>
      <p:sp>
        <p:nvSpPr>
          <p:cNvPr id="221" name="object 221"/>
          <p:cNvSpPr txBox="1"/>
          <p:nvPr/>
        </p:nvSpPr>
        <p:spPr>
          <a:xfrm>
            <a:off x="6608098" y="8189352"/>
            <a:ext cx="4789805" cy="156464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注意：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18100"/>
              </a:lnSpc>
            </a:pPr>
            <a:r>
              <a:rPr sz="2850" spc="25" dirty="0">
                <a:latin typeface="Microsoft JhengHei UI"/>
                <a:cs typeface="Microsoft JhengHei UI"/>
              </a:rPr>
              <a:t>要达到相互交换信息的⽬的， </a:t>
            </a:r>
            <a:r>
              <a:rPr sz="2850" spc="30" dirty="0">
                <a:latin typeface="Microsoft JhengHei UI"/>
                <a:cs typeface="Microsoft JhengHei UI"/>
              </a:rPr>
              <a:t>需要相应的软件⽀持。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22" name="object 222"/>
          <p:cNvSpPr txBox="1"/>
          <p:nvPr/>
        </p:nvSpPr>
        <p:spPr>
          <a:xfrm>
            <a:off x="12483955" y="2358151"/>
            <a:ext cx="4789805" cy="1051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8100"/>
              </a:lnSpc>
              <a:spcBef>
                <a:spcPts val="90"/>
              </a:spcBef>
            </a:pP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</a:t>
            </a:r>
            <a:r>
              <a:rPr sz="2850" spc="30" dirty="0">
                <a:latin typeface="Microsoft JhengHei UI"/>
                <a:cs typeface="Microsoft JhengHei UI"/>
              </a:rPr>
              <a:t>：把计算机连接在⼀起 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互连⽹络</a:t>
            </a:r>
            <a:r>
              <a:rPr sz="2850" spc="30" dirty="0">
                <a:latin typeface="Microsoft JhengHei UI"/>
                <a:cs typeface="Microsoft JhengHei UI"/>
              </a:rPr>
              <a:t>：把⽹络连接在⼀起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23" name="object 223"/>
          <p:cNvSpPr txBox="1"/>
          <p:nvPr/>
        </p:nvSpPr>
        <p:spPr>
          <a:xfrm>
            <a:off x="1169077" y="2690343"/>
            <a:ext cx="3754754" cy="74409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计算机⽹络概述</a:t>
            </a:r>
            <a:endParaRPr sz="3600">
              <a:latin typeface="Microsoft JhengHei UI"/>
              <a:cs typeface="Microsoft JhengHei UI"/>
            </a:endParaRPr>
          </a:p>
          <a:p>
            <a:pPr marL="882650" lvl="1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什么是⽹络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主机的⽹络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局域⽹络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sz="3600" spc="25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⽹络的⽹络</a:t>
            </a:r>
            <a:endParaRPr sz="3600">
              <a:latin typeface="Microsoft JhengHei UI"/>
              <a:cs typeface="Microsoft JhengHei UI"/>
            </a:endParaRPr>
          </a:p>
          <a:p>
            <a:pPr marL="1249045" lvl="2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sz="3600" spc="0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1615440" lvl="3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第⼀阶段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3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第⼆阶段</a:t>
            </a:r>
            <a:endParaRPr sz="3600">
              <a:latin typeface="Microsoft JhengHei UI"/>
              <a:cs typeface="Microsoft JhengHei UI"/>
            </a:endParaRPr>
          </a:p>
          <a:p>
            <a:pPr marL="1615440" lvl="3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616075" algn="l"/>
              </a:tabLst>
            </a:pPr>
            <a:r>
              <a:rPr sz="3600" spc="25" dirty="0">
                <a:latin typeface="Microsoft JhengHei UI"/>
                <a:cs typeface="Microsoft JhengHei UI"/>
              </a:rPr>
              <a:t>第三阶段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5513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4717415"/>
          </a:xfrm>
          <a:custGeom>
            <a:avLst/>
            <a:gdLst/>
            <a:ahLst/>
            <a:cxnLst/>
            <a:rect l="l" t="t" r="r" b="b"/>
            <a:pathLst>
              <a:path w="12963525" h="471741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459196"/>
                </a:lnTo>
                <a:lnTo>
                  <a:pt x="197" y="4510565"/>
                </a:lnTo>
                <a:lnTo>
                  <a:pt x="1581" y="4551993"/>
                </a:lnTo>
                <a:lnTo>
                  <a:pt x="12649" y="4610701"/>
                </a:lnTo>
                <a:lnTo>
                  <a:pt x="49226" y="4668114"/>
                </a:lnTo>
                <a:lnTo>
                  <a:pt x="106640" y="4704691"/>
                </a:lnTo>
                <a:lnTo>
                  <a:pt x="165348" y="4715760"/>
                </a:lnTo>
                <a:lnTo>
                  <a:pt x="206776" y="4717144"/>
                </a:lnTo>
                <a:lnTo>
                  <a:pt x="258146" y="4717342"/>
                </a:lnTo>
                <a:lnTo>
                  <a:pt x="12705299" y="4717342"/>
                </a:lnTo>
                <a:lnTo>
                  <a:pt x="12756671" y="4717144"/>
                </a:lnTo>
                <a:lnTo>
                  <a:pt x="12798099" y="4715760"/>
                </a:lnTo>
                <a:lnTo>
                  <a:pt x="12856802" y="4704691"/>
                </a:lnTo>
                <a:lnTo>
                  <a:pt x="12914218" y="4668114"/>
                </a:lnTo>
                <a:lnTo>
                  <a:pt x="12950799" y="4610701"/>
                </a:lnTo>
                <a:lnTo>
                  <a:pt x="12961867" y="4551993"/>
                </a:lnTo>
                <a:lnTo>
                  <a:pt x="12963250" y="4510565"/>
                </a:lnTo>
                <a:lnTo>
                  <a:pt x="12963448" y="445919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4717415"/>
          </a:xfrm>
          <a:custGeom>
            <a:avLst/>
            <a:gdLst/>
            <a:ahLst/>
            <a:cxnLst/>
            <a:rect l="l" t="t" r="r" b="b"/>
            <a:pathLst>
              <a:path w="12963525" h="471741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459196"/>
                </a:lnTo>
                <a:lnTo>
                  <a:pt x="12963250" y="4510565"/>
                </a:lnTo>
                <a:lnTo>
                  <a:pt x="12961867" y="4551993"/>
                </a:lnTo>
                <a:lnTo>
                  <a:pt x="12950799" y="4610701"/>
                </a:lnTo>
                <a:lnTo>
                  <a:pt x="12914218" y="4668114"/>
                </a:lnTo>
                <a:lnTo>
                  <a:pt x="12856802" y="4704691"/>
                </a:lnTo>
                <a:lnTo>
                  <a:pt x="12798099" y="4715760"/>
                </a:lnTo>
                <a:lnTo>
                  <a:pt x="12756671" y="4717144"/>
                </a:lnTo>
                <a:lnTo>
                  <a:pt x="12705299" y="4717342"/>
                </a:lnTo>
                <a:lnTo>
                  <a:pt x="258145" y="4717342"/>
                </a:lnTo>
                <a:lnTo>
                  <a:pt x="206775" y="4717144"/>
                </a:lnTo>
                <a:lnTo>
                  <a:pt x="165348" y="4715760"/>
                </a:lnTo>
                <a:lnTo>
                  <a:pt x="106640" y="4704691"/>
                </a:lnTo>
                <a:lnTo>
                  <a:pt x="49226" y="4668114"/>
                </a:lnTo>
                <a:lnTo>
                  <a:pt x="12650" y="4610701"/>
                </a:lnTo>
                <a:lnTo>
                  <a:pt x="1581" y="4551993"/>
                </a:lnTo>
                <a:lnTo>
                  <a:pt x="197" y="4510565"/>
                </a:lnTo>
                <a:lnTo>
                  <a:pt x="0" y="445919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66645" y="271001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6645" y="3337694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66645" y="395338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9303" y="2462871"/>
            <a:ext cx="10925810" cy="2524125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例：港⼝吞吐量</a:t>
            </a:r>
            <a:r>
              <a:rPr sz="2850" spc="55" dirty="0">
                <a:latin typeface="Microsoft JhengHei UI"/>
                <a:cs typeface="Microsoft JhengHei UI"/>
              </a:rPr>
              <a:t>（</a:t>
            </a:r>
            <a:r>
              <a:rPr sz="2850" spc="55" dirty="0">
                <a:latin typeface="Arial"/>
                <a:cs typeface="Arial"/>
              </a:rPr>
              <a:t>Port</a:t>
            </a:r>
            <a:r>
              <a:rPr sz="2850" spc="125" dirty="0">
                <a:latin typeface="Arial"/>
                <a:cs typeface="Arial"/>
              </a:rPr>
              <a:t> </a:t>
            </a:r>
            <a:r>
              <a:rPr sz="2850" spc="55" dirty="0">
                <a:latin typeface="Arial"/>
                <a:cs typeface="Arial"/>
              </a:rPr>
              <a:t>handling</a:t>
            </a:r>
            <a:r>
              <a:rPr sz="2850" spc="114" dirty="0">
                <a:latin typeface="Arial"/>
                <a:cs typeface="Arial"/>
              </a:rPr>
              <a:t> </a:t>
            </a:r>
            <a:r>
              <a:rPr sz="2850" spc="65" dirty="0">
                <a:latin typeface="Arial"/>
                <a:cs typeface="Arial"/>
              </a:rPr>
              <a:t>capacity</a:t>
            </a:r>
            <a:r>
              <a:rPr sz="2850" spc="65" dirty="0">
                <a:latin typeface="Microsoft JhengHei UI"/>
                <a:cs typeface="Microsoft JhengHei UI"/>
              </a:rPr>
              <a:t>）：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是指⼀年内经由⽔运输出、输⼊港区并经过装卸作业的货物总量。 吞吐</a:t>
            </a:r>
            <a:r>
              <a:rPr sz="2850" spc="30" dirty="0">
                <a:latin typeface="Microsoft JhengHei UI"/>
                <a:cs typeface="Microsoft JhengHei UI"/>
              </a:rPr>
              <a:t>量</a:t>
            </a:r>
            <a:r>
              <a:rPr sz="2850" spc="240" dirty="0">
                <a:latin typeface="Microsoft JhengHei UI"/>
                <a:cs typeface="Microsoft JhengHei UI"/>
              </a:rPr>
              <a:t> </a:t>
            </a:r>
            <a:r>
              <a:rPr sz="2850" spc="55" dirty="0">
                <a:latin typeface="Arial"/>
                <a:cs typeface="Arial"/>
              </a:rPr>
              <a:t>(throughput)</a:t>
            </a:r>
            <a:r>
              <a:rPr sz="2850" spc="175" dirty="0">
                <a:latin typeface="Arial"/>
                <a:cs typeface="Arial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表示在单位时间内通过某个⽹络（或信道、接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⼝）的数据量：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94898" y="5812435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94898" y="4961593"/>
            <a:ext cx="9756140" cy="1257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5130" marR="5080" indent="-392430">
              <a:lnSpc>
                <a:spcPct val="1418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80" dirty="0">
                <a:latin typeface="Microsoft JhengHei UI"/>
                <a:cs typeface="Microsoft JhengHei UI"/>
              </a:rPr>
              <a:t>吞吐量⽤来测量实际上到底有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多少数据量能够通过⽹络</a:t>
            </a:r>
            <a:r>
              <a:rPr sz="2850" spc="30" dirty="0">
                <a:latin typeface="Microsoft JhengHei UI"/>
                <a:cs typeface="Microsoft JhengHei UI"/>
              </a:rPr>
              <a:t>；  </a:t>
            </a:r>
            <a:r>
              <a:rPr sz="2850" spc="80" dirty="0">
                <a:latin typeface="Microsoft JhengHei UI"/>
                <a:cs typeface="Microsoft JhengHei UI"/>
              </a:rPr>
              <a:t>吞吐量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受⽹络的带宽或⽹络的额定速率的限制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652825" y="715916"/>
            <a:ext cx="481076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性能指标：吞吐量</a:t>
            </a:r>
          </a:p>
        </p:txBody>
      </p:sp>
      <p:sp>
        <p:nvSpPr>
          <p:cNvPr id="13" name="object 1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69077" y="2691128"/>
            <a:ext cx="3642995" cy="733996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01015" indent="-488315">
              <a:lnSpc>
                <a:spcPct val="100000"/>
              </a:lnSpc>
              <a:spcBef>
                <a:spcPts val="640"/>
              </a:spcBef>
              <a:buSzPct val="145714"/>
              <a:buFont typeface="Arial"/>
              <a:buChar char="•"/>
              <a:tabLst>
                <a:tab pos="501650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计算机⽹络概述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⽹络性能指标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信息的度量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⽹络速率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⽹络带宽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⽹络吞吐量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⽹络时延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利⽤率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⾮性能指标</a:t>
            </a:r>
            <a:endParaRPr sz="35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6761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5965825"/>
          </a:xfrm>
          <a:custGeom>
            <a:avLst/>
            <a:gdLst/>
            <a:ahLst/>
            <a:cxnLst/>
            <a:rect l="l" t="t" r="r" b="b"/>
            <a:pathLst>
              <a:path w="12963525" h="59658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707149"/>
                </a:lnTo>
                <a:lnTo>
                  <a:pt x="197" y="5758519"/>
                </a:lnTo>
                <a:lnTo>
                  <a:pt x="1581" y="5799946"/>
                </a:lnTo>
                <a:lnTo>
                  <a:pt x="12649" y="5858655"/>
                </a:lnTo>
                <a:lnTo>
                  <a:pt x="49226" y="5916068"/>
                </a:lnTo>
                <a:lnTo>
                  <a:pt x="106640" y="5952644"/>
                </a:lnTo>
                <a:lnTo>
                  <a:pt x="165348" y="5963714"/>
                </a:lnTo>
                <a:lnTo>
                  <a:pt x="206776" y="5965098"/>
                </a:lnTo>
                <a:lnTo>
                  <a:pt x="258146" y="5965295"/>
                </a:lnTo>
                <a:lnTo>
                  <a:pt x="12705299" y="5965295"/>
                </a:lnTo>
                <a:lnTo>
                  <a:pt x="12756671" y="5965098"/>
                </a:lnTo>
                <a:lnTo>
                  <a:pt x="12798099" y="5963714"/>
                </a:lnTo>
                <a:lnTo>
                  <a:pt x="12856802" y="5952644"/>
                </a:lnTo>
                <a:lnTo>
                  <a:pt x="12914218" y="5916068"/>
                </a:lnTo>
                <a:lnTo>
                  <a:pt x="12950799" y="5858655"/>
                </a:lnTo>
                <a:lnTo>
                  <a:pt x="12961867" y="5799946"/>
                </a:lnTo>
                <a:lnTo>
                  <a:pt x="12963250" y="5758519"/>
                </a:lnTo>
                <a:lnTo>
                  <a:pt x="12963448" y="570714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5965825"/>
          </a:xfrm>
          <a:custGeom>
            <a:avLst/>
            <a:gdLst/>
            <a:ahLst/>
            <a:cxnLst/>
            <a:rect l="l" t="t" r="r" b="b"/>
            <a:pathLst>
              <a:path w="12963525" h="59658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707149"/>
                </a:lnTo>
                <a:lnTo>
                  <a:pt x="12963250" y="5758519"/>
                </a:lnTo>
                <a:lnTo>
                  <a:pt x="12961867" y="5799946"/>
                </a:lnTo>
                <a:lnTo>
                  <a:pt x="12950799" y="5858655"/>
                </a:lnTo>
                <a:lnTo>
                  <a:pt x="12914218" y="5916068"/>
                </a:lnTo>
                <a:lnTo>
                  <a:pt x="12856802" y="5952644"/>
                </a:lnTo>
                <a:lnTo>
                  <a:pt x="12798099" y="5963714"/>
                </a:lnTo>
                <a:lnTo>
                  <a:pt x="12756671" y="5965098"/>
                </a:lnTo>
                <a:lnTo>
                  <a:pt x="12705299" y="5965295"/>
                </a:lnTo>
                <a:lnTo>
                  <a:pt x="258145" y="5965295"/>
                </a:lnTo>
                <a:lnTo>
                  <a:pt x="206775" y="5965098"/>
                </a:lnTo>
                <a:lnTo>
                  <a:pt x="165348" y="5963714"/>
                </a:lnTo>
                <a:lnTo>
                  <a:pt x="106640" y="5952644"/>
                </a:lnTo>
                <a:lnTo>
                  <a:pt x="49226" y="5916068"/>
                </a:lnTo>
                <a:lnTo>
                  <a:pt x="12650" y="5858655"/>
                </a:lnTo>
                <a:lnTo>
                  <a:pt x="1581" y="5799946"/>
                </a:lnTo>
                <a:lnTo>
                  <a:pt x="197" y="5758519"/>
                </a:lnTo>
                <a:lnTo>
                  <a:pt x="0" y="570714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66645" y="278676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6645" y="464582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9303" y="2539625"/>
            <a:ext cx="11069955" cy="2512695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时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延</a:t>
            </a:r>
            <a:r>
              <a:rPr sz="2850" spc="225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2850" spc="50" dirty="0">
                <a:latin typeface="Arial"/>
                <a:cs typeface="Arial"/>
              </a:rPr>
              <a:t>(delay</a:t>
            </a:r>
            <a:r>
              <a:rPr sz="2850" spc="150" dirty="0">
                <a:latin typeface="Arial"/>
                <a:cs typeface="Arial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或</a:t>
            </a:r>
            <a:r>
              <a:rPr sz="2850" spc="225" dirty="0">
                <a:latin typeface="Microsoft JhengHei UI"/>
                <a:cs typeface="Microsoft JhengHei UI"/>
              </a:rPr>
              <a:t> </a:t>
            </a:r>
            <a:r>
              <a:rPr sz="2850" spc="50" dirty="0">
                <a:latin typeface="Arial"/>
                <a:cs typeface="Arial"/>
              </a:rPr>
              <a:t>latency)</a:t>
            </a:r>
            <a:r>
              <a:rPr sz="2850" spc="160" dirty="0">
                <a:latin typeface="Arial"/>
                <a:cs typeface="Arial"/>
              </a:rPr>
              <a:t> </a:t>
            </a:r>
            <a:r>
              <a:rPr sz="2850" spc="80" dirty="0">
                <a:latin typeface="Microsoft JhengHei UI"/>
                <a:cs typeface="Microsoft JhengHei UI"/>
              </a:rPr>
              <a:t>是指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数据</a:t>
            </a:r>
            <a:r>
              <a:rPr sz="2850" spc="80" dirty="0">
                <a:latin typeface="Microsoft JhengHei UI"/>
                <a:cs typeface="Microsoft JhengHei UI"/>
              </a:rPr>
              <a:t>（⼀个报⽂或分组，甚⾄⽐特）从</a:t>
            </a:r>
            <a:endParaRPr sz="2850">
              <a:latin typeface="Microsoft JhengHei UI"/>
              <a:cs typeface="Microsoft JhengHei UI"/>
            </a:endParaRPr>
          </a:p>
          <a:p>
            <a:pPr marL="12700" marR="208915">
              <a:lnSpc>
                <a:spcPct val="141800"/>
              </a:lnSpc>
              <a:spcBef>
                <a:spcPts val="9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⽹络（或链路）的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⼀端传送到另⼀端所需的时间</a:t>
            </a:r>
            <a:r>
              <a:rPr sz="2850" spc="80" dirty="0">
                <a:latin typeface="Microsoft JhengHei UI"/>
                <a:cs typeface="Microsoft JhengHei UI"/>
              </a:rPr>
              <a:t>。有时也称为延迟 或迟延。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⽹络中的时延由以下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⼏个不同</a:t>
            </a:r>
            <a:r>
              <a:rPr sz="2850" spc="80" dirty="0">
                <a:latin typeface="Microsoft JhengHei UI"/>
                <a:cs typeface="Microsoft JhengHei UI"/>
              </a:rPr>
              <a:t>的部分组成：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80772" y="587719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80772" y="649288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80772" y="710857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80772" y="5026356"/>
            <a:ext cx="2389505" cy="2488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5130" marR="5080" indent="-392430" algn="just">
              <a:lnSpc>
                <a:spcPct val="1418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405765" algn="l"/>
              </a:tabLst>
            </a:pPr>
            <a:r>
              <a:rPr sz="2850" spc="80" dirty="0">
                <a:latin typeface="Microsoft JhengHei UI"/>
                <a:cs typeface="Microsoft JhengHei UI"/>
              </a:rPr>
              <a:t>发送时延；  传播时延；  处理时延；  排队时</a:t>
            </a:r>
            <a:r>
              <a:rPr sz="2850" spc="30" dirty="0">
                <a:latin typeface="Microsoft JhengHei UI"/>
                <a:cs typeface="Microsoft JhengHei UI"/>
              </a:rPr>
              <a:t>延</a:t>
            </a:r>
            <a:r>
              <a:rPr sz="2850" spc="114" dirty="0">
                <a:latin typeface="Microsoft JhengHei UI"/>
                <a:cs typeface="Microsoft JhengHei UI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性能指标：时延</a:t>
            </a:r>
          </a:p>
        </p:txBody>
      </p:sp>
      <p:sp>
        <p:nvSpPr>
          <p:cNvPr id="14" name="object 1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69077" y="2691128"/>
            <a:ext cx="3642995" cy="733996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01015" indent="-488315">
              <a:lnSpc>
                <a:spcPct val="100000"/>
              </a:lnSpc>
              <a:spcBef>
                <a:spcPts val="640"/>
              </a:spcBef>
              <a:buSzPct val="145714"/>
              <a:buFont typeface="Arial"/>
              <a:buChar char="•"/>
              <a:tabLst>
                <a:tab pos="501650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计算机⽹络概述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⽹络性能指标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信息的度量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⽹络速率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⽹络带宽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⽹络吞吐量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⽹络时延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利⽤率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⾮性能指标</a:t>
            </a:r>
            <a:endParaRPr sz="350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805077" y="7214234"/>
            <a:ext cx="1839170" cy="18391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80050"/>
            <a:ext cx="13759235" cy="4059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57002"/>
            <a:ext cx="12963525" cy="3263900"/>
          </a:xfrm>
          <a:custGeom>
            <a:avLst/>
            <a:gdLst/>
            <a:ahLst/>
            <a:cxnLst/>
            <a:rect l="l" t="t" r="r" b="b"/>
            <a:pathLst>
              <a:path w="12963525" h="326390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005587"/>
                </a:lnTo>
                <a:lnTo>
                  <a:pt x="197" y="3056956"/>
                </a:lnTo>
                <a:lnTo>
                  <a:pt x="1581" y="3098384"/>
                </a:lnTo>
                <a:lnTo>
                  <a:pt x="12649" y="3157092"/>
                </a:lnTo>
                <a:lnTo>
                  <a:pt x="49226" y="3214505"/>
                </a:lnTo>
                <a:lnTo>
                  <a:pt x="106640" y="3251082"/>
                </a:lnTo>
                <a:lnTo>
                  <a:pt x="165348" y="3262151"/>
                </a:lnTo>
                <a:lnTo>
                  <a:pt x="206776" y="3263535"/>
                </a:lnTo>
                <a:lnTo>
                  <a:pt x="258146" y="3263733"/>
                </a:lnTo>
                <a:lnTo>
                  <a:pt x="12705299" y="3263733"/>
                </a:lnTo>
                <a:lnTo>
                  <a:pt x="12756671" y="3263535"/>
                </a:lnTo>
                <a:lnTo>
                  <a:pt x="12798099" y="3262151"/>
                </a:lnTo>
                <a:lnTo>
                  <a:pt x="12856802" y="3251082"/>
                </a:lnTo>
                <a:lnTo>
                  <a:pt x="12914218" y="3214505"/>
                </a:lnTo>
                <a:lnTo>
                  <a:pt x="12950799" y="3157092"/>
                </a:lnTo>
                <a:lnTo>
                  <a:pt x="12961867" y="3098384"/>
                </a:lnTo>
                <a:lnTo>
                  <a:pt x="12963250" y="3056956"/>
                </a:lnTo>
                <a:lnTo>
                  <a:pt x="12963448" y="300558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57002"/>
            <a:ext cx="12963525" cy="3263900"/>
          </a:xfrm>
          <a:custGeom>
            <a:avLst/>
            <a:gdLst/>
            <a:ahLst/>
            <a:cxnLst/>
            <a:rect l="l" t="t" r="r" b="b"/>
            <a:pathLst>
              <a:path w="12963525" h="326390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005587"/>
                </a:lnTo>
                <a:lnTo>
                  <a:pt x="12963250" y="3056956"/>
                </a:lnTo>
                <a:lnTo>
                  <a:pt x="12961867" y="3098384"/>
                </a:lnTo>
                <a:lnTo>
                  <a:pt x="12950799" y="3157092"/>
                </a:lnTo>
                <a:lnTo>
                  <a:pt x="12914218" y="3214505"/>
                </a:lnTo>
                <a:lnTo>
                  <a:pt x="12856802" y="3251082"/>
                </a:lnTo>
                <a:lnTo>
                  <a:pt x="12798099" y="3262151"/>
                </a:lnTo>
                <a:lnTo>
                  <a:pt x="12756671" y="3263535"/>
                </a:lnTo>
                <a:lnTo>
                  <a:pt x="12705299" y="3263733"/>
                </a:lnTo>
                <a:lnTo>
                  <a:pt x="258145" y="3263733"/>
                </a:lnTo>
                <a:lnTo>
                  <a:pt x="206775" y="3263535"/>
                </a:lnTo>
                <a:lnTo>
                  <a:pt x="165348" y="3262151"/>
                </a:lnTo>
                <a:lnTo>
                  <a:pt x="106640" y="3251082"/>
                </a:lnTo>
                <a:lnTo>
                  <a:pt x="49226" y="3214505"/>
                </a:lnTo>
                <a:lnTo>
                  <a:pt x="12650" y="3157092"/>
                </a:lnTo>
                <a:lnTo>
                  <a:pt x="1581" y="3098384"/>
                </a:lnTo>
                <a:lnTo>
                  <a:pt x="197" y="3056956"/>
                </a:lnTo>
                <a:lnTo>
                  <a:pt x="0" y="300558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66645" y="266736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6645" y="389873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9303" y="2432208"/>
            <a:ext cx="10866120" cy="2488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也称为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传输时延</a:t>
            </a:r>
            <a:r>
              <a:rPr sz="2850" spc="80" dirty="0">
                <a:latin typeface="Microsoft JhengHei UI"/>
                <a:cs typeface="Microsoft JhengHei UI"/>
              </a:rPr>
              <a:t>。发送数据时，数据帧从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结点进⼊到传输媒体</a:t>
            </a:r>
            <a:r>
              <a:rPr sz="2850" spc="80" dirty="0">
                <a:latin typeface="Microsoft JhengHei UI"/>
                <a:cs typeface="Microsoft JhengHei UI"/>
              </a:rPr>
              <a:t>所需 要的时间。</a:t>
            </a:r>
            <a:endParaRPr sz="2850">
              <a:latin typeface="Microsoft JhengHei UI"/>
              <a:cs typeface="Microsoft JhengHei UI"/>
            </a:endParaRPr>
          </a:p>
          <a:p>
            <a:pPr marL="12700" marR="12065">
              <a:lnSpc>
                <a:spcPts val="4850"/>
              </a:lnSpc>
              <a:spcBef>
                <a:spcPts val="40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也就是从发送数据帧的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第⼀个⽐特</a:t>
            </a:r>
            <a:r>
              <a:rPr sz="2850" spc="80" dirty="0">
                <a:latin typeface="Microsoft JhengHei UI"/>
                <a:cs typeface="Microsoft JhengHei UI"/>
              </a:rPr>
              <a:t>算起，到该帧的最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后⼀个⽐特</a:t>
            </a:r>
            <a:r>
              <a:rPr sz="2850" spc="30" dirty="0">
                <a:latin typeface="Microsoft JhengHei UI"/>
                <a:cs typeface="Microsoft JhengHei UI"/>
              </a:rPr>
              <a:t>发 </a:t>
            </a:r>
            <a:r>
              <a:rPr sz="2850" spc="80" dirty="0">
                <a:latin typeface="Microsoft JhengHei UI"/>
                <a:cs typeface="Microsoft JhengHei UI"/>
              </a:rPr>
              <a:t>送完毕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所需的时间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时延：发送时延</a:t>
            </a:r>
          </a:p>
        </p:txBody>
      </p:sp>
      <p:sp>
        <p:nvSpPr>
          <p:cNvPr id="10" name="object 10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696679" y="5571264"/>
            <a:ext cx="35179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i="1" spc="0" dirty="0">
                <a:solidFill>
                  <a:srgbClr val="5B5854"/>
                </a:solidFill>
                <a:latin typeface="Palatino Linotype"/>
                <a:cs typeface="Palatino Linotype"/>
              </a:rPr>
              <a:t>L</a:t>
            </a:r>
            <a:endParaRPr sz="460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09008" y="5717857"/>
            <a:ext cx="315976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405380" algn="l"/>
              </a:tabLst>
            </a:pPr>
            <a:r>
              <a:rPr sz="6900" i="1" spc="-615" baseline="-27777" dirty="0">
                <a:solidFill>
                  <a:srgbClr val="5B5854"/>
                </a:solidFill>
                <a:latin typeface="Palatino Linotype"/>
                <a:cs typeface="Palatino Linotype"/>
              </a:rPr>
              <a:t>D</a:t>
            </a:r>
            <a:r>
              <a:rPr sz="4875" i="1" spc="-262" baseline="-58974" dirty="0">
                <a:solidFill>
                  <a:srgbClr val="5B5854"/>
                </a:solidFill>
                <a:latin typeface="Palatino Linotype"/>
                <a:cs typeface="Palatino Linotype"/>
              </a:rPr>
              <a:t>t</a:t>
            </a:r>
            <a:r>
              <a:rPr sz="4875" i="1" spc="7" baseline="-58974" dirty="0">
                <a:solidFill>
                  <a:srgbClr val="5B5854"/>
                </a:solidFill>
                <a:latin typeface="Palatino Linotype"/>
                <a:cs typeface="Palatino Linotype"/>
              </a:rPr>
              <a:t>r</a:t>
            </a:r>
            <a:r>
              <a:rPr sz="4875" i="1" spc="284" baseline="-58974" dirty="0">
                <a:solidFill>
                  <a:srgbClr val="5B5854"/>
                </a:solidFill>
                <a:latin typeface="Palatino Linotype"/>
                <a:cs typeface="Palatino Linotype"/>
              </a:rPr>
              <a:t>a</a:t>
            </a:r>
            <a:r>
              <a:rPr sz="4875" i="1" spc="-254" baseline="-58974" dirty="0">
                <a:solidFill>
                  <a:srgbClr val="5B5854"/>
                </a:solidFill>
                <a:latin typeface="Palatino Linotype"/>
                <a:cs typeface="Palatino Linotype"/>
              </a:rPr>
              <a:t>n</a:t>
            </a:r>
            <a:r>
              <a:rPr sz="4875" i="1" spc="7" baseline="-58974" dirty="0">
                <a:solidFill>
                  <a:srgbClr val="5B5854"/>
                </a:solidFill>
                <a:latin typeface="Palatino Linotype"/>
                <a:cs typeface="Palatino Linotype"/>
              </a:rPr>
              <a:t>s</a:t>
            </a:r>
            <a:r>
              <a:rPr sz="4875" i="1" spc="135" baseline="-58974" dirty="0">
                <a:solidFill>
                  <a:srgbClr val="5B5854"/>
                </a:solidFill>
                <a:latin typeface="Palatino Linotype"/>
                <a:cs typeface="Palatino Linotype"/>
              </a:rPr>
              <a:t> </a:t>
            </a:r>
            <a:r>
              <a:rPr sz="6900" spc="-277" baseline="-27777" dirty="0">
                <a:solidFill>
                  <a:srgbClr val="5B5854"/>
                </a:solidFill>
                <a:latin typeface="Tahoma"/>
                <a:cs typeface="Tahoma"/>
              </a:rPr>
              <a:t>=</a:t>
            </a:r>
            <a:r>
              <a:rPr sz="6900" spc="-232" baseline="-27777" dirty="0">
                <a:solidFill>
                  <a:srgbClr val="5B5854"/>
                </a:solidFill>
                <a:latin typeface="Tahoma"/>
                <a:cs typeface="Tahoma"/>
              </a:rPr>
              <a:t> </a:t>
            </a:r>
            <a:r>
              <a:rPr sz="3250" u="heavy" spc="0" dirty="0">
                <a:solidFill>
                  <a:srgbClr val="5B5854"/>
                </a:solidFill>
                <a:uFill>
                  <a:solidFill>
                    <a:srgbClr val="5B5854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50" u="heavy" dirty="0">
                <a:solidFill>
                  <a:srgbClr val="5B5854"/>
                </a:solidFill>
                <a:uFill>
                  <a:solidFill>
                    <a:srgbClr val="5B5854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250" i="1" u="heavy" spc="5" dirty="0">
                <a:solidFill>
                  <a:srgbClr val="5B5854"/>
                </a:solidFill>
                <a:uFill>
                  <a:solidFill>
                    <a:srgbClr val="5B5854"/>
                  </a:solidFill>
                </a:uFill>
                <a:latin typeface="Palatino Linotype"/>
                <a:cs typeface="Palatino Linotype"/>
              </a:rPr>
              <a:t>d</a:t>
            </a:r>
            <a:r>
              <a:rPr sz="3250" i="1" u="heavy" spc="190" dirty="0">
                <a:solidFill>
                  <a:srgbClr val="5B5854"/>
                </a:solidFill>
                <a:uFill>
                  <a:solidFill>
                    <a:srgbClr val="5B5854"/>
                  </a:solidFill>
                </a:uFill>
                <a:latin typeface="Palatino Linotype"/>
                <a:cs typeface="Palatino Linotype"/>
              </a:rPr>
              <a:t>a</a:t>
            </a:r>
            <a:r>
              <a:rPr sz="3250" i="1" u="heavy" spc="-175" dirty="0">
                <a:solidFill>
                  <a:srgbClr val="5B5854"/>
                </a:solidFill>
                <a:uFill>
                  <a:solidFill>
                    <a:srgbClr val="5B5854"/>
                  </a:solidFill>
                </a:uFill>
                <a:latin typeface="Palatino Linotype"/>
                <a:cs typeface="Palatino Linotype"/>
              </a:rPr>
              <a:t>t</a:t>
            </a:r>
            <a:r>
              <a:rPr sz="3250" i="1" u="heavy" spc="190" dirty="0">
                <a:solidFill>
                  <a:srgbClr val="5B5854"/>
                </a:solidFill>
                <a:uFill>
                  <a:solidFill>
                    <a:srgbClr val="5B5854"/>
                  </a:solidFill>
                </a:uFill>
                <a:latin typeface="Palatino Linotype"/>
                <a:cs typeface="Palatino Linotype"/>
              </a:rPr>
              <a:t>a</a:t>
            </a:r>
            <a:endParaRPr sz="3250">
              <a:latin typeface="Palatino Linotype"/>
              <a:cs typeface="Palatino Linotyp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654201" y="6578026"/>
            <a:ext cx="115697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900" i="1" spc="-592" baseline="12077" dirty="0">
                <a:solidFill>
                  <a:srgbClr val="5B5854"/>
                </a:solidFill>
                <a:latin typeface="Palatino Linotype"/>
                <a:cs typeface="Palatino Linotype"/>
              </a:rPr>
              <a:t>S</a:t>
            </a:r>
            <a:r>
              <a:rPr sz="3250" i="1" spc="-175" dirty="0">
                <a:solidFill>
                  <a:srgbClr val="5B5854"/>
                </a:solidFill>
                <a:latin typeface="Palatino Linotype"/>
                <a:cs typeface="Palatino Linotype"/>
              </a:rPr>
              <a:t>t</a:t>
            </a:r>
            <a:r>
              <a:rPr sz="3250" i="1" spc="5" dirty="0">
                <a:solidFill>
                  <a:srgbClr val="5B5854"/>
                </a:solidFill>
                <a:latin typeface="Palatino Linotype"/>
                <a:cs typeface="Palatino Linotype"/>
              </a:rPr>
              <a:t>r</a:t>
            </a:r>
            <a:r>
              <a:rPr sz="3250" i="1" spc="190" dirty="0">
                <a:solidFill>
                  <a:srgbClr val="5B5854"/>
                </a:solidFill>
                <a:latin typeface="Palatino Linotype"/>
                <a:cs typeface="Palatino Linotype"/>
              </a:rPr>
              <a:t>a</a:t>
            </a:r>
            <a:r>
              <a:rPr sz="3250" i="1" spc="-170" dirty="0">
                <a:solidFill>
                  <a:srgbClr val="5B5854"/>
                </a:solidFill>
                <a:latin typeface="Palatino Linotype"/>
                <a:cs typeface="Palatino Linotype"/>
              </a:rPr>
              <a:t>n</a:t>
            </a:r>
            <a:r>
              <a:rPr sz="3250" i="1" spc="5" dirty="0">
                <a:solidFill>
                  <a:srgbClr val="5B5854"/>
                </a:solidFill>
                <a:latin typeface="Palatino Linotype"/>
                <a:cs typeface="Palatino Linotype"/>
              </a:rPr>
              <a:t>s</a:t>
            </a:r>
            <a:endParaRPr sz="325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83584" y="7172672"/>
            <a:ext cx="13759235" cy="39603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81478" y="7549623"/>
            <a:ext cx="12963525" cy="3164840"/>
          </a:xfrm>
          <a:custGeom>
            <a:avLst/>
            <a:gdLst/>
            <a:ahLst/>
            <a:cxnLst/>
            <a:rect l="l" t="t" r="r" b="b"/>
            <a:pathLst>
              <a:path w="12963525" h="316484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50"/>
                </a:lnTo>
                <a:lnTo>
                  <a:pt x="49226" y="49227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906466"/>
                </a:lnTo>
                <a:lnTo>
                  <a:pt x="197" y="2957836"/>
                </a:lnTo>
                <a:lnTo>
                  <a:pt x="1581" y="2999263"/>
                </a:lnTo>
                <a:lnTo>
                  <a:pt x="12649" y="3057972"/>
                </a:lnTo>
                <a:lnTo>
                  <a:pt x="49226" y="3115385"/>
                </a:lnTo>
                <a:lnTo>
                  <a:pt x="106640" y="3151962"/>
                </a:lnTo>
                <a:lnTo>
                  <a:pt x="165348" y="3163031"/>
                </a:lnTo>
                <a:lnTo>
                  <a:pt x="206776" y="3164414"/>
                </a:lnTo>
                <a:lnTo>
                  <a:pt x="258146" y="3164612"/>
                </a:lnTo>
                <a:lnTo>
                  <a:pt x="12705299" y="3164612"/>
                </a:lnTo>
                <a:lnTo>
                  <a:pt x="12756671" y="3164414"/>
                </a:lnTo>
                <a:lnTo>
                  <a:pt x="12798099" y="3163031"/>
                </a:lnTo>
                <a:lnTo>
                  <a:pt x="12856802" y="3151962"/>
                </a:lnTo>
                <a:lnTo>
                  <a:pt x="12914218" y="3115385"/>
                </a:lnTo>
                <a:lnTo>
                  <a:pt x="12950799" y="3057972"/>
                </a:lnTo>
                <a:lnTo>
                  <a:pt x="12961867" y="2999263"/>
                </a:lnTo>
                <a:lnTo>
                  <a:pt x="12963250" y="2957836"/>
                </a:lnTo>
                <a:lnTo>
                  <a:pt x="12963448" y="290646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7"/>
                </a:lnTo>
                <a:lnTo>
                  <a:pt x="12856802" y="12650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81478" y="7549623"/>
            <a:ext cx="12963525" cy="3164840"/>
          </a:xfrm>
          <a:custGeom>
            <a:avLst/>
            <a:gdLst/>
            <a:ahLst/>
            <a:cxnLst/>
            <a:rect l="l" t="t" r="r" b="b"/>
            <a:pathLst>
              <a:path w="12963525" h="316484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906466"/>
                </a:lnTo>
                <a:lnTo>
                  <a:pt x="12963250" y="2957836"/>
                </a:lnTo>
                <a:lnTo>
                  <a:pt x="12961867" y="2999263"/>
                </a:lnTo>
                <a:lnTo>
                  <a:pt x="12950799" y="3057971"/>
                </a:lnTo>
                <a:lnTo>
                  <a:pt x="12914218" y="3115385"/>
                </a:lnTo>
                <a:lnTo>
                  <a:pt x="12856802" y="3151961"/>
                </a:lnTo>
                <a:lnTo>
                  <a:pt x="12798099" y="3163030"/>
                </a:lnTo>
                <a:lnTo>
                  <a:pt x="12756671" y="3164413"/>
                </a:lnTo>
                <a:lnTo>
                  <a:pt x="12705299" y="3164611"/>
                </a:lnTo>
                <a:lnTo>
                  <a:pt x="258145" y="3164611"/>
                </a:lnTo>
                <a:lnTo>
                  <a:pt x="206775" y="3164413"/>
                </a:lnTo>
                <a:lnTo>
                  <a:pt x="165348" y="3163030"/>
                </a:lnTo>
                <a:lnTo>
                  <a:pt x="106640" y="3151961"/>
                </a:lnTo>
                <a:lnTo>
                  <a:pt x="49226" y="3115385"/>
                </a:lnTo>
                <a:lnTo>
                  <a:pt x="12650" y="3057971"/>
                </a:lnTo>
                <a:lnTo>
                  <a:pt x="1581" y="2999263"/>
                </a:lnTo>
                <a:lnTo>
                  <a:pt x="197" y="2957836"/>
                </a:lnTo>
                <a:lnTo>
                  <a:pt x="0" y="290646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166645" y="8057963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66645" y="931331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59303" y="7810820"/>
            <a:ext cx="11174095" cy="25361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例</a:t>
            </a:r>
            <a:r>
              <a:rPr sz="2850" spc="65" dirty="0">
                <a:latin typeface="Arial"/>
                <a:cs typeface="Arial"/>
              </a:rPr>
              <a:t>1</a:t>
            </a:r>
            <a:r>
              <a:rPr sz="2850" spc="65" dirty="0">
                <a:latin typeface="Microsoft JhengHei UI"/>
                <a:cs typeface="Microsoft JhengHei UI"/>
              </a:rPr>
              <a:t>：</a:t>
            </a:r>
            <a:r>
              <a:rPr sz="2850" spc="65" dirty="0">
                <a:latin typeface="Arial"/>
                <a:cs typeface="Arial"/>
              </a:rPr>
              <a:t>100</a:t>
            </a:r>
            <a:r>
              <a:rPr sz="2850" spc="80" dirty="0">
                <a:latin typeface="Microsoft JhengHei UI"/>
                <a:cs typeface="Microsoft JhengHei UI"/>
              </a:rPr>
              <a:t>个⼩学⽣放学排队离开学校，每个学⽣离开校⻔需要</a:t>
            </a:r>
            <a:r>
              <a:rPr sz="2850" spc="60" dirty="0">
                <a:latin typeface="Arial"/>
                <a:cs typeface="Arial"/>
              </a:rPr>
              <a:t>1</a:t>
            </a:r>
            <a:r>
              <a:rPr sz="2850" spc="80" dirty="0">
                <a:latin typeface="Microsoft JhengHei UI"/>
                <a:cs typeface="Microsoft JhengHei UI"/>
              </a:rPr>
              <a:t>秒的 时间。</a:t>
            </a:r>
            <a:r>
              <a:rPr sz="2850" spc="60" dirty="0">
                <a:latin typeface="Arial"/>
                <a:cs typeface="Arial"/>
              </a:rPr>
              <a:t>100</a:t>
            </a:r>
            <a:r>
              <a:rPr sz="2850" spc="80" dirty="0">
                <a:latin typeface="Microsoft JhengHei UI"/>
                <a:cs typeface="Microsoft JhengHei UI"/>
              </a:rPr>
              <a:t>名学⽣离开校⻔所需要时间为</a:t>
            </a:r>
            <a:r>
              <a:rPr sz="2850" spc="55" dirty="0">
                <a:latin typeface="Microsoft JhengHei UI"/>
                <a:cs typeface="Microsoft JhengHei UI"/>
              </a:rPr>
              <a:t>：</a:t>
            </a:r>
            <a:r>
              <a:rPr sz="2850" spc="55" dirty="0">
                <a:latin typeface="Arial"/>
                <a:cs typeface="Arial"/>
              </a:rPr>
              <a:t>100</a:t>
            </a:r>
            <a:r>
              <a:rPr sz="2850" spc="125" dirty="0">
                <a:latin typeface="Arial"/>
                <a:cs typeface="Arial"/>
              </a:rPr>
              <a:t> </a:t>
            </a:r>
            <a:r>
              <a:rPr sz="2850" spc="60" dirty="0">
                <a:latin typeface="Arial"/>
                <a:cs typeface="Arial"/>
              </a:rPr>
              <a:t>/1=100</a:t>
            </a:r>
            <a:r>
              <a:rPr sz="2850" spc="80" dirty="0">
                <a:latin typeface="Microsoft JhengHei UI"/>
                <a:cs typeface="Microsoft JhengHei UI"/>
              </a:rPr>
              <a:t>秒。</a:t>
            </a:r>
            <a:endParaRPr sz="2850">
              <a:latin typeface="Microsoft JhengHei UI"/>
              <a:cs typeface="Microsoft JhengHei UI"/>
            </a:endParaRPr>
          </a:p>
          <a:p>
            <a:pPr marL="12700" marR="475615">
              <a:lnSpc>
                <a:spcPct val="144500"/>
              </a:lnSpc>
            </a:pPr>
            <a:r>
              <a:rPr sz="2850" spc="80" dirty="0">
                <a:latin typeface="Microsoft JhengHei UI"/>
                <a:cs typeface="Microsoft JhengHei UI"/>
              </a:rPr>
              <a:t>例</a:t>
            </a:r>
            <a:r>
              <a:rPr sz="2850" spc="75" dirty="0">
                <a:latin typeface="Arial"/>
                <a:cs typeface="Arial"/>
              </a:rPr>
              <a:t>2</a:t>
            </a:r>
            <a:r>
              <a:rPr sz="2850" spc="75" dirty="0">
                <a:latin typeface="Microsoft JhengHei UI"/>
                <a:cs typeface="Microsoft JhengHei UI"/>
              </a:rPr>
              <a:t>：</a:t>
            </a:r>
            <a:r>
              <a:rPr sz="2850" spc="80" dirty="0">
                <a:latin typeface="Microsoft JhengHei UI"/>
                <a:cs typeface="Microsoft JhengHei UI"/>
              </a:rPr>
              <a:t>整列⽕⻋离开站台所需要的时间等等；同学们离开教室的时 间。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9077" y="2691128"/>
            <a:ext cx="3642995" cy="733996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01015" indent="-488315">
              <a:lnSpc>
                <a:spcPct val="100000"/>
              </a:lnSpc>
              <a:spcBef>
                <a:spcPts val="640"/>
              </a:spcBef>
              <a:buSzPct val="145714"/>
              <a:buFont typeface="Arial"/>
              <a:buChar char="•"/>
              <a:tabLst>
                <a:tab pos="501650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计算机⽹络概述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⽹络性能指标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信息的度量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⽹络速率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⽹络带宽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⽹络吞吐量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⽹络时延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利⽤率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⾮性能指标</a:t>
            </a:r>
            <a:endParaRPr sz="35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4059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3263900"/>
          </a:xfrm>
          <a:custGeom>
            <a:avLst/>
            <a:gdLst/>
            <a:ahLst/>
            <a:cxnLst/>
            <a:rect l="l" t="t" r="r" b="b"/>
            <a:pathLst>
              <a:path w="12963525" h="326390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005587"/>
                </a:lnTo>
                <a:lnTo>
                  <a:pt x="197" y="3056956"/>
                </a:lnTo>
                <a:lnTo>
                  <a:pt x="1581" y="3098383"/>
                </a:lnTo>
                <a:lnTo>
                  <a:pt x="12649" y="3157092"/>
                </a:lnTo>
                <a:lnTo>
                  <a:pt x="49226" y="3214505"/>
                </a:lnTo>
                <a:lnTo>
                  <a:pt x="106640" y="3251082"/>
                </a:lnTo>
                <a:lnTo>
                  <a:pt x="165348" y="3262150"/>
                </a:lnTo>
                <a:lnTo>
                  <a:pt x="206776" y="3263534"/>
                </a:lnTo>
                <a:lnTo>
                  <a:pt x="258146" y="3263732"/>
                </a:lnTo>
                <a:lnTo>
                  <a:pt x="12705299" y="3263732"/>
                </a:lnTo>
                <a:lnTo>
                  <a:pt x="12756671" y="3263534"/>
                </a:lnTo>
                <a:lnTo>
                  <a:pt x="12798099" y="3262150"/>
                </a:lnTo>
                <a:lnTo>
                  <a:pt x="12856802" y="3251082"/>
                </a:lnTo>
                <a:lnTo>
                  <a:pt x="12914218" y="3214505"/>
                </a:lnTo>
                <a:lnTo>
                  <a:pt x="12950799" y="3157092"/>
                </a:lnTo>
                <a:lnTo>
                  <a:pt x="12961867" y="3098383"/>
                </a:lnTo>
                <a:lnTo>
                  <a:pt x="12963250" y="3056956"/>
                </a:lnTo>
                <a:lnTo>
                  <a:pt x="12963448" y="300558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3263900"/>
          </a:xfrm>
          <a:custGeom>
            <a:avLst/>
            <a:gdLst/>
            <a:ahLst/>
            <a:cxnLst/>
            <a:rect l="l" t="t" r="r" b="b"/>
            <a:pathLst>
              <a:path w="12963525" h="326390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005587"/>
                </a:lnTo>
                <a:lnTo>
                  <a:pt x="12963250" y="3056956"/>
                </a:lnTo>
                <a:lnTo>
                  <a:pt x="12961867" y="3098383"/>
                </a:lnTo>
                <a:lnTo>
                  <a:pt x="12950799" y="3157092"/>
                </a:lnTo>
                <a:lnTo>
                  <a:pt x="12914218" y="3214505"/>
                </a:lnTo>
                <a:lnTo>
                  <a:pt x="12856802" y="3251082"/>
                </a:lnTo>
                <a:lnTo>
                  <a:pt x="12798099" y="3262150"/>
                </a:lnTo>
                <a:lnTo>
                  <a:pt x="12756671" y="3263534"/>
                </a:lnTo>
                <a:lnTo>
                  <a:pt x="12705299" y="3263732"/>
                </a:lnTo>
                <a:lnTo>
                  <a:pt x="258145" y="3263732"/>
                </a:lnTo>
                <a:lnTo>
                  <a:pt x="206775" y="3263534"/>
                </a:lnTo>
                <a:lnTo>
                  <a:pt x="165348" y="3262150"/>
                </a:lnTo>
                <a:lnTo>
                  <a:pt x="106640" y="3251082"/>
                </a:lnTo>
                <a:lnTo>
                  <a:pt x="49226" y="3214505"/>
                </a:lnTo>
                <a:lnTo>
                  <a:pt x="12650" y="3157092"/>
                </a:lnTo>
                <a:lnTo>
                  <a:pt x="1581" y="3098383"/>
                </a:lnTo>
                <a:lnTo>
                  <a:pt x="197" y="3056956"/>
                </a:lnTo>
                <a:lnTo>
                  <a:pt x="0" y="300558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66645" y="266736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6645" y="3295039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66645" y="391072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9303" y="2420219"/>
            <a:ext cx="10751820" cy="2524125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电磁波在信道中需要传播⼀定的距离⽽花费的时间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3100"/>
              </a:lnSpc>
              <a:spcBef>
                <a:spcPts val="45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信号发送速率和信号在信道上的传播速率是完全不同的概念。 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传播速率</a:t>
            </a:r>
            <a:r>
              <a:rPr sz="2850" spc="80" dirty="0">
                <a:latin typeface="Microsoft JhengHei UI"/>
                <a:cs typeface="Microsoft JhengHei UI"/>
              </a:rPr>
              <a:t>：信号在信道（铜缆）上</a:t>
            </a:r>
            <a:r>
              <a:rPr sz="2850" spc="55" dirty="0">
                <a:latin typeface="Arial"/>
                <a:cs typeface="Arial"/>
              </a:rPr>
              <a:t>“</a:t>
            </a:r>
            <a:r>
              <a:rPr sz="2850" spc="80" dirty="0">
                <a:latin typeface="Microsoft JhengHei UI"/>
                <a:cs typeface="Microsoft JhengHei UI"/>
              </a:rPr>
              <a:t>跑</a:t>
            </a:r>
            <a:r>
              <a:rPr sz="2850" spc="55" dirty="0">
                <a:latin typeface="Arial"/>
                <a:cs typeface="Arial"/>
              </a:rPr>
              <a:t>”</a:t>
            </a:r>
            <a:r>
              <a:rPr sz="2850" spc="80" dirty="0">
                <a:latin typeface="Microsoft JhengHei UI"/>
                <a:cs typeface="Microsoft JhengHei UI"/>
              </a:rPr>
              <a:t>的速度（约为光速的</a:t>
            </a:r>
            <a:r>
              <a:rPr sz="2850" spc="65" dirty="0">
                <a:latin typeface="Arial"/>
                <a:cs typeface="Arial"/>
              </a:rPr>
              <a:t>60%</a:t>
            </a:r>
            <a:r>
              <a:rPr sz="2850" spc="30" dirty="0">
                <a:latin typeface="Microsoft JhengHei UI"/>
                <a:cs typeface="Microsoft JhengHei UI"/>
              </a:rPr>
              <a:t>〜 </a:t>
            </a:r>
            <a:r>
              <a:rPr sz="2850" spc="75" dirty="0">
                <a:latin typeface="Arial"/>
                <a:cs typeface="Arial"/>
              </a:rPr>
              <a:t>80%</a:t>
            </a:r>
            <a:r>
              <a:rPr sz="2850" spc="75" dirty="0">
                <a:latin typeface="Microsoft JhengHei UI"/>
                <a:cs typeface="Microsoft JhengHei UI"/>
              </a:rPr>
              <a:t>），</a:t>
            </a:r>
            <a:r>
              <a:rPr sz="2850" spc="80" dirty="0">
                <a:latin typeface="Microsoft JhengHei UI"/>
                <a:cs typeface="Microsoft JhengHei UI"/>
              </a:rPr>
              <a:t>速度不变（约</a:t>
            </a:r>
            <a:r>
              <a:rPr sz="2850" spc="65" dirty="0">
                <a:solidFill>
                  <a:srgbClr val="FF2600"/>
                </a:solidFill>
                <a:latin typeface="Arial"/>
                <a:cs typeface="Arial"/>
              </a:rPr>
              <a:t>200m/us</a:t>
            </a:r>
            <a:r>
              <a:rPr sz="2850" spc="65" dirty="0">
                <a:latin typeface="Microsoft JhengHei UI"/>
                <a:cs typeface="Microsoft JhengHei UI"/>
              </a:rPr>
              <a:t>）</a:t>
            </a:r>
            <a:r>
              <a:rPr sz="2850" spc="8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时延：传播时延</a:t>
            </a:r>
          </a:p>
        </p:txBody>
      </p:sp>
      <p:sp>
        <p:nvSpPr>
          <p:cNvPr id="11" name="object 11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609008" y="5836859"/>
            <a:ext cx="367284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900" i="1" spc="-52" baseline="-27777" dirty="0">
                <a:solidFill>
                  <a:srgbClr val="5B5854"/>
                </a:solidFill>
                <a:latin typeface="Palatino Linotype"/>
                <a:cs typeface="Palatino Linotype"/>
              </a:rPr>
              <a:t>D</a:t>
            </a:r>
            <a:r>
              <a:rPr sz="4875" i="1" spc="-52" baseline="-58974" dirty="0">
                <a:solidFill>
                  <a:srgbClr val="5B5854"/>
                </a:solidFill>
                <a:latin typeface="Palatino Linotype"/>
                <a:cs typeface="Palatino Linotype"/>
              </a:rPr>
              <a:t>Prop </a:t>
            </a:r>
            <a:r>
              <a:rPr sz="6900" spc="-277" baseline="-27777" dirty="0">
                <a:solidFill>
                  <a:srgbClr val="5B5854"/>
                </a:solidFill>
                <a:latin typeface="Tahoma"/>
                <a:cs typeface="Tahoma"/>
              </a:rPr>
              <a:t>=</a:t>
            </a:r>
            <a:r>
              <a:rPr sz="6900" spc="562" baseline="-27777" dirty="0">
                <a:solidFill>
                  <a:srgbClr val="5B5854"/>
                </a:solidFill>
                <a:latin typeface="Tahoma"/>
                <a:cs typeface="Tahoma"/>
              </a:rPr>
              <a:t> </a:t>
            </a:r>
            <a:r>
              <a:rPr sz="6900" i="1" spc="0" baseline="13888" dirty="0">
                <a:solidFill>
                  <a:srgbClr val="5B5854"/>
                </a:solidFill>
                <a:latin typeface="Palatino Linotype"/>
                <a:cs typeface="Palatino Linotype"/>
              </a:rPr>
              <a:t>L</a:t>
            </a:r>
            <a:r>
              <a:rPr sz="3250" i="1" spc="0" dirty="0">
                <a:solidFill>
                  <a:srgbClr val="5B5854"/>
                </a:solidFill>
                <a:latin typeface="Palatino Linotype"/>
                <a:cs typeface="Palatino Linotype"/>
              </a:rPr>
              <a:t>channel</a:t>
            </a:r>
            <a:endParaRPr sz="3250">
              <a:latin typeface="Palatino Linotype"/>
              <a:cs typeface="Palatino Linotyp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586203" y="6578427"/>
            <a:ext cx="1741805" cy="0"/>
          </a:xfrm>
          <a:custGeom>
            <a:avLst/>
            <a:gdLst/>
            <a:ahLst/>
            <a:cxnLst/>
            <a:rect l="l" t="t" r="r" b="b"/>
            <a:pathLst>
              <a:path w="1741805">
                <a:moveTo>
                  <a:pt x="0" y="0"/>
                </a:moveTo>
                <a:lnTo>
                  <a:pt x="1741182" y="0"/>
                </a:lnTo>
              </a:path>
            </a:pathLst>
          </a:custGeom>
          <a:ln w="39286">
            <a:solidFill>
              <a:srgbClr val="5B58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797401" y="6696195"/>
            <a:ext cx="131889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900" i="1" spc="-592" baseline="12077" dirty="0">
                <a:solidFill>
                  <a:srgbClr val="5B5854"/>
                </a:solidFill>
                <a:latin typeface="Palatino Linotype"/>
                <a:cs typeface="Palatino Linotype"/>
              </a:rPr>
              <a:t>S</a:t>
            </a:r>
            <a:r>
              <a:rPr sz="3250" i="1" spc="5" dirty="0">
                <a:solidFill>
                  <a:srgbClr val="5B5854"/>
                </a:solidFill>
                <a:latin typeface="Palatino Linotype"/>
                <a:cs typeface="Palatino Linotype"/>
              </a:rPr>
              <a:t>s</a:t>
            </a:r>
            <a:r>
              <a:rPr sz="3250" i="1" spc="0" dirty="0">
                <a:solidFill>
                  <a:srgbClr val="5B5854"/>
                </a:solidFill>
                <a:latin typeface="Palatino Linotype"/>
                <a:cs typeface="Palatino Linotype"/>
              </a:rPr>
              <a:t>i</a:t>
            </a:r>
            <a:r>
              <a:rPr sz="3250" i="1" spc="5" dirty="0">
                <a:solidFill>
                  <a:srgbClr val="5B5854"/>
                </a:solidFill>
                <a:latin typeface="Palatino Linotype"/>
                <a:cs typeface="Palatino Linotype"/>
              </a:rPr>
              <a:t>g</a:t>
            </a:r>
            <a:r>
              <a:rPr sz="3250" i="1" spc="-170" dirty="0">
                <a:solidFill>
                  <a:srgbClr val="5B5854"/>
                </a:solidFill>
                <a:latin typeface="Palatino Linotype"/>
                <a:cs typeface="Palatino Linotype"/>
              </a:rPr>
              <a:t>n</a:t>
            </a:r>
            <a:r>
              <a:rPr sz="3250" i="1" spc="190" dirty="0">
                <a:solidFill>
                  <a:srgbClr val="5B5854"/>
                </a:solidFill>
                <a:latin typeface="Palatino Linotype"/>
                <a:cs typeface="Palatino Linotype"/>
              </a:rPr>
              <a:t>a</a:t>
            </a:r>
            <a:r>
              <a:rPr sz="3250" i="1" spc="0" dirty="0">
                <a:solidFill>
                  <a:srgbClr val="5B5854"/>
                </a:solidFill>
                <a:latin typeface="Palatino Linotype"/>
                <a:cs typeface="Palatino Linotype"/>
              </a:rPr>
              <a:t>l</a:t>
            </a:r>
            <a:endParaRPr sz="3250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83584" y="7641549"/>
            <a:ext cx="13759235" cy="29112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81478" y="8018501"/>
            <a:ext cx="12963525" cy="2115820"/>
          </a:xfrm>
          <a:custGeom>
            <a:avLst/>
            <a:gdLst/>
            <a:ahLst/>
            <a:cxnLst/>
            <a:rect l="l" t="t" r="r" b="b"/>
            <a:pathLst>
              <a:path w="12963525" h="21158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1857345"/>
                </a:lnTo>
                <a:lnTo>
                  <a:pt x="197" y="1908715"/>
                </a:lnTo>
                <a:lnTo>
                  <a:pt x="1581" y="1950142"/>
                </a:lnTo>
                <a:lnTo>
                  <a:pt x="12649" y="2008850"/>
                </a:lnTo>
                <a:lnTo>
                  <a:pt x="49226" y="2066264"/>
                </a:lnTo>
                <a:lnTo>
                  <a:pt x="106640" y="2102841"/>
                </a:lnTo>
                <a:lnTo>
                  <a:pt x="165348" y="2113910"/>
                </a:lnTo>
                <a:lnTo>
                  <a:pt x="206776" y="2115293"/>
                </a:lnTo>
                <a:lnTo>
                  <a:pt x="258146" y="2115491"/>
                </a:lnTo>
                <a:lnTo>
                  <a:pt x="12705299" y="2115491"/>
                </a:lnTo>
                <a:lnTo>
                  <a:pt x="12756671" y="2115293"/>
                </a:lnTo>
                <a:lnTo>
                  <a:pt x="12798099" y="2113910"/>
                </a:lnTo>
                <a:lnTo>
                  <a:pt x="12856802" y="2102841"/>
                </a:lnTo>
                <a:lnTo>
                  <a:pt x="12914218" y="2066264"/>
                </a:lnTo>
                <a:lnTo>
                  <a:pt x="12950799" y="2008850"/>
                </a:lnTo>
                <a:lnTo>
                  <a:pt x="12961867" y="1950142"/>
                </a:lnTo>
                <a:lnTo>
                  <a:pt x="12963250" y="1908715"/>
                </a:lnTo>
                <a:lnTo>
                  <a:pt x="12963448" y="1857345"/>
                </a:lnTo>
                <a:lnTo>
                  <a:pt x="12963448" y="258145"/>
                </a:lnTo>
                <a:lnTo>
                  <a:pt x="12963250" y="206775"/>
                </a:lnTo>
                <a:lnTo>
                  <a:pt x="12961867" y="165348"/>
                </a:lnTo>
                <a:lnTo>
                  <a:pt x="12950799" y="106639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81478" y="8018501"/>
            <a:ext cx="12963525" cy="2115820"/>
          </a:xfrm>
          <a:custGeom>
            <a:avLst/>
            <a:gdLst/>
            <a:ahLst/>
            <a:cxnLst/>
            <a:rect l="l" t="t" r="r" b="b"/>
            <a:pathLst>
              <a:path w="12963525" h="21158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1857346"/>
                </a:lnTo>
                <a:lnTo>
                  <a:pt x="12963250" y="1908716"/>
                </a:lnTo>
                <a:lnTo>
                  <a:pt x="12961867" y="1950143"/>
                </a:lnTo>
                <a:lnTo>
                  <a:pt x="12950799" y="2008851"/>
                </a:lnTo>
                <a:lnTo>
                  <a:pt x="12914218" y="2066265"/>
                </a:lnTo>
                <a:lnTo>
                  <a:pt x="12856802" y="2102841"/>
                </a:lnTo>
                <a:lnTo>
                  <a:pt x="12798099" y="2113910"/>
                </a:lnTo>
                <a:lnTo>
                  <a:pt x="12756671" y="2115293"/>
                </a:lnTo>
                <a:lnTo>
                  <a:pt x="12705299" y="2115491"/>
                </a:lnTo>
                <a:lnTo>
                  <a:pt x="258145" y="2115491"/>
                </a:lnTo>
                <a:lnTo>
                  <a:pt x="206775" y="2115293"/>
                </a:lnTo>
                <a:lnTo>
                  <a:pt x="165348" y="2113910"/>
                </a:lnTo>
                <a:lnTo>
                  <a:pt x="106640" y="2102841"/>
                </a:lnTo>
                <a:lnTo>
                  <a:pt x="49226" y="2066265"/>
                </a:lnTo>
                <a:lnTo>
                  <a:pt x="12650" y="2008851"/>
                </a:lnTo>
                <a:lnTo>
                  <a:pt x="1581" y="1950143"/>
                </a:lnTo>
                <a:lnTo>
                  <a:pt x="197" y="1908716"/>
                </a:lnTo>
                <a:lnTo>
                  <a:pt x="0" y="185734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166645" y="857440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59303" y="8327259"/>
            <a:ext cx="10909935" cy="12807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例</a:t>
            </a:r>
            <a:r>
              <a:rPr sz="2850" spc="75" dirty="0">
                <a:latin typeface="Arial"/>
                <a:cs typeface="Arial"/>
              </a:rPr>
              <a:t>1</a:t>
            </a:r>
            <a:r>
              <a:rPr sz="2850" spc="75" dirty="0">
                <a:latin typeface="Microsoft JhengHei UI"/>
                <a:cs typeface="Microsoft JhengHei UI"/>
              </a:rPr>
              <a:t>：</a:t>
            </a:r>
            <a:r>
              <a:rPr sz="2850" spc="80" dirty="0">
                <a:latin typeface="Microsoft JhengHei UI"/>
                <a:cs typeface="Microsoft JhengHei UI"/>
              </a:rPr>
              <a:t>假设某⼈以固定</a:t>
            </a:r>
            <a:r>
              <a:rPr sz="2850" spc="60" dirty="0">
                <a:latin typeface="Arial"/>
                <a:cs typeface="Arial"/>
              </a:rPr>
              <a:t>5</a:t>
            </a:r>
            <a:r>
              <a:rPr sz="2850" spc="80" dirty="0">
                <a:latin typeface="Microsoft JhengHei UI"/>
                <a:cs typeface="Microsoft JhengHei UI"/>
              </a:rPr>
              <a:t>⽶</a:t>
            </a:r>
            <a:r>
              <a:rPr sz="2850" spc="50" dirty="0">
                <a:latin typeface="Arial"/>
                <a:cs typeface="Arial"/>
              </a:rPr>
              <a:t>/</a:t>
            </a:r>
            <a:r>
              <a:rPr sz="2850" spc="80" dirty="0">
                <a:latin typeface="Microsoft JhengHei UI"/>
                <a:cs typeface="Microsoft JhengHei UI"/>
              </a:rPr>
              <a:t>秒的速度跑</a:t>
            </a:r>
            <a:r>
              <a:rPr sz="2850" spc="60" dirty="0">
                <a:latin typeface="Arial"/>
                <a:cs typeface="Arial"/>
              </a:rPr>
              <a:t>100</a:t>
            </a:r>
            <a:r>
              <a:rPr sz="2850" spc="80" dirty="0">
                <a:latin typeface="Microsoft JhengHei UI"/>
                <a:cs typeface="Microsoft JhengHei UI"/>
              </a:rPr>
              <a:t>⽶，从起点跑到终点所需 的时间为</a:t>
            </a:r>
            <a:r>
              <a:rPr sz="2850" spc="60" dirty="0">
                <a:latin typeface="Arial"/>
                <a:cs typeface="Arial"/>
              </a:rPr>
              <a:t>20</a:t>
            </a:r>
            <a:r>
              <a:rPr sz="2850" spc="80" dirty="0">
                <a:latin typeface="Microsoft JhengHei UI"/>
                <a:cs typeface="Microsoft JhengHei UI"/>
              </a:rPr>
              <a:t>秒。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9077" y="2691128"/>
            <a:ext cx="3642995" cy="733996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01015" indent="-488315">
              <a:lnSpc>
                <a:spcPct val="100000"/>
              </a:lnSpc>
              <a:spcBef>
                <a:spcPts val="640"/>
              </a:spcBef>
              <a:buSzPct val="145714"/>
              <a:buFont typeface="Arial"/>
              <a:buChar char="•"/>
              <a:tabLst>
                <a:tab pos="501650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计算机⽹络概述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⽹络性能指标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信息的度量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⽹络速率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⽹络带宽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⽹络吞吐量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⽹络时延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利⽤率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⾮性能指标</a:t>
            </a:r>
            <a:endParaRPr sz="35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3643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2847975"/>
          </a:xfrm>
          <a:custGeom>
            <a:avLst/>
            <a:gdLst/>
            <a:ahLst/>
            <a:cxnLst/>
            <a:rect l="l" t="t" r="r" b="b"/>
            <a:pathLst>
              <a:path w="12963525" h="284797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589419"/>
                </a:lnTo>
                <a:lnTo>
                  <a:pt x="197" y="2640789"/>
                </a:lnTo>
                <a:lnTo>
                  <a:pt x="1581" y="2682216"/>
                </a:lnTo>
                <a:lnTo>
                  <a:pt x="12649" y="2740924"/>
                </a:lnTo>
                <a:lnTo>
                  <a:pt x="49226" y="2798338"/>
                </a:lnTo>
                <a:lnTo>
                  <a:pt x="106640" y="2834914"/>
                </a:lnTo>
                <a:lnTo>
                  <a:pt x="165348" y="2845984"/>
                </a:lnTo>
                <a:lnTo>
                  <a:pt x="206776" y="2847367"/>
                </a:lnTo>
                <a:lnTo>
                  <a:pt x="258146" y="2847565"/>
                </a:lnTo>
                <a:lnTo>
                  <a:pt x="12705299" y="2847565"/>
                </a:lnTo>
                <a:lnTo>
                  <a:pt x="12756671" y="2847367"/>
                </a:lnTo>
                <a:lnTo>
                  <a:pt x="12798099" y="2845984"/>
                </a:lnTo>
                <a:lnTo>
                  <a:pt x="12856802" y="2834914"/>
                </a:lnTo>
                <a:lnTo>
                  <a:pt x="12914218" y="2798338"/>
                </a:lnTo>
                <a:lnTo>
                  <a:pt x="12950799" y="2740924"/>
                </a:lnTo>
                <a:lnTo>
                  <a:pt x="12961867" y="2682216"/>
                </a:lnTo>
                <a:lnTo>
                  <a:pt x="12963250" y="2640789"/>
                </a:lnTo>
                <a:lnTo>
                  <a:pt x="12963448" y="258941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2847975"/>
          </a:xfrm>
          <a:custGeom>
            <a:avLst/>
            <a:gdLst/>
            <a:ahLst/>
            <a:cxnLst/>
            <a:rect l="l" t="t" r="r" b="b"/>
            <a:pathLst>
              <a:path w="12963525" h="28479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589419"/>
                </a:lnTo>
                <a:lnTo>
                  <a:pt x="12963250" y="2640789"/>
                </a:lnTo>
                <a:lnTo>
                  <a:pt x="12961867" y="2682216"/>
                </a:lnTo>
                <a:lnTo>
                  <a:pt x="12950799" y="2740924"/>
                </a:lnTo>
                <a:lnTo>
                  <a:pt x="12914218" y="2798338"/>
                </a:lnTo>
                <a:lnTo>
                  <a:pt x="12856802" y="2834914"/>
                </a:lnTo>
                <a:lnTo>
                  <a:pt x="12798099" y="2845984"/>
                </a:lnTo>
                <a:lnTo>
                  <a:pt x="12756671" y="2847367"/>
                </a:lnTo>
                <a:lnTo>
                  <a:pt x="12705299" y="2847565"/>
                </a:lnTo>
                <a:lnTo>
                  <a:pt x="258145" y="2847565"/>
                </a:lnTo>
                <a:lnTo>
                  <a:pt x="206775" y="2847367"/>
                </a:lnTo>
                <a:lnTo>
                  <a:pt x="165348" y="2845984"/>
                </a:lnTo>
                <a:lnTo>
                  <a:pt x="106640" y="2834914"/>
                </a:lnTo>
                <a:lnTo>
                  <a:pt x="49226" y="2798338"/>
                </a:lnTo>
                <a:lnTo>
                  <a:pt x="12650" y="2740924"/>
                </a:lnTo>
                <a:lnTo>
                  <a:pt x="1581" y="2682216"/>
                </a:lnTo>
                <a:lnTo>
                  <a:pt x="197" y="2640789"/>
                </a:lnTo>
                <a:lnTo>
                  <a:pt x="0" y="258941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66645" y="2681154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9303" y="2621911"/>
            <a:ext cx="188722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85" dirty="0">
                <a:solidFill>
                  <a:srgbClr val="FF2600"/>
                </a:solidFill>
                <a:latin typeface="Microsoft JhengHei UI"/>
                <a:cs typeface="Microsoft JhengHei UI"/>
              </a:rPr>
              <a:t>处理时延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0772" y="329684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430" y="3061688"/>
            <a:ext cx="10866120" cy="1257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sz="2850" spc="80" dirty="0">
                <a:latin typeface="Microsoft JhengHei UI"/>
                <a:cs typeface="Microsoft JhengHei UI"/>
              </a:rPr>
              <a:t>主机或路由器在收到分组时，为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处理分组</a:t>
            </a:r>
            <a:r>
              <a:rPr sz="2850" spc="80" dirty="0">
                <a:latin typeface="Microsoft JhengHei UI"/>
                <a:cs typeface="Microsoft JhengHei UI"/>
              </a:rPr>
              <a:t>（例如分析⾸部、提取数 据、差错检验或查找路由）所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花费的时间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456631" y="715916"/>
            <a:ext cx="720280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时延：处理时延和排队时延</a:t>
            </a:r>
          </a:p>
        </p:txBody>
      </p:sp>
      <p:sp>
        <p:nvSpPr>
          <p:cNvPr id="11" name="object 11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83584" y="4994463"/>
            <a:ext cx="13759235" cy="3643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81478" y="5371415"/>
            <a:ext cx="12963525" cy="2847975"/>
          </a:xfrm>
          <a:custGeom>
            <a:avLst/>
            <a:gdLst/>
            <a:ahLst/>
            <a:cxnLst/>
            <a:rect l="l" t="t" r="r" b="b"/>
            <a:pathLst>
              <a:path w="12963525" h="284797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2589419"/>
                </a:lnTo>
                <a:lnTo>
                  <a:pt x="197" y="2640789"/>
                </a:lnTo>
                <a:lnTo>
                  <a:pt x="1581" y="2682216"/>
                </a:lnTo>
                <a:lnTo>
                  <a:pt x="12649" y="2740924"/>
                </a:lnTo>
                <a:lnTo>
                  <a:pt x="49226" y="2798338"/>
                </a:lnTo>
                <a:lnTo>
                  <a:pt x="106640" y="2834914"/>
                </a:lnTo>
                <a:lnTo>
                  <a:pt x="165348" y="2845984"/>
                </a:lnTo>
                <a:lnTo>
                  <a:pt x="206776" y="2847367"/>
                </a:lnTo>
                <a:lnTo>
                  <a:pt x="258146" y="2847565"/>
                </a:lnTo>
                <a:lnTo>
                  <a:pt x="12705299" y="2847565"/>
                </a:lnTo>
                <a:lnTo>
                  <a:pt x="12756671" y="2847367"/>
                </a:lnTo>
                <a:lnTo>
                  <a:pt x="12798099" y="2845984"/>
                </a:lnTo>
                <a:lnTo>
                  <a:pt x="12856802" y="2834914"/>
                </a:lnTo>
                <a:lnTo>
                  <a:pt x="12914218" y="2798338"/>
                </a:lnTo>
                <a:lnTo>
                  <a:pt x="12950799" y="2740924"/>
                </a:lnTo>
                <a:lnTo>
                  <a:pt x="12961867" y="2682216"/>
                </a:lnTo>
                <a:lnTo>
                  <a:pt x="12963250" y="2640789"/>
                </a:lnTo>
                <a:lnTo>
                  <a:pt x="12963448" y="2589419"/>
                </a:lnTo>
                <a:lnTo>
                  <a:pt x="12963448" y="258145"/>
                </a:lnTo>
                <a:lnTo>
                  <a:pt x="12963250" y="206775"/>
                </a:lnTo>
                <a:lnTo>
                  <a:pt x="12961867" y="165348"/>
                </a:lnTo>
                <a:lnTo>
                  <a:pt x="12950799" y="106639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81478" y="5371415"/>
            <a:ext cx="12963525" cy="2847975"/>
          </a:xfrm>
          <a:custGeom>
            <a:avLst/>
            <a:gdLst/>
            <a:ahLst/>
            <a:cxnLst/>
            <a:rect l="l" t="t" r="r" b="b"/>
            <a:pathLst>
              <a:path w="12963525" h="28479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589419"/>
                </a:lnTo>
                <a:lnTo>
                  <a:pt x="12963250" y="2640789"/>
                </a:lnTo>
                <a:lnTo>
                  <a:pt x="12961867" y="2682216"/>
                </a:lnTo>
                <a:lnTo>
                  <a:pt x="12950799" y="2740924"/>
                </a:lnTo>
                <a:lnTo>
                  <a:pt x="12914218" y="2798338"/>
                </a:lnTo>
                <a:lnTo>
                  <a:pt x="12856802" y="2834914"/>
                </a:lnTo>
                <a:lnTo>
                  <a:pt x="12798099" y="2845984"/>
                </a:lnTo>
                <a:lnTo>
                  <a:pt x="12756671" y="2847367"/>
                </a:lnTo>
                <a:lnTo>
                  <a:pt x="12705299" y="2847565"/>
                </a:lnTo>
                <a:lnTo>
                  <a:pt x="258145" y="2847565"/>
                </a:lnTo>
                <a:lnTo>
                  <a:pt x="206775" y="2847367"/>
                </a:lnTo>
                <a:lnTo>
                  <a:pt x="165348" y="2845984"/>
                </a:lnTo>
                <a:lnTo>
                  <a:pt x="106640" y="2834914"/>
                </a:lnTo>
                <a:lnTo>
                  <a:pt x="49226" y="2798338"/>
                </a:lnTo>
                <a:lnTo>
                  <a:pt x="12650" y="2740924"/>
                </a:lnTo>
                <a:lnTo>
                  <a:pt x="1581" y="2682216"/>
                </a:lnTo>
                <a:lnTo>
                  <a:pt x="197" y="2640789"/>
                </a:lnTo>
                <a:lnTo>
                  <a:pt x="0" y="258941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166645" y="5960808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59303" y="5901564"/>
            <a:ext cx="1894839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排队时延：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80772" y="7192184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80772" y="6341342"/>
            <a:ext cx="10137140" cy="1257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5130" marR="5080" indent="-392430">
              <a:lnSpc>
                <a:spcPct val="1418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80" dirty="0">
                <a:latin typeface="Microsoft JhengHei UI"/>
                <a:cs typeface="Microsoft JhengHei UI"/>
              </a:rPr>
              <a:t>分组在路由器输⼊输出队列中排队等待处理所经历的时延；  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排队时延的⻓短</a:t>
            </a:r>
            <a:r>
              <a:rPr sz="2850" spc="80" dirty="0">
                <a:latin typeface="Microsoft JhengHei UI"/>
                <a:cs typeface="Microsoft JhengHei UI"/>
              </a:rPr>
              <a:t>往往取决于⽹络中当时的</a:t>
            </a:r>
            <a:r>
              <a:rPr sz="2850" spc="80" dirty="0">
                <a:solidFill>
                  <a:srgbClr val="FF2600"/>
                </a:solidFill>
                <a:latin typeface="Microsoft JhengHei UI"/>
                <a:cs typeface="Microsoft JhengHei UI"/>
              </a:rPr>
              <a:t>通信量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582855" y="9774147"/>
            <a:ext cx="412115" cy="921385"/>
          </a:xfrm>
          <a:custGeom>
            <a:avLst/>
            <a:gdLst/>
            <a:ahLst/>
            <a:cxnLst/>
            <a:rect l="l" t="t" r="r" b="b"/>
            <a:pathLst>
              <a:path w="412115" h="921384">
                <a:moveTo>
                  <a:pt x="199272" y="148"/>
                </a:moveTo>
                <a:lnTo>
                  <a:pt x="192574" y="665"/>
                </a:lnTo>
                <a:lnTo>
                  <a:pt x="188820" y="2238"/>
                </a:lnTo>
                <a:lnTo>
                  <a:pt x="184784" y="9302"/>
                </a:lnTo>
                <a:lnTo>
                  <a:pt x="180874" y="8918"/>
                </a:lnTo>
                <a:lnTo>
                  <a:pt x="177576" y="9951"/>
                </a:lnTo>
                <a:lnTo>
                  <a:pt x="173097" y="13986"/>
                </a:lnTo>
                <a:lnTo>
                  <a:pt x="166249" y="21945"/>
                </a:lnTo>
                <a:lnTo>
                  <a:pt x="159208" y="31908"/>
                </a:lnTo>
                <a:lnTo>
                  <a:pt x="154149" y="41955"/>
                </a:lnTo>
                <a:lnTo>
                  <a:pt x="149317" y="43180"/>
                </a:lnTo>
                <a:lnTo>
                  <a:pt x="133023" y="45678"/>
                </a:lnTo>
                <a:lnTo>
                  <a:pt x="129570" y="47145"/>
                </a:lnTo>
                <a:lnTo>
                  <a:pt x="126119" y="48612"/>
                </a:lnTo>
                <a:lnTo>
                  <a:pt x="126098" y="50912"/>
                </a:lnTo>
                <a:lnTo>
                  <a:pt x="128705" y="51758"/>
                </a:lnTo>
                <a:lnTo>
                  <a:pt x="130582" y="52367"/>
                </a:lnTo>
                <a:lnTo>
                  <a:pt x="139547" y="55257"/>
                </a:lnTo>
                <a:lnTo>
                  <a:pt x="151915" y="59254"/>
                </a:lnTo>
                <a:lnTo>
                  <a:pt x="148239" y="79942"/>
                </a:lnTo>
                <a:lnTo>
                  <a:pt x="138803" y="88384"/>
                </a:lnTo>
                <a:lnTo>
                  <a:pt x="134471" y="94718"/>
                </a:lnTo>
                <a:lnTo>
                  <a:pt x="130137" y="101052"/>
                </a:lnTo>
                <a:lnTo>
                  <a:pt x="144490" y="102431"/>
                </a:lnTo>
                <a:lnTo>
                  <a:pt x="143643" y="106296"/>
                </a:lnTo>
                <a:lnTo>
                  <a:pt x="142466" y="115325"/>
                </a:lnTo>
                <a:lnTo>
                  <a:pt x="143003" y="125675"/>
                </a:lnTo>
                <a:lnTo>
                  <a:pt x="147302" y="133498"/>
                </a:lnTo>
                <a:lnTo>
                  <a:pt x="151147" y="136455"/>
                </a:lnTo>
                <a:lnTo>
                  <a:pt x="157784" y="139453"/>
                </a:lnTo>
                <a:lnTo>
                  <a:pt x="164169" y="141859"/>
                </a:lnTo>
                <a:lnTo>
                  <a:pt x="167659" y="143174"/>
                </a:lnTo>
                <a:lnTo>
                  <a:pt x="169069" y="147287"/>
                </a:lnTo>
                <a:lnTo>
                  <a:pt x="146365" y="174224"/>
                </a:lnTo>
                <a:lnTo>
                  <a:pt x="135091" y="190245"/>
                </a:lnTo>
                <a:lnTo>
                  <a:pt x="125398" y="218210"/>
                </a:lnTo>
                <a:lnTo>
                  <a:pt x="118368" y="251716"/>
                </a:lnTo>
                <a:lnTo>
                  <a:pt x="115081" y="284363"/>
                </a:lnTo>
                <a:lnTo>
                  <a:pt x="111810" y="318957"/>
                </a:lnTo>
                <a:lnTo>
                  <a:pt x="107067" y="362363"/>
                </a:lnTo>
                <a:lnTo>
                  <a:pt x="105610" y="405243"/>
                </a:lnTo>
                <a:lnTo>
                  <a:pt x="112198" y="438256"/>
                </a:lnTo>
                <a:lnTo>
                  <a:pt x="105916" y="468968"/>
                </a:lnTo>
                <a:lnTo>
                  <a:pt x="103364" y="503647"/>
                </a:lnTo>
                <a:lnTo>
                  <a:pt x="99877" y="543022"/>
                </a:lnTo>
                <a:lnTo>
                  <a:pt x="90790" y="587752"/>
                </a:lnTo>
                <a:lnTo>
                  <a:pt x="80548" y="639079"/>
                </a:lnTo>
                <a:lnTo>
                  <a:pt x="74518" y="695677"/>
                </a:lnTo>
                <a:lnTo>
                  <a:pt x="70906" y="749115"/>
                </a:lnTo>
                <a:lnTo>
                  <a:pt x="67918" y="790963"/>
                </a:lnTo>
                <a:lnTo>
                  <a:pt x="63760" y="812789"/>
                </a:lnTo>
                <a:lnTo>
                  <a:pt x="60249" y="818708"/>
                </a:lnTo>
                <a:lnTo>
                  <a:pt x="63537" y="832228"/>
                </a:lnTo>
                <a:lnTo>
                  <a:pt x="30314" y="852650"/>
                </a:lnTo>
                <a:lnTo>
                  <a:pt x="12998" y="854935"/>
                </a:lnTo>
                <a:lnTo>
                  <a:pt x="3618" y="862540"/>
                </a:lnTo>
                <a:lnTo>
                  <a:pt x="0" y="872623"/>
                </a:lnTo>
                <a:lnTo>
                  <a:pt x="40" y="882347"/>
                </a:lnTo>
                <a:lnTo>
                  <a:pt x="562" y="886188"/>
                </a:lnTo>
                <a:lnTo>
                  <a:pt x="3678" y="889186"/>
                </a:lnTo>
                <a:lnTo>
                  <a:pt x="7537" y="889555"/>
                </a:lnTo>
                <a:lnTo>
                  <a:pt x="36195" y="890209"/>
                </a:lnTo>
                <a:lnTo>
                  <a:pt x="57631" y="887207"/>
                </a:lnTo>
                <a:lnTo>
                  <a:pt x="72509" y="882406"/>
                </a:lnTo>
                <a:lnTo>
                  <a:pt x="81492" y="877662"/>
                </a:lnTo>
                <a:lnTo>
                  <a:pt x="83178" y="876559"/>
                </a:lnTo>
                <a:lnTo>
                  <a:pt x="85398" y="877687"/>
                </a:lnTo>
                <a:lnTo>
                  <a:pt x="85456" y="879680"/>
                </a:lnTo>
                <a:lnTo>
                  <a:pt x="85507" y="881493"/>
                </a:lnTo>
                <a:lnTo>
                  <a:pt x="86815" y="882993"/>
                </a:lnTo>
                <a:lnTo>
                  <a:pt x="130723" y="878311"/>
                </a:lnTo>
                <a:lnTo>
                  <a:pt x="140384" y="871932"/>
                </a:lnTo>
                <a:lnTo>
                  <a:pt x="140310" y="866129"/>
                </a:lnTo>
                <a:lnTo>
                  <a:pt x="140166" y="850920"/>
                </a:lnTo>
                <a:lnTo>
                  <a:pt x="140133" y="848410"/>
                </a:lnTo>
                <a:lnTo>
                  <a:pt x="140954" y="846000"/>
                </a:lnTo>
                <a:lnTo>
                  <a:pt x="142472" y="844000"/>
                </a:lnTo>
                <a:lnTo>
                  <a:pt x="149681" y="825599"/>
                </a:lnTo>
                <a:lnTo>
                  <a:pt x="151732" y="799594"/>
                </a:lnTo>
                <a:lnTo>
                  <a:pt x="152055" y="766563"/>
                </a:lnTo>
                <a:lnTo>
                  <a:pt x="154077" y="727085"/>
                </a:lnTo>
                <a:lnTo>
                  <a:pt x="162767" y="662842"/>
                </a:lnTo>
                <a:lnTo>
                  <a:pt x="182693" y="571966"/>
                </a:lnTo>
                <a:lnTo>
                  <a:pt x="182838" y="571966"/>
                </a:lnTo>
                <a:lnTo>
                  <a:pt x="197303" y="607107"/>
                </a:lnTo>
                <a:lnTo>
                  <a:pt x="202073" y="636180"/>
                </a:lnTo>
                <a:lnTo>
                  <a:pt x="202289" y="660032"/>
                </a:lnTo>
                <a:lnTo>
                  <a:pt x="203092" y="679511"/>
                </a:lnTo>
                <a:lnTo>
                  <a:pt x="207762" y="699106"/>
                </a:lnTo>
                <a:lnTo>
                  <a:pt x="214394" y="725327"/>
                </a:lnTo>
                <a:lnTo>
                  <a:pt x="220366" y="762104"/>
                </a:lnTo>
                <a:lnTo>
                  <a:pt x="223059" y="813366"/>
                </a:lnTo>
                <a:lnTo>
                  <a:pt x="223530" y="847061"/>
                </a:lnTo>
                <a:lnTo>
                  <a:pt x="224708" y="858897"/>
                </a:lnTo>
                <a:lnTo>
                  <a:pt x="227242" y="862600"/>
                </a:lnTo>
                <a:lnTo>
                  <a:pt x="231781" y="871895"/>
                </a:lnTo>
                <a:lnTo>
                  <a:pt x="229368" y="876864"/>
                </a:lnTo>
                <a:lnTo>
                  <a:pt x="225076" y="881793"/>
                </a:lnTo>
                <a:lnTo>
                  <a:pt x="217436" y="886528"/>
                </a:lnTo>
                <a:lnTo>
                  <a:pt x="209488" y="893410"/>
                </a:lnTo>
                <a:lnTo>
                  <a:pt x="205896" y="900505"/>
                </a:lnTo>
                <a:lnTo>
                  <a:pt x="205191" y="907225"/>
                </a:lnTo>
                <a:lnTo>
                  <a:pt x="205904" y="912982"/>
                </a:lnTo>
                <a:lnTo>
                  <a:pt x="206356" y="915450"/>
                </a:lnTo>
                <a:lnTo>
                  <a:pt x="208172" y="917432"/>
                </a:lnTo>
                <a:lnTo>
                  <a:pt x="210589" y="918099"/>
                </a:lnTo>
                <a:lnTo>
                  <a:pt x="230111" y="921343"/>
                </a:lnTo>
                <a:lnTo>
                  <a:pt x="245954" y="920269"/>
                </a:lnTo>
                <a:lnTo>
                  <a:pt x="278694" y="894465"/>
                </a:lnTo>
                <a:lnTo>
                  <a:pt x="282195" y="884953"/>
                </a:lnTo>
                <a:lnTo>
                  <a:pt x="285913" y="878166"/>
                </a:lnTo>
                <a:lnTo>
                  <a:pt x="289099" y="874716"/>
                </a:lnTo>
                <a:lnTo>
                  <a:pt x="289311" y="866292"/>
                </a:lnTo>
                <a:lnTo>
                  <a:pt x="288869" y="859642"/>
                </a:lnTo>
                <a:lnTo>
                  <a:pt x="289013" y="859570"/>
                </a:lnTo>
                <a:lnTo>
                  <a:pt x="293586" y="847580"/>
                </a:lnTo>
                <a:lnTo>
                  <a:pt x="292658" y="830971"/>
                </a:lnTo>
                <a:lnTo>
                  <a:pt x="289890" y="800820"/>
                </a:lnTo>
                <a:lnTo>
                  <a:pt x="288941" y="748204"/>
                </a:lnTo>
                <a:lnTo>
                  <a:pt x="288636" y="676732"/>
                </a:lnTo>
                <a:lnTo>
                  <a:pt x="283729" y="629738"/>
                </a:lnTo>
                <a:lnTo>
                  <a:pt x="279158" y="592369"/>
                </a:lnTo>
                <a:lnTo>
                  <a:pt x="279859" y="549765"/>
                </a:lnTo>
                <a:lnTo>
                  <a:pt x="280147" y="546875"/>
                </a:lnTo>
                <a:lnTo>
                  <a:pt x="280405" y="544019"/>
                </a:lnTo>
                <a:lnTo>
                  <a:pt x="280651" y="541260"/>
                </a:lnTo>
                <a:lnTo>
                  <a:pt x="280931" y="538141"/>
                </a:lnTo>
                <a:lnTo>
                  <a:pt x="283504" y="535813"/>
                </a:lnTo>
                <a:lnTo>
                  <a:pt x="286634" y="535710"/>
                </a:lnTo>
                <a:lnTo>
                  <a:pt x="293415" y="535255"/>
                </a:lnTo>
                <a:lnTo>
                  <a:pt x="299971" y="534294"/>
                </a:lnTo>
                <a:lnTo>
                  <a:pt x="306111" y="532743"/>
                </a:lnTo>
                <a:lnTo>
                  <a:pt x="311646" y="530520"/>
                </a:lnTo>
                <a:lnTo>
                  <a:pt x="314214" y="529235"/>
                </a:lnTo>
                <a:lnTo>
                  <a:pt x="317209" y="530985"/>
                </a:lnTo>
                <a:lnTo>
                  <a:pt x="317557" y="533836"/>
                </a:lnTo>
                <a:lnTo>
                  <a:pt x="319021" y="544355"/>
                </a:lnTo>
                <a:lnTo>
                  <a:pt x="320795" y="555593"/>
                </a:lnTo>
                <a:lnTo>
                  <a:pt x="322572" y="566710"/>
                </a:lnTo>
                <a:lnTo>
                  <a:pt x="324044" y="576868"/>
                </a:lnTo>
                <a:lnTo>
                  <a:pt x="327143" y="616445"/>
                </a:lnTo>
                <a:lnTo>
                  <a:pt x="328739" y="617743"/>
                </a:lnTo>
                <a:lnTo>
                  <a:pt x="330459" y="617522"/>
                </a:lnTo>
                <a:lnTo>
                  <a:pt x="335073" y="616945"/>
                </a:lnTo>
                <a:lnTo>
                  <a:pt x="346461" y="615431"/>
                </a:lnTo>
                <a:lnTo>
                  <a:pt x="348182" y="615208"/>
                </a:lnTo>
                <a:lnTo>
                  <a:pt x="349353" y="613595"/>
                </a:lnTo>
                <a:lnTo>
                  <a:pt x="348984" y="611899"/>
                </a:lnTo>
                <a:lnTo>
                  <a:pt x="347608" y="605418"/>
                </a:lnTo>
                <a:lnTo>
                  <a:pt x="340560" y="558936"/>
                </a:lnTo>
                <a:lnTo>
                  <a:pt x="338852" y="542123"/>
                </a:lnTo>
                <a:lnTo>
                  <a:pt x="336912" y="526950"/>
                </a:lnTo>
                <a:lnTo>
                  <a:pt x="334496" y="516320"/>
                </a:lnTo>
                <a:lnTo>
                  <a:pt x="334046" y="515100"/>
                </a:lnTo>
                <a:lnTo>
                  <a:pt x="332688" y="514424"/>
                </a:lnTo>
                <a:lnTo>
                  <a:pt x="331396" y="514590"/>
                </a:lnTo>
                <a:lnTo>
                  <a:pt x="331252" y="514590"/>
                </a:lnTo>
                <a:lnTo>
                  <a:pt x="328729" y="494984"/>
                </a:lnTo>
                <a:lnTo>
                  <a:pt x="331295" y="494414"/>
                </a:lnTo>
                <a:lnTo>
                  <a:pt x="333641" y="493764"/>
                </a:lnTo>
                <a:lnTo>
                  <a:pt x="335505" y="493038"/>
                </a:lnTo>
                <a:lnTo>
                  <a:pt x="335069" y="487520"/>
                </a:lnTo>
                <a:lnTo>
                  <a:pt x="333942" y="477881"/>
                </a:lnTo>
                <a:lnTo>
                  <a:pt x="333919" y="477685"/>
                </a:lnTo>
                <a:lnTo>
                  <a:pt x="331833" y="476772"/>
                </a:lnTo>
                <a:lnTo>
                  <a:pt x="328009" y="476099"/>
                </a:lnTo>
                <a:lnTo>
                  <a:pt x="328400" y="473178"/>
                </a:lnTo>
                <a:lnTo>
                  <a:pt x="330063" y="466841"/>
                </a:lnTo>
                <a:lnTo>
                  <a:pt x="335938" y="466079"/>
                </a:lnTo>
                <a:lnTo>
                  <a:pt x="341377" y="466752"/>
                </a:lnTo>
                <a:lnTo>
                  <a:pt x="346823" y="469509"/>
                </a:lnTo>
                <a:lnTo>
                  <a:pt x="352322" y="473345"/>
                </a:lnTo>
                <a:lnTo>
                  <a:pt x="357922" y="477252"/>
                </a:lnTo>
                <a:lnTo>
                  <a:pt x="358743" y="477773"/>
                </a:lnTo>
                <a:lnTo>
                  <a:pt x="359693" y="476912"/>
                </a:lnTo>
                <a:lnTo>
                  <a:pt x="359292" y="476027"/>
                </a:lnTo>
                <a:lnTo>
                  <a:pt x="354681" y="467857"/>
                </a:lnTo>
                <a:lnTo>
                  <a:pt x="349175" y="461300"/>
                </a:lnTo>
                <a:lnTo>
                  <a:pt x="342980" y="456214"/>
                </a:lnTo>
                <a:lnTo>
                  <a:pt x="336298" y="452456"/>
                </a:lnTo>
                <a:lnTo>
                  <a:pt x="336540" y="440888"/>
                </a:lnTo>
                <a:lnTo>
                  <a:pt x="336936" y="425198"/>
                </a:lnTo>
                <a:lnTo>
                  <a:pt x="339392" y="409802"/>
                </a:lnTo>
                <a:lnTo>
                  <a:pt x="345885" y="399188"/>
                </a:lnTo>
                <a:lnTo>
                  <a:pt x="362083" y="382237"/>
                </a:lnTo>
                <a:lnTo>
                  <a:pt x="383996" y="354372"/>
                </a:lnTo>
                <a:lnTo>
                  <a:pt x="403269" y="326858"/>
                </a:lnTo>
                <a:lnTo>
                  <a:pt x="411550" y="310961"/>
                </a:lnTo>
                <a:lnTo>
                  <a:pt x="407642" y="303243"/>
                </a:lnTo>
                <a:lnTo>
                  <a:pt x="399044" y="294496"/>
                </a:lnTo>
                <a:lnTo>
                  <a:pt x="390447" y="287332"/>
                </a:lnTo>
                <a:lnTo>
                  <a:pt x="386538" y="284363"/>
                </a:lnTo>
                <a:lnTo>
                  <a:pt x="387784" y="281921"/>
                </a:lnTo>
                <a:lnTo>
                  <a:pt x="388401" y="279744"/>
                </a:lnTo>
                <a:lnTo>
                  <a:pt x="388124" y="278092"/>
                </a:lnTo>
                <a:lnTo>
                  <a:pt x="385153" y="269562"/>
                </a:lnTo>
                <a:lnTo>
                  <a:pt x="379811" y="261825"/>
                </a:lnTo>
                <a:lnTo>
                  <a:pt x="373237" y="256366"/>
                </a:lnTo>
                <a:lnTo>
                  <a:pt x="366572" y="254666"/>
                </a:lnTo>
                <a:lnTo>
                  <a:pt x="352388" y="235356"/>
                </a:lnTo>
                <a:lnTo>
                  <a:pt x="326417" y="205820"/>
                </a:lnTo>
                <a:lnTo>
                  <a:pt x="296593" y="175714"/>
                </a:lnTo>
                <a:lnTo>
                  <a:pt x="260222" y="149608"/>
                </a:lnTo>
                <a:lnTo>
                  <a:pt x="244406" y="144212"/>
                </a:lnTo>
                <a:lnTo>
                  <a:pt x="240323" y="140916"/>
                </a:lnTo>
                <a:lnTo>
                  <a:pt x="237980" y="136381"/>
                </a:lnTo>
                <a:lnTo>
                  <a:pt x="237896" y="136220"/>
                </a:lnTo>
                <a:lnTo>
                  <a:pt x="237777" y="136043"/>
                </a:lnTo>
                <a:lnTo>
                  <a:pt x="237691" y="135877"/>
                </a:lnTo>
                <a:lnTo>
                  <a:pt x="234958" y="130516"/>
                </a:lnTo>
                <a:lnTo>
                  <a:pt x="235072" y="124212"/>
                </a:lnTo>
                <a:lnTo>
                  <a:pt x="237835" y="118865"/>
                </a:lnTo>
                <a:lnTo>
                  <a:pt x="241174" y="111884"/>
                </a:lnTo>
                <a:lnTo>
                  <a:pt x="244303" y="104485"/>
                </a:lnTo>
                <a:lnTo>
                  <a:pt x="247082" y="97266"/>
                </a:lnTo>
                <a:lnTo>
                  <a:pt x="249368" y="90826"/>
                </a:lnTo>
                <a:lnTo>
                  <a:pt x="254777" y="92588"/>
                </a:lnTo>
                <a:lnTo>
                  <a:pt x="258268" y="93681"/>
                </a:lnTo>
                <a:lnTo>
                  <a:pt x="258955" y="93925"/>
                </a:lnTo>
                <a:lnTo>
                  <a:pt x="264602" y="95923"/>
                </a:lnTo>
                <a:lnTo>
                  <a:pt x="263635" y="88824"/>
                </a:lnTo>
                <a:lnTo>
                  <a:pt x="260397" y="82248"/>
                </a:lnTo>
                <a:lnTo>
                  <a:pt x="263843" y="56211"/>
                </a:lnTo>
                <a:lnTo>
                  <a:pt x="244151" y="14995"/>
                </a:lnTo>
                <a:lnTo>
                  <a:pt x="204829" y="0"/>
                </a:lnTo>
                <a:lnTo>
                  <a:pt x="199272" y="148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51225" y="10055014"/>
            <a:ext cx="86085" cy="139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69077" y="2691128"/>
            <a:ext cx="3642995" cy="733996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01015" indent="-488315">
              <a:lnSpc>
                <a:spcPct val="100000"/>
              </a:lnSpc>
              <a:spcBef>
                <a:spcPts val="640"/>
              </a:spcBef>
              <a:buSzPct val="145714"/>
              <a:buFont typeface="Arial"/>
              <a:buChar char="•"/>
              <a:tabLst>
                <a:tab pos="501650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计算机⽹络概述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⽹络性能指标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信息的度量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⽹络速率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⽹络带宽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⽹络吞吐量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⽹络时延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利⽤率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⾮性能指标</a:t>
            </a:r>
            <a:endParaRPr sz="350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856026" y="8722476"/>
            <a:ext cx="2247205" cy="16036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213002" y="9482525"/>
            <a:ext cx="1141326" cy="11413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884976" y="9342486"/>
            <a:ext cx="333375" cy="898525"/>
          </a:xfrm>
          <a:custGeom>
            <a:avLst/>
            <a:gdLst/>
            <a:ahLst/>
            <a:cxnLst/>
            <a:rect l="l" t="t" r="r" b="b"/>
            <a:pathLst>
              <a:path w="333375" h="898525">
                <a:moveTo>
                  <a:pt x="166469" y="0"/>
                </a:moveTo>
                <a:lnTo>
                  <a:pt x="124300" y="12643"/>
                </a:lnTo>
                <a:lnTo>
                  <a:pt x="95455" y="47800"/>
                </a:lnTo>
                <a:lnTo>
                  <a:pt x="89846" y="76619"/>
                </a:lnTo>
                <a:lnTo>
                  <a:pt x="95455" y="105438"/>
                </a:lnTo>
                <a:lnTo>
                  <a:pt x="112282" y="130775"/>
                </a:lnTo>
                <a:lnTo>
                  <a:pt x="137631" y="147601"/>
                </a:lnTo>
                <a:lnTo>
                  <a:pt x="166474" y="153209"/>
                </a:lnTo>
                <a:lnTo>
                  <a:pt x="195318" y="147601"/>
                </a:lnTo>
                <a:lnTo>
                  <a:pt x="220666" y="130775"/>
                </a:lnTo>
                <a:lnTo>
                  <a:pt x="237488" y="105438"/>
                </a:lnTo>
                <a:lnTo>
                  <a:pt x="243095" y="76619"/>
                </a:lnTo>
                <a:lnTo>
                  <a:pt x="237488" y="47800"/>
                </a:lnTo>
                <a:lnTo>
                  <a:pt x="208642" y="12643"/>
                </a:lnTo>
                <a:lnTo>
                  <a:pt x="166469" y="0"/>
                </a:lnTo>
                <a:close/>
              </a:path>
              <a:path w="333375" h="898525">
                <a:moveTo>
                  <a:pt x="155035" y="525837"/>
                </a:moveTo>
                <a:lnTo>
                  <a:pt x="74168" y="525837"/>
                </a:lnTo>
                <a:lnTo>
                  <a:pt x="74168" y="858074"/>
                </a:lnTo>
                <a:lnTo>
                  <a:pt x="77357" y="873773"/>
                </a:lnTo>
                <a:lnTo>
                  <a:pt x="86042" y="886629"/>
                </a:lnTo>
                <a:lnTo>
                  <a:pt x="98897" y="895316"/>
                </a:lnTo>
                <a:lnTo>
                  <a:pt x="114596" y="898506"/>
                </a:lnTo>
                <a:lnTo>
                  <a:pt x="130297" y="895316"/>
                </a:lnTo>
                <a:lnTo>
                  <a:pt x="143155" y="886629"/>
                </a:lnTo>
                <a:lnTo>
                  <a:pt x="151844" y="873773"/>
                </a:lnTo>
                <a:lnTo>
                  <a:pt x="155035" y="858074"/>
                </a:lnTo>
                <a:lnTo>
                  <a:pt x="155035" y="525837"/>
                </a:lnTo>
                <a:close/>
              </a:path>
              <a:path w="333375" h="898525">
                <a:moveTo>
                  <a:pt x="258780" y="281906"/>
                </a:moveTo>
                <a:lnTo>
                  <a:pt x="73948" y="281906"/>
                </a:lnTo>
                <a:lnTo>
                  <a:pt x="73948" y="525837"/>
                </a:lnTo>
                <a:lnTo>
                  <a:pt x="177704" y="525837"/>
                </a:lnTo>
                <a:lnTo>
                  <a:pt x="177704" y="858074"/>
                </a:lnTo>
                <a:lnTo>
                  <a:pt x="180895" y="873773"/>
                </a:lnTo>
                <a:lnTo>
                  <a:pt x="189582" y="886629"/>
                </a:lnTo>
                <a:lnTo>
                  <a:pt x="202437" y="895316"/>
                </a:lnTo>
                <a:lnTo>
                  <a:pt x="218132" y="898506"/>
                </a:lnTo>
                <a:lnTo>
                  <a:pt x="233833" y="895316"/>
                </a:lnTo>
                <a:lnTo>
                  <a:pt x="246692" y="886629"/>
                </a:lnTo>
                <a:lnTo>
                  <a:pt x="255380" y="873773"/>
                </a:lnTo>
                <a:lnTo>
                  <a:pt x="258571" y="858074"/>
                </a:lnTo>
                <a:lnTo>
                  <a:pt x="258571" y="525626"/>
                </a:lnTo>
                <a:lnTo>
                  <a:pt x="258780" y="525626"/>
                </a:lnTo>
                <a:lnTo>
                  <a:pt x="258780" y="281906"/>
                </a:lnTo>
                <a:close/>
              </a:path>
              <a:path w="333375" h="898525">
                <a:moveTo>
                  <a:pt x="257869" y="168891"/>
                </a:moveTo>
                <a:lnTo>
                  <a:pt x="74796" y="168891"/>
                </a:lnTo>
                <a:lnTo>
                  <a:pt x="54232" y="170801"/>
                </a:lnTo>
                <a:lnTo>
                  <a:pt x="13940" y="189809"/>
                </a:lnTo>
                <a:lnTo>
                  <a:pt x="0" y="225780"/>
                </a:lnTo>
                <a:lnTo>
                  <a:pt x="34" y="515518"/>
                </a:lnTo>
                <a:lnTo>
                  <a:pt x="2004" y="525458"/>
                </a:lnTo>
                <a:lnTo>
                  <a:pt x="7399" y="533530"/>
                </a:lnTo>
                <a:lnTo>
                  <a:pt x="15447" y="538948"/>
                </a:lnTo>
                <a:lnTo>
                  <a:pt x="25374" y="540929"/>
                </a:lnTo>
                <a:lnTo>
                  <a:pt x="35317" y="538917"/>
                </a:lnTo>
                <a:lnTo>
                  <a:pt x="50787" y="281906"/>
                </a:lnTo>
                <a:lnTo>
                  <a:pt x="258780" y="281906"/>
                </a:lnTo>
                <a:lnTo>
                  <a:pt x="258780" y="281696"/>
                </a:lnTo>
                <a:lnTo>
                  <a:pt x="332694" y="281696"/>
                </a:lnTo>
                <a:lnTo>
                  <a:pt x="332694" y="233190"/>
                </a:lnTo>
                <a:lnTo>
                  <a:pt x="318799" y="189809"/>
                </a:lnTo>
                <a:lnTo>
                  <a:pt x="278443" y="170833"/>
                </a:lnTo>
                <a:lnTo>
                  <a:pt x="257869" y="168891"/>
                </a:lnTo>
                <a:close/>
              </a:path>
              <a:path w="333375" h="898525">
                <a:moveTo>
                  <a:pt x="332694" y="281696"/>
                </a:moveTo>
                <a:lnTo>
                  <a:pt x="281942" y="281696"/>
                </a:lnTo>
                <a:lnTo>
                  <a:pt x="281984" y="515518"/>
                </a:lnTo>
                <a:lnTo>
                  <a:pt x="307281" y="540648"/>
                </a:lnTo>
                <a:lnTo>
                  <a:pt x="317224" y="538647"/>
                </a:lnTo>
                <a:lnTo>
                  <a:pt x="325297" y="533200"/>
                </a:lnTo>
                <a:lnTo>
                  <a:pt x="330714" y="525142"/>
                </a:lnTo>
                <a:lnTo>
                  <a:pt x="332652" y="515518"/>
                </a:lnTo>
                <a:lnTo>
                  <a:pt x="332694" y="281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964348" y="9332015"/>
            <a:ext cx="174193" cy="1741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884972" y="9511377"/>
            <a:ext cx="333375" cy="729615"/>
          </a:xfrm>
          <a:custGeom>
            <a:avLst/>
            <a:gdLst/>
            <a:ahLst/>
            <a:cxnLst/>
            <a:rect l="l" t="t" r="r" b="b"/>
            <a:pathLst>
              <a:path w="333375" h="729615">
                <a:moveTo>
                  <a:pt x="74798" y="0"/>
                </a:moveTo>
                <a:lnTo>
                  <a:pt x="36618" y="6837"/>
                </a:lnTo>
                <a:lnTo>
                  <a:pt x="5638" y="33730"/>
                </a:lnTo>
                <a:lnTo>
                  <a:pt x="0" y="56920"/>
                </a:lnTo>
                <a:lnTo>
                  <a:pt x="39" y="64299"/>
                </a:lnTo>
                <a:lnTo>
                  <a:pt x="39" y="346627"/>
                </a:lnTo>
                <a:lnTo>
                  <a:pt x="2008" y="356567"/>
                </a:lnTo>
                <a:lnTo>
                  <a:pt x="7403" y="364639"/>
                </a:lnTo>
                <a:lnTo>
                  <a:pt x="15450" y="370057"/>
                </a:lnTo>
                <a:lnTo>
                  <a:pt x="25380" y="372037"/>
                </a:lnTo>
                <a:lnTo>
                  <a:pt x="35320" y="370026"/>
                </a:lnTo>
                <a:lnTo>
                  <a:pt x="43392" y="364555"/>
                </a:lnTo>
                <a:lnTo>
                  <a:pt x="48810" y="356472"/>
                </a:lnTo>
                <a:lnTo>
                  <a:pt x="50791" y="346627"/>
                </a:lnTo>
                <a:lnTo>
                  <a:pt x="50791" y="113015"/>
                </a:lnTo>
                <a:lnTo>
                  <a:pt x="73955" y="113015"/>
                </a:lnTo>
                <a:lnTo>
                  <a:pt x="73955" y="356945"/>
                </a:lnTo>
                <a:lnTo>
                  <a:pt x="74166" y="356945"/>
                </a:lnTo>
                <a:lnTo>
                  <a:pt x="74166" y="689182"/>
                </a:lnTo>
                <a:lnTo>
                  <a:pt x="77356" y="704882"/>
                </a:lnTo>
                <a:lnTo>
                  <a:pt x="86043" y="717738"/>
                </a:lnTo>
                <a:lnTo>
                  <a:pt x="98899" y="726425"/>
                </a:lnTo>
                <a:lnTo>
                  <a:pt x="114599" y="729615"/>
                </a:lnTo>
                <a:lnTo>
                  <a:pt x="130298" y="726425"/>
                </a:lnTo>
                <a:lnTo>
                  <a:pt x="143154" y="717738"/>
                </a:lnTo>
                <a:lnTo>
                  <a:pt x="151841" y="704882"/>
                </a:lnTo>
                <a:lnTo>
                  <a:pt x="155031" y="689182"/>
                </a:lnTo>
                <a:lnTo>
                  <a:pt x="155031" y="356945"/>
                </a:lnTo>
                <a:lnTo>
                  <a:pt x="166473" y="356945"/>
                </a:lnTo>
                <a:lnTo>
                  <a:pt x="177705" y="356945"/>
                </a:lnTo>
                <a:lnTo>
                  <a:pt x="177705" y="689182"/>
                </a:lnTo>
                <a:lnTo>
                  <a:pt x="180895" y="704882"/>
                </a:lnTo>
                <a:lnTo>
                  <a:pt x="189582" y="717738"/>
                </a:lnTo>
                <a:lnTo>
                  <a:pt x="202438" y="726425"/>
                </a:lnTo>
                <a:lnTo>
                  <a:pt x="218138" y="729615"/>
                </a:lnTo>
                <a:lnTo>
                  <a:pt x="233837" y="726425"/>
                </a:lnTo>
                <a:lnTo>
                  <a:pt x="246693" y="717738"/>
                </a:lnTo>
                <a:lnTo>
                  <a:pt x="255380" y="704882"/>
                </a:lnTo>
                <a:lnTo>
                  <a:pt x="258570" y="689182"/>
                </a:lnTo>
                <a:lnTo>
                  <a:pt x="258570" y="356735"/>
                </a:lnTo>
                <a:lnTo>
                  <a:pt x="258781" y="356735"/>
                </a:lnTo>
                <a:lnTo>
                  <a:pt x="258781" y="112804"/>
                </a:lnTo>
                <a:lnTo>
                  <a:pt x="281946" y="112804"/>
                </a:lnTo>
                <a:lnTo>
                  <a:pt x="281946" y="346416"/>
                </a:lnTo>
                <a:lnTo>
                  <a:pt x="283915" y="356346"/>
                </a:lnTo>
                <a:lnTo>
                  <a:pt x="289309" y="364393"/>
                </a:lnTo>
                <a:lnTo>
                  <a:pt x="297357" y="369787"/>
                </a:lnTo>
                <a:lnTo>
                  <a:pt x="307286" y="371757"/>
                </a:lnTo>
                <a:lnTo>
                  <a:pt x="317227" y="369756"/>
                </a:lnTo>
                <a:lnTo>
                  <a:pt x="325298" y="364309"/>
                </a:lnTo>
                <a:lnTo>
                  <a:pt x="330717" y="356251"/>
                </a:lnTo>
                <a:lnTo>
                  <a:pt x="332697" y="346416"/>
                </a:lnTo>
                <a:lnTo>
                  <a:pt x="332697" y="64299"/>
                </a:lnTo>
                <a:lnTo>
                  <a:pt x="332831" y="56889"/>
                </a:lnTo>
                <a:lnTo>
                  <a:pt x="318798" y="20918"/>
                </a:lnTo>
                <a:lnTo>
                  <a:pt x="278445" y="1941"/>
                </a:lnTo>
                <a:lnTo>
                  <a:pt x="257868" y="0"/>
                </a:lnTo>
                <a:lnTo>
                  <a:pt x="166473" y="0"/>
                </a:lnTo>
                <a:lnTo>
                  <a:pt x="7479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4260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3465195"/>
          </a:xfrm>
          <a:custGeom>
            <a:avLst/>
            <a:gdLst/>
            <a:ahLst/>
            <a:cxnLst/>
            <a:rect l="l" t="t" r="r" b="b"/>
            <a:pathLst>
              <a:path w="12963525" h="346519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206665"/>
                </a:lnTo>
                <a:lnTo>
                  <a:pt x="197" y="3258035"/>
                </a:lnTo>
                <a:lnTo>
                  <a:pt x="1581" y="3299462"/>
                </a:lnTo>
                <a:lnTo>
                  <a:pt x="12649" y="3358171"/>
                </a:lnTo>
                <a:lnTo>
                  <a:pt x="49226" y="3415584"/>
                </a:lnTo>
                <a:lnTo>
                  <a:pt x="106640" y="3452160"/>
                </a:lnTo>
                <a:lnTo>
                  <a:pt x="165348" y="3463229"/>
                </a:lnTo>
                <a:lnTo>
                  <a:pt x="206776" y="3464613"/>
                </a:lnTo>
                <a:lnTo>
                  <a:pt x="258146" y="3464810"/>
                </a:lnTo>
                <a:lnTo>
                  <a:pt x="12705299" y="3464810"/>
                </a:lnTo>
                <a:lnTo>
                  <a:pt x="12756671" y="3464613"/>
                </a:lnTo>
                <a:lnTo>
                  <a:pt x="12798099" y="3463229"/>
                </a:lnTo>
                <a:lnTo>
                  <a:pt x="12856802" y="3452160"/>
                </a:lnTo>
                <a:lnTo>
                  <a:pt x="12914218" y="3415584"/>
                </a:lnTo>
                <a:lnTo>
                  <a:pt x="12950799" y="3358171"/>
                </a:lnTo>
                <a:lnTo>
                  <a:pt x="12961867" y="3299462"/>
                </a:lnTo>
                <a:lnTo>
                  <a:pt x="12963250" y="3258035"/>
                </a:lnTo>
                <a:lnTo>
                  <a:pt x="12963448" y="320666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3465195"/>
          </a:xfrm>
          <a:custGeom>
            <a:avLst/>
            <a:gdLst/>
            <a:ahLst/>
            <a:cxnLst/>
            <a:rect l="l" t="t" r="r" b="b"/>
            <a:pathLst>
              <a:path w="12963525" h="346519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206665"/>
                </a:lnTo>
                <a:lnTo>
                  <a:pt x="12963250" y="3258035"/>
                </a:lnTo>
                <a:lnTo>
                  <a:pt x="12961867" y="3299462"/>
                </a:lnTo>
                <a:lnTo>
                  <a:pt x="12950799" y="3358171"/>
                </a:lnTo>
                <a:lnTo>
                  <a:pt x="12914218" y="3415584"/>
                </a:lnTo>
                <a:lnTo>
                  <a:pt x="12856802" y="3452160"/>
                </a:lnTo>
                <a:lnTo>
                  <a:pt x="12798099" y="3463229"/>
                </a:lnTo>
                <a:lnTo>
                  <a:pt x="12756671" y="3464613"/>
                </a:lnTo>
                <a:lnTo>
                  <a:pt x="12705299" y="3464810"/>
                </a:lnTo>
                <a:lnTo>
                  <a:pt x="258145" y="3464810"/>
                </a:lnTo>
                <a:lnTo>
                  <a:pt x="206775" y="3464613"/>
                </a:lnTo>
                <a:lnTo>
                  <a:pt x="165348" y="3463229"/>
                </a:lnTo>
                <a:lnTo>
                  <a:pt x="106640" y="3452160"/>
                </a:lnTo>
                <a:lnTo>
                  <a:pt x="49226" y="3415584"/>
                </a:lnTo>
                <a:lnTo>
                  <a:pt x="12650" y="3358171"/>
                </a:lnTo>
                <a:lnTo>
                  <a:pt x="1581" y="3299462"/>
                </a:lnTo>
                <a:lnTo>
                  <a:pt x="197" y="3258035"/>
                </a:lnTo>
                <a:lnTo>
                  <a:pt x="0" y="320666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66645" y="2623885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6645" y="4031172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0" dirty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9303" y="2362617"/>
            <a:ext cx="11133455" cy="284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9900"/>
              </a:lnSpc>
              <a:spcBef>
                <a:spcPts val="100"/>
              </a:spcBef>
            </a:pPr>
            <a:r>
              <a:rPr sz="3300" spc="50" dirty="0">
                <a:latin typeface="Microsoft JhengHei UI"/>
                <a:cs typeface="Microsoft JhengHei UI"/>
              </a:rPr>
              <a:t>数据在⽹络中经历的</a:t>
            </a: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总时延</a:t>
            </a:r>
            <a:r>
              <a:rPr sz="3300" spc="50" dirty="0">
                <a:latin typeface="Microsoft JhengHei UI"/>
                <a:cs typeface="Microsoft JhengHei UI"/>
              </a:rPr>
              <a:t>就是发送时延、传播时延、处理 时延和排队时延之和。</a:t>
            </a:r>
            <a:endParaRPr sz="3300">
              <a:latin typeface="Microsoft JhengHei UI"/>
              <a:cs typeface="Microsoft JhengHei UI"/>
            </a:endParaRPr>
          </a:p>
          <a:p>
            <a:pPr marL="12700" marR="5080">
              <a:lnSpc>
                <a:spcPct val="139900"/>
              </a:lnSpc>
            </a:pPr>
            <a:r>
              <a:rPr sz="3300" spc="50" dirty="0">
                <a:solidFill>
                  <a:srgbClr val="FF2600"/>
                </a:solidFill>
                <a:latin typeface="Microsoft JhengHei UI"/>
                <a:cs typeface="Microsoft JhengHei UI"/>
              </a:rPr>
              <a:t>必须指出</a:t>
            </a:r>
            <a:r>
              <a:rPr sz="3300" spc="50" dirty="0">
                <a:latin typeface="Microsoft JhengHei UI"/>
                <a:cs typeface="Microsoft JhengHei UI"/>
              </a:rPr>
              <a:t>，在总时延中，究竟是哪⼀种时延占主导地位，必 须具体分析。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总时延：总时延</a:t>
            </a:r>
          </a:p>
        </p:txBody>
      </p:sp>
      <p:sp>
        <p:nvSpPr>
          <p:cNvPr id="10" name="object 10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64966" y="6334855"/>
            <a:ext cx="901446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900" i="1" spc="-277" baseline="13888" dirty="0">
                <a:solidFill>
                  <a:srgbClr val="5B5854"/>
                </a:solidFill>
                <a:latin typeface="Palatino Linotype"/>
                <a:cs typeface="Palatino Linotype"/>
              </a:rPr>
              <a:t>D</a:t>
            </a:r>
            <a:r>
              <a:rPr sz="3250" i="1" spc="-185" dirty="0">
                <a:solidFill>
                  <a:srgbClr val="5B5854"/>
                </a:solidFill>
                <a:latin typeface="Palatino Linotype"/>
                <a:cs typeface="Palatino Linotype"/>
              </a:rPr>
              <a:t>sum </a:t>
            </a:r>
            <a:r>
              <a:rPr sz="6900" spc="-277" baseline="13888" dirty="0">
                <a:solidFill>
                  <a:srgbClr val="5B5854"/>
                </a:solidFill>
                <a:latin typeface="Tahoma"/>
                <a:cs typeface="Tahoma"/>
              </a:rPr>
              <a:t>= </a:t>
            </a:r>
            <a:r>
              <a:rPr sz="6900" i="1" spc="-135" baseline="13888" dirty="0">
                <a:solidFill>
                  <a:srgbClr val="5B5854"/>
                </a:solidFill>
                <a:latin typeface="Palatino Linotype"/>
                <a:cs typeface="Palatino Linotype"/>
              </a:rPr>
              <a:t>D</a:t>
            </a:r>
            <a:r>
              <a:rPr sz="3250" i="1" spc="-90" dirty="0">
                <a:solidFill>
                  <a:srgbClr val="5B5854"/>
                </a:solidFill>
                <a:latin typeface="Palatino Linotype"/>
                <a:cs typeface="Palatino Linotype"/>
              </a:rPr>
              <a:t>trans </a:t>
            </a:r>
            <a:r>
              <a:rPr sz="6900" spc="-277" baseline="13888" dirty="0">
                <a:solidFill>
                  <a:srgbClr val="5B5854"/>
                </a:solidFill>
                <a:latin typeface="Tahoma"/>
                <a:cs typeface="Tahoma"/>
              </a:rPr>
              <a:t>+ </a:t>
            </a:r>
            <a:r>
              <a:rPr sz="6900" i="1" spc="-44" baseline="13888" dirty="0">
                <a:solidFill>
                  <a:srgbClr val="5B5854"/>
                </a:solidFill>
                <a:latin typeface="Palatino Linotype"/>
                <a:cs typeface="Palatino Linotype"/>
              </a:rPr>
              <a:t>D</a:t>
            </a:r>
            <a:r>
              <a:rPr sz="3250" i="1" spc="-30" dirty="0">
                <a:solidFill>
                  <a:srgbClr val="5B5854"/>
                </a:solidFill>
                <a:latin typeface="Palatino Linotype"/>
                <a:cs typeface="Palatino Linotype"/>
              </a:rPr>
              <a:t>prop </a:t>
            </a:r>
            <a:r>
              <a:rPr sz="6900" spc="-277" baseline="13888" dirty="0">
                <a:solidFill>
                  <a:srgbClr val="5B5854"/>
                </a:solidFill>
                <a:latin typeface="Tahoma"/>
                <a:cs typeface="Tahoma"/>
              </a:rPr>
              <a:t>+ </a:t>
            </a:r>
            <a:r>
              <a:rPr sz="6900" i="1" spc="22" baseline="13888" dirty="0">
                <a:solidFill>
                  <a:srgbClr val="5B5854"/>
                </a:solidFill>
                <a:latin typeface="Palatino Linotype"/>
                <a:cs typeface="Palatino Linotype"/>
              </a:rPr>
              <a:t>D</a:t>
            </a:r>
            <a:r>
              <a:rPr sz="3250" i="1" spc="15" dirty="0">
                <a:solidFill>
                  <a:srgbClr val="5B5854"/>
                </a:solidFill>
                <a:latin typeface="Palatino Linotype"/>
                <a:cs typeface="Palatino Linotype"/>
              </a:rPr>
              <a:t>proce </a:t>
            </a:r>
            <a:r>
              <a:rPr sz="6900" spc="-277" baseline="13888" dirty="0">
                <a:solidFill>
                  <a:srgbClr val="5B5854"/>
                </a:solidFill>
                <a:latin typeface="Tahoma"/>
                <a:cs typeface="Tahoma"/>
              </a:rPr>
              <a:t>+</a:t>
            </a:r>
            <a:r>
              <a:rPr sz="6900" spc="-1125" baseline="13888" dirty="0">
                <a:solidFill>
                  <a:srgbClr val="5B5854"/>
                </a:solidFill>
                <a:latin typeface="Tahoma"/>
                <a:cs typeface="Tahoma"/>
              </a:rPr>
              <a:t> </a:t>
            </a:r>
            <a:r>
              <a:rPr sz="6900" i="1" spc="-60" baseline="13888" dirty="0">
                <a:solidFill>
                  <a:srgbClr val="5B5854"/>
                </a:solidFill>
                <a:latin typeface="Palatino Linotype"/>
                <a:cs typeface="Palatino Linotype"/>
              </a:rPr>
              <a:t>D</a:t>
            </a:r>
            <a:r>
              <a:rPr sz="3250" i="1" spc="-40" dirty="0">
                <a:solidFill>
                  <a:srgbClr val="5B5854"/>
                </a:solidFill>
                <a:latin typeface="Palatino Linotype"/>
                <a:cs typeface="Palatino Linotype"/>
              </a:rPr>
              <a:t>queue</a:t>
            </a:r>
            <a:endParaRPr sz="325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1128"/>
            <a:ext cx="3642995" cy="733996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01015" indent="-488315">
              <a:lnSpc>
                <a:spcPct val="100000"/>
              </a:lnSpc>
              <a:spcBef>
                <a:spcPts val="640"/>
              </a:spcBef>
              <a:buSzPct val="145714"/>
              <a:buFont typeface="Arial"/>
              <a:buChar char="•"/>
              <a:tabLst>
                <a:tab pos="501650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计算机⽹络概述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⽹络性能指标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信息的度量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⽹络速率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⽹络带宽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⽹络吞吐量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⽹络时延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利⽤率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⾮性能指标</a:t>
            </a:r>
            <a:endParaRPr sz="35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96798" y="6879298"/>
            <a:ext cx="6170223" cy="743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84156" y="6966659"/>
            <a:ext cx="5877560" cy="450850"/>
          </a:xfrm>
          <a:custGeom>
            <a:avLst/>
            <a:gdLst/>
            <a:ahLst/>
            <a:cxnLst/>
            <a:rect l="l" t="t" r="r" b="b"/>
            <a:pathLst>
              <a:path w="5877559" h="450850">
                <a:moveTo>
                  <a:pt x="0" y="0"/>
                </a:moveTo>
                <a:lnTo>
                  <a:pt x="5877038" y="0"/>
                </a:lnTo>
                <a:lnTo>
                  <a:pt x="5877038" y="450248"/>
                </a:lnTo>
                <a:lnTo>
                  <a:pt x="0" y="450248"/>
                </a:lnTo>
                <a:lnTo>
                  <a:pt x="0" y="0"/>
                </a:lnTo>
                <a:close/>
              </a:path>
            </a:pathLst>
          </a:custGeom>
          <a:solidFill>
            <a:srgbClr val="C87C6D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46377" y="6169950"/>
            <a:ext cx="2604135" cy="2094230"/>
          </a:xfrm>
          <a:custGeom>
            <a:avLst/>
            <a:gdLst/>
            <a:ahLst/>
            <a:cxnLst/>
            <a:rect l="l" t="t" r="r" b="b"/>
            <a:pathLst>
              <a:path w="2604134" h="2094229">
                <a:moveTo>
                  <a:pt x="1302001" y="0"/>
                </a:moveTo>
                <a:lnTo>
                  <a:pt x="1254399" y="695"/>
                </a:lnTo>
                <a:lnTo>
                  <a:pt x="1206848" y="2781"/>
                </a:lnTo>
                <a:lnTo>
                  <a:pt x="1159399" y="6258"/>
                </a:lnTo>
                <a:lnTo>
                  <a:pt x="1112104" y="11125"/>
                </a:lnTo>
                <a:lnTo>
                  <a:pt x="1065014" y="17383"/>
                </a:lnTo>
                <a:lnTo>
                  <a:pt x="1018179" y="25032"/>
                </a:lnTo>
                <a:lnTo>
                  <a:pt x="971652" y="34071"/>
                </a:lnTo>
                <a:lnTo>
                  <a:pt x="925483" y="44502"/>
                </a:lnTo>
                <a:lnTo>
                  <a:pt x="879723" y="56323"/>
                </a:lnTo>
                <a:lnTo>
                  <a:pt x="834424" y="69534"/>
                </a:lnTo>
                <a:lnTo>
                  <a:pt x="789636" y="84136"/>
                </a:lnTo>
                <a:lnTo>
                  <a:pt x="745412" y="100129"/>
                </a:lnTo>
                <a:lnTo>
                  <a:pt x="701801" y="117513"/>
                </a:lnTo>
                <a:lnTo>
                  <a:pt x="658856" y="136287"/>
                </a:lnTo>
                <a:lnTo>
                  <a:pt x="616628" y="156453"/>
                </a:lnTo>
                <a:lnTo>
                  <a:pt x="575167" y="178008"/>
                </a:lnTo>
                <a:lnTo>
                  <a:pt x="534525" y="200955"/>
                </a:lnTo>
                <a:lnTo>
                  <a:pt x="494753" y="225292"/>
                </a:lnTo>
                <a:lnTo>
                  <a:pt x="455903" y="251020"/>
                </a:lnTo>
                <a:lnTo>
                  <a:pt x="418025" y="278138"/>
                </a:lnTo>
                <a:lnTo>
                  <a:pt x="381170" y="306647"/>
                </a:lnTo>
                <a:lnTo>
                  <a:pt x="343053" y="338591"/>
                </a:lnTo>
                <a:lnTo>
                  <a:pt x="306942" y="371485"/>
                </a:lnTo>
                <a:lnTo>
                  <a:pt x="272837" y="405279"/>
                </a:lnTo>
                <a:lnTo>
                  <a:pt x="240739" y="439921"/>
                </a:lnTo>
                <a:lnTo>
                  <a:pt x="210646" y="475359"/>
                </a:lnTo>
                <a:lnTo>
                  <a:pt x="182560" y="511542"/>
                </a:lnTo>
                <a:lnTo>
                  <a:pt x="156480" y="548419"/>
                </a:lnTo>
                <a:lnTo>
                  <a:pt x="132406" y="585938"/>
                </a:lnTo>
                <a:lnTo>
                  <a:pt x="110338" y="624049"/>
                </a:lnTo>
                <a:lnTo>
                  <a:pt x="90277" y="662699"/>
                </a:lnTo>
                <a:lnTo>
                  <a:pt x="72221" y="701837"/>
                </a:lnTo>
                <a:lnTo>
                  <a:pt x="56172" y="741412"/>
                </a:lnTo>
                <a:lnTo>
                  <a:pt x="42129" y="781373"/>
                </a:lnTo>
                <a:lnTo>
                  <a:pt x="30092" y="821667"/>
                </a:lnTo>
                <a:lnTo>
                  <a:pt x="20061" y="862244"/>
                </a:lnTo>
                <a:lnTo>
                  <a:pt x="12036" y="903053"/>
                </a:lnTo>
                <a:lnTo>
                  <a:pt x="6018" y="944041"/>
                </a:lnTo>
                <a:lnTo>
                  <a:pt x="2006" y="985158"/>
                </a:lnTo>
                <a:lnTo>
                  <a:pt x="0" y="1026352"/>
                </a:lnTo>
                <a:lnTo>
                  <a:pt x="0" y="1067571"/>
                </a:lnTo>
                <a:lnTo>
                  <a:pt x="2006" y="1108765"/>
                </a:lnTo>
                <a:lnTo>
                  <a:pt x="6018" y="1149882"/>
                </a:lnTo>
                <a:lnTo>
                  <a:pt x="12036" y="1190870"/>
                </a:lnTo>
                <a:lnTo>
                  <a:pt x="20061" y="1231679"/>
                </a:lnTo>
                <a:lnTo>
                  <a:pt x="30092" y="1272256"/>
                </a:lnTo>
                <a:lnTo>
                  <a:pt x="42129" y="1312550"/>
                </a:lnTo>
                <a:lnTo>
                  <a:pt x="56172" y="1352511"/>
                </a:lnTo>
                <a:lnTo>
                  <a:pt x="72221" y="1392086"/>
                </a:lnTo>
                <a:lnTo>
                  <a:pt x="90277" y="1431224"/>
                </a:lnTo>
                <a:lnTo>
                  <a:pt x="110338" y="1469874"/>
                </a:lnTo>
                <a:lnTo>
                  <a:pt x="132406" y="1507985"/>
                </a:lnTo>
                <a:lnTo>
                  <a:pt x="156480" y="1545504"/>
                </a:lnTo>
                <a:lnTo>
                  <a:pt x="182560" y="1582381"/>
                </a:lnTo>
                <a:lnTo>
                  <a:pt x="210646" y="1618565"/>
                </a:lnTo>
                <a:lnTo>
                  <a:pt x="240739" y="1654003"/>
                </a:lnTo>
                <a:lnTo>
                  <a:pt x="272837" y="1688644"/>
                </a:lnTo>
                <a:lnTo>
                  <a:pt x="306942" y="1722438"/>
                </a:lnTo>
                <a:lnTo>
                  <a:pt x="343053" y="1755332"/>
                </a:lnTo>
                <a:lnTo>
                  <a:pt x="381170" y="1787276"/>
                </a:lnTo>
                <a:lnTo>
                  <a:pt x="418025" y="1815785"/>
                </a:lnTo>
                <a:lnTo>
                  <a:pt x="455903" y="1842903"/>
                </a:lnTo>
                <a:lnTo>
                  <a:pt x="494753" y="1868631"/>
                </a:lnTo>
                <a:lnTo>
                  <a:pt x="534525" y="1892968"/>
                </a:lnTo>
                <a:lnTo>
                  <a:pt x="575167" y="1915915"/>
                </a:lnTo>
                <a:lnTo>
                  <a:pt x="616628" y="1937471"/>
                </a:lnTo>
                <a:lnTo>
                  <a:pt x="658856" y="1957636"/>
                </a:lnTo>
                <a:lnTo>
                  <a:pt x="701801" y="1976410"/>
                </a:lnTo>
                <a:lnTo>
                  <a:pt x="745412" y="1993794"/>
                </a:lnTo>
                <a:lnTo>
                  <a:pt x="789636" y="2009787"/>
                </a:lnTo>
                <a:lnTo>
                  <a:pt x="834424" y="2024389"/>
                </a:lnTo>
                <a:lnTo>
                  <a:pt x="879723" y="2037601"/>
                </a:lnTo>
                <a:lnTo>
                  <a:pt x="925483" y="2049421"/>
                </a:lnTo>
                <a:lnTo>
                  <a:pt x="971652" y="2059852"/>
                </a:lnTo>
                <a:lnTo>
                  <a:pt x="1018179" y="2068891"/>
                </a:lnTo>
                <a:lnTo>
                  <a:pt x="1065014" y="2076540"/>
                </a:lnTo>
                <a:lnTo>
                  <a:pt x="1112104" y="2082798"/>
                </a:lnTo>
                <a:lnTo>
                  <a:pt x="1159399" y="2087666"/>
                </a:lnTo>
                <a:lnTo>
                  <a:pt x="1206848" y="2091142"/>
                </a:lnTo>
                <a:lnTo>
                  <a:pt x="1254399" y="2093228"/>
                </a:lnTo>
                <a:lnTo>
                  <a:pt x="1302001" y="2093924"/>
                </a:lnTo>
                <a:lnTo>
                  <a:pt x="1349604" y="2093228"/>
                </a:lnTo>
                <a:lnTo>
                  <a:pt x="1397155" y="2091142"/>
                </a:lnTo>
                <a:lnTo>
                  <a:pt x="1444604" y="2087666"/>
                </a:lnTo>
                <a:lnTo>
                  <a:pt x="1491899" y="2082798"/>
                </a:lnTo>
                <a:lnTo>
                  <a:pt x="1538989" y="2076540"/>
                </a:lnTo>
                <a:lnTo>
                  <a:pt x="1585824" y="2068891"/>
                </a:lnTo>
                <a:lnTo>
                  <a:pt x="1632351" y="2059852"/>
                </a:lnTo>
                <a:lnTo>
                  <a:pt x="1678520" y="2049421"/>
                </a:lnTo>
                <a:lnTo>
                  <a:pt x="1724280" y="2037601"/>
                </a:lnTo>
                <a:lnTo>
                  <a:pt x="1769579" y="2024389"/>
                </a:lnTo>
                <a:lnTo>
                  <a:pt x="1814367" y="2009787"/>
                </a:lnTo>
                <a:lnTo>
                  <a:pt x="1858591" y="1993794"/>
                </a:lnTo>
                <a:lnTo>
                  <a:pt x="1902202" y="1976410"/>
                </a:lnTo>
                <a:lnTo>
                  <a:pt x="1945147" y="1957636"/>
                </a:lnTo>
                <a:lnTo>
                  <a:pt x="1987375" y="1937471"/>
                </a:lnTo>
                <a:lnTo>
                  <a:pt x="2028836" y="1915915"/>
                </a:lnTo>
                <a:lnTo>
                  <a:pt x="2069478" y="1892968"/>
                </a:lnTo>
                <a:lnTo>
                  <a:pt x="2109250" y="1868631"/>
                </a:lnTo>
                <a:lnTo>
                  <a:pt x="2148100" y="1842903"/>
                </a:lnTo>
                <a:lnTo>
                  <a:pt x="2185978" y="1815785"/>
                </a:lnTo>
                <a:lnTo>
                  <a:pt x="2222833" y="1787276"/>
                </a:lnTo>
                <a:lnTo>
                  <a:pt x="2260950" y="1755332"/>
                </a:lnTo>
                <a:lnTo>
                  <a:pt x="2297061" y="1722438"/>
                </a:lnTo>
                <a:lnTo>
                  <a:pt x="2331166" y="1688644"/>
                </a:lnTo>
                <a:lnTo>
                  <a:pt x="2363265" y="1654003"/>
                </a:lnTo>
                <a:lnTo>
                  <a:pt x="2393357" y="1618565"/>
                </a:lnTo>
                <a:lnTo>
                  <a:pt x="2421443" y="1582381"/>
                </a:lnTo>
                <a:lnTo>
                  <a:pt x="2447523" y="1545504"/>
                </a:lnTo>
                <a:lnTo>
                  <a:pt x="2471597" y="1507985"/>
                </a:lnTo>
                <a:lnTo>
                  <a:pt x="2493665" y="1469874"/>
                </a:lnTo>
                <a:lnTo>
                  <a:pt x="2513727" y="1431224"/>
                </a:lnTo>
                <a:lnTo>
                  <a:pt x="2531782" y="1392086"/>
                </a:lnTo>
                <a:lnTo>
                  <a:pt x="2547832" y="1352511"/>
                </a:lnTo>
                <a:lnTo>
                  <a:pt x="2561875" y="1312550"/>
                </a:lnTo>
                <a:lnTo>
                  <a:pt x="2573912" y="1272256"/>
                </a:lnTo>
                <a:lnTo>
                  <a:pt x="2583943" y="1231679"/>
                </a:lnTo>
                <a:lnTo>
                  <a:pt x="2591967" y="1190870"/>
                </a:lnTo>
                <a:lnTo>
                  <a:pt x="2597986" y="1149882"/>
                </a:lnTo>
                <a:lnTo>
                  <a:pt x="2601998" y="1108765"/>
                </a:lnTo>
                <a:lnTo>
                  <a:pt x="2604004" y="1067571"/>
                </a:lnTo>
                <a:lnTo>
                  <a:pt x="2604004" y="1026352"/>
                </a:lnTo>
                <a:lnTo>
                  <a:pt x="2601998" y="985158"/>
                </a:lnTo>
                <a:lnTo>
                  <a:pt x="2597986" y="944041"/>
                </a:lnTo>
                <a:lnTo>
                  <a:pt x="2591967" y="903053"/>
                </a:lnTo>
                <a:lnTo>
                  <a:pt x="2583943" y="862244"/>
                </a:lnTo>
                <a:lnTo>
                  <a:pt x="2573912" y="821667"/>
                </a:lnTo>
                <a:lnTo>
                  <a:pt x="2561875" y="781373"/>
                </a:lnTo>
                <a:lnTo>
                  <a:pt x="2547832" y="741412"/>
                </a:lnTo>
                <a:lnTo>
                  <a:pt x="2531782" y="701837"/>
                </a:lnTo>
                <a:lnTo>
                  <a:pt x="2513727" y="662699"/>
                </a:lnTo>
                <a:lnTo>
                  <a:pt x="2493665" y="624049"/>
                </a:lnTo>
                <a:lnTo>
                  <a:pt x="2471597" y="585938"/>
                </a:lnTo>
                <a:lnTo>
                  <a:pt x="2447523" y="548419"/>
                </a:lnTo>
                <a:lnTo>
                  <a:pt x="2421443" y="511542"/>
                </a:lnTo>
                <a:lnTo>
                  <a:pt x="2393357" y="475359"/>
                </a:lnTo>
                <a:lnTo>
                  <a:pt x="2363265" y="439921"/>
                </a:lnTo>
                <a:lnTo>
                  <a:pt x="2331166" y="405279"/>
                </a:lnTo>
                <a:lnTo>
                  <a:pt x="2297061" y="371485"/>
                </a:lnTo>
                <a:lnTo>
                  <a:pt x="2260950" y="338591"/>
                </a:lnTo>
                <a:lnTo>
                  <a:pt x="2222833" y="306647"/>
                </a:lnTo>
                <a:lnTo>
                  <a:pt x="2185978" y="278138"/>
                </a:lnTo>
                <a:lnTo>
                  <a:pt x="2148100" y="251020"/>
                </a:lnTo>
                <a:lnTo>
                  <a:pt x="2109250" y="225292"/>
                </a:lnTo>
                <a:lnTo>
                  <a:pt x="2069478" y="200955"/>
                </a:lnTo>
                <a:lnTo>
                  <a:pt x="2028836" y="178008"/>
                </a:lnTo>
                <a:lnTo>
                  <a:pt x="1987375" y="156453"/>
                </a:lnTo>
                <a:lnTo>
                  <a:pt x="1945147" y="136287"/>
                </a:lnTo>
                <a:lnTo>
                  <a:pt x="1902202" y="117513"/>
                </a:lnTo>
                <a:lnTo>
                  <a:pt x="1858591" y="100129"/>
                </a:lnTo>
                <a:lnTo>
                  <a:pt x="1814367" y="84136"/>
                </a:lnTo>
                <a:lnTo>
                  <a:pt x="1769579" y="69534"/>
                </a:lnTo>
                <a:lnTo>
                  <a:pt x="1724280" y="56323"/>
                </a:lnTo>
                <a:lnTo>
                  <a:pt x="1678520" y="44502"/>
                </a:lnTo>
                <a:lnTo>
                  <a:pt x="1632351" y="34071"/>
                </a:lnTo>
                <a:lnTo>
                  <a:pt x="1585824" y="25032"/>
                </a:lnTo>
                <a:lnTo>
                  <a:pt x="1538989" y="17383"/>
                </a:lnTo>
                <a:lnTo>
                  <a:pt x="1491899" y="11125"/>
                </a:lnTo>
                <a:lnTo>
                  <a:pt x="1444604" y="6258"/>
                </a:lnTo>
                <a:lnTo>
                  <a:pt x="1397155" y="2781"/>
                </a:lnTo>
                <a:lnTo>
                  <a:pt x="1349604" y="695"/>
                </a:lnTo>
                <a:lnTo>
                  <a:pt x="1302001" y="0"/>
                </a:lnTo>
                <a:close/>
              </a:path>
            </a:pathLst>
          </a:custGeom>
          <a:solidFill>
            <a:srgbClr val="B8C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46377" y="6169950"/>
            <a:ext cx="2604135" cy="2094230"/>
          </a:xfrm>
          <a:custGeom>
            <a:avLst/>
            <a:gdLst/>
            <a:ahLst/>
            <a:cxnLst/>
            <a:rect l="l" t="t" r="r" b="b"/>
            <a:pathLst>
              <a:path w="2604134" h="2094229">
                <a:moveTo>
                  <a:pt x="2222833" y="306648"/>
                </a:moveTo>
                <a:lnTo>
                  <a:pt x="2260950" y="338591"/>
                </a:lnTo>
                <a:lnTo>
                  <a:pt x="2297061" y="371486"/>
                </a:lnTo>
                <a:lnTo>
                  <a:pt x="2331165" y="405279"/>
                </a:lnTo>
                <a:lnTo>
                  <a:pt x="2363264" y="439921"/>
                </a:lnTo>
                <a:lnTo>
                  <a:pt x="2393356" y="475359"/>
                </a:lnTo>
                <a:lnTo>
                  <a:pt x="2421443" y="511542"/>
                </a:lnTo>
                <a:lnTo>
                  <a:pt x="2447523" y="548419"/>
                </a:lnTo>
                <a:lnTo>
                  <a:pt x="2471597" y="585939"/>
                </a:lnTo>
                <a:lnTo>
                  <a:pt x="2493664" y="624049"/>
                </a:lnTo>
                <a:lnTo>
                  <a:pt x="2513726" y="662699"/>
                </a:lnTo>
                <a:lnTo>
                  <a:pt x="2531781" y="701837"/>
                </a:lnTo>
                <a:lnTo>
                  <a:pt x="2547831" y="741412"/>
                </a:lnTo>
                <a:lnTo>
                  <a:pt x="2561874" y="781373"/>
                </a:lnTo>
                <a:lnTo>
                  <a:pt x="2573911" y="821667"/>
                </a:lnTo>
                <a:lnTo>
                  <a:pt x="2583942" y="862245"/>
                </a:lnTo>
                <a:lnTo>
                  <a:pt x="2591966" y="903053"/>
                </a:lnTo>
                <a:lnTo>
                  <a:pt x="2597985" y="944041"/>
                </a:lnTo>
                <a:lnTo>
                  <a:pt x="2601997" y="985158"/>
                </a:lnTo>
                <a:lnTo>
                  <a:pt x="2604003" y="1026352"/>
                </a:lnTo>
                <a:lnTo>
                  <a:pt x="2604003" y="1067572"/>
                </a:lnTo>
                <a:lnTo>
                  <a:pt x="2601997" y="1108765"/>
                </a:lnTo>
                <a:lnTo>
                  <a:pt x="2597985" y="1149882"/>
                </a:lnTo>
                <a:lnTo>
                  <a:pt x="2591966" y="1190871"/>
                </a:lnTo>
                <a:lnTo>
                  <a:pt x="2583942" y="1231679"/>
                </a:lnTo>
                <a:lnTo>
                  <a:pt x="2573911" y="1272256"/>
                </a:lnTo>
                <a:lnTo>
                  <a:pt x="2561874" y="1312551"/>
                </a:lnTo>
                <a:lnTo>
                  <a:pt x="2547831" y="1352511"/>
                </a:lnTo>
                <a:lnTo>
                  <a:pt x="2531781" y="1392086"/>
                </a:lnTo>
                <a:lnTo>
                  <a:pt x="2513726" y="1431225"/>
                </a:lnTo>
                <a:lnTo>
                  <a:pt x="2493664" y="1469875"/>
                </a:lnTo>
                <a:lnTo>
                  <a:pt x="2471597" y="1507985"/>
                </a:lnTo>
                <a:lnTo>
                  <a:pt x="2447523" y="1545504"/>
                </a:lnTo>
                <a:lnTo>
                  <a:pt x="2421443" y="1582381"/>
                </a:lnTo>
                <a:lnTo>
                  <a:pt x="2393356" y="1618565"/>
                </a:lnTo>
                <a:lnTo>
                  <a:pt x="2363264" y="1654003"/>
                </a:lnTo>
                <a:lnTo>
                  <a:pt x="2331165" y="1688644"/>
                </a:lnTo>
                <a:lnTo>
                  <a:pt x="2297061" y="1722438"/>
                </a:lnTo>
                <a:lnTo>
                  <a:pt x="2260950" y="1755332"/>
                </a:lnTo>
                <a:lnTo>
                  <a:pt x="2222833" y="1787276"/>
                </a:lnTo>
                <a:lnTo>
                  <a:pt x="2185978" y="1815785"/>
                </a:lnTo>
                <a:lnTo>
                  <a:pt x="2148100" y="1842904"/>
                </a:lnTo>
                <a:lnTo>
                  <a:pt x="2109249" y="1868632"/>
                </a:lnTo>
                <a:lnTo>
                  <a:pt x="2069477" y="1892969"/>
                </a:lnTo>
                <a:lnTo>
                  <a:pt x="2028836" y="1915915"/>
                </a:lnTo>
                <a:lnTo>
                  <a:pt x="1987375" y="1937471"/>
                </a:lnTo>
                <a:lnTo>
                  <a:pt x="1945146" y="1957636"/>
                </a:lnTo>
                <a:lnTo>
                  <a:pt x="1902201" y="1976410"/>
                </a:lnTo>
                <a:lnTo>
                  <a:pt x="1858591" y="1993794"/>
                </a:lnTo>
                <a:lnTo>
                  <a:pt x="1814367" y="2009787"/>
                </a:lnTo>
                <a:lnTo>
                  <a:pt x="1769579" y="2024389"/>
                </a:lnTo>
                <a:lnTo>
                  <a:pt x="1724280" y="2037601"/>
                </a:lnTo>
                <a:lnTo>
                  <a:pt x="1678520" y="2049422"/>
                </a:lnTo>
                <a:lnTo>
                  <a:pt x="1632351" y="2059852"/>
                </a:lnTo>
                <a:lnTo>
                  <a:pt x="1585823" y="2068891"/>
                </a:lnTo>
                <a:lnTo>
                  <a:pt x="1538989" y="2076540"/>
                </a:lnTo>
                <a:lnTo>
                  <a:pt x="1491898" y="2082798"/>
                </a:lnTo>
                <a:lnTo>
                  <a:pt x="1444603" y="2087666"/>
                </a:lnTo>
                <a:lnTo>
                  <a:pt x="1397155" y="2091143"/>
                </a:lnTo>
                <a:lnTo>
                  <a:pt x="1349603" y="2093229"/>
                </a:lnTo>
                <a:lnTo>
                  <a:pt x="1302001" y="2093924"/>
                </a:lnTo>
                <a:lnTo>
                  <a:pt x="1254399" y="2093229"/>
                </a:lnTo>
                <a:lnTo>
                  <a:pt x="1206848" y="2091143"/>
                </a:lnTo>
                <a:lnTo>
                  <a:pt x="1159399" y="2087666"/>
                </a:lnTo>
                <a:lnTo>
                  <a:pt x="1112104" y="2082798"/>
                </a:lnTo>
                <a:lnTo>
                  <a:pt x="1065014" y="2076540"/>
                </a:lnTo>
                <a:lnTo>
                  <a:pt x="1018179" y="2068891"/>
                </a:lnTo>
                <a:lnTo>
                  <a:pt x="971652" y="2059852"/>
                </a:lnTo>
                <a:lnTo>
                  <a:pt x="925482" y="2049422"/>
                </a:lnTo>
                <a:lnTo>
                  <a:pt x="879722" y="2037601"/>
                </a:lnTo>
                <a:lnTo>
                  <a:pt x="834423" y="2024389"/>
                </a:lnTo>
                <a:lnTo>
                  <a:pt x="789636" y="2009787"/>
                </a:lnTo>
                <a:lnTo>
                  <a:pt x="745411" y="1993794"/>
                </a:lnTo>
                <a:lnTo>
                  <a:pt x="701801" y="1976410"/>
                </a:lnTo>
                <a:lnTo>
                  <a:pt x="658856" y="1957636"/>
                </a:lnTo>
                <a:lnTo>
                  <a:pt x="616628" y="1937471"/>
                </a:lnTo>
                <a:lnTo>
                  <a:pt x="575167" y="1915915"/>
                </a:lnTo>
                <a:lnTo>
                  <a:pt x="534525" y="1892969"/>
                </a:lnTo>
                <a:lnTo>
                  <a:pt x="494753" y="1868632"/>
                </a:lnTo>
                <a:lnTo>
                  <a:pt x="455903" y="1842904"/>
                </a:lnTo>
                <a:lnTo>
                  <a:pt x="418024" y="1815785"/>
                </a:lnTo>
                <a:lnTo>
                  <a:pt x="381170" y="1787276"/>
                </a:lnTo>
                <a:lnTo>
                  <a:pt x="343053" y="1755332"/>
                </a:lnTo>
                <a:lnTo>
                  <a:pt x="306942" y="1722438"/>
                </a:lnTo>
                <a:lnTo>
                  <a:pt x="272837" y="1688644"/>
                </a:lnTo>
                <a:lnTo>
                  <a:pt x="240739" y="1654003"/>
                </a:lnTo>
                <a:lnTo>
                  <a:pt x="210646" y="1618565"/>
                </a:lnTo>
                <a:lnTo>
                  <a:pt x="182560" y="1582381"/>
                </a:lnTo>
                <a:lnTo>
                  <a:pt x="156480" y="1545504"/>
                </a:lnTo>
                <a:lnTo>
                  <a:pt x="132406" y="1507985"/>
                </a:lnTo>
                <a:lnTo>
                  <a:pt x="110338" y="1469875"/>
                </a:lnTo>
                <a:lnTo>
                  <a:pt x="90277" y="1431225"/>
                </a:lnTo>
                <a:lnTo>
                  <a:pt x="72221" y="1392086"/>
                </a:lnTo>
                <a:lnTo>
                  <a:pt x="56172" y="1352511"/>
                </a:lnTo>
                <a:lnTo>
                  <a:pt x="42129" y="1312551"/>
                </a:lnTo>
                <a:lnTo>
                  <a:pt x="30092" y="1272256"/>
                </a:lnTo>
                <a:lnTo>
                  <a:pt x="20061" y="1231679"/>
                </a:lnTo>
                <a:lnTo>
                  <a:pt x="12036" y="1190871"/>
                </a:lnTo>
                <a:lnTo>
                  <a:pt x="6018" y="1149882"/>
                </a:lnTo>
                <a:lnTo>
                  <a:pt x="2006" y="1108765"/>
                </a:lnTo>
                <a:lnTo>
                  <a:pt x="0" y="1067572"/>
                </a:lnTo>
                <a:lnTo>
                  <a:pt x="0" y="1026352"/>
                </a:lnTo>
                <a:lnTo>
                  <a:pt x="2006" y="985158"/>
                </a:lnTo>
                <a:lnTo>
                  <a:pt x="6018" y="944041"/>
                </a:lnTo>
                <a:lnTo>
                  <a:pt x="12036" y="903053"/>
                </a:lnTo>
                <a:lnTo>
                  <a:pt x="20061" y="862245"/>
                </a:lnTo>
                <a:lnTo>
                  <a:pt x="30092" y="821667"/>
                </a:lnTo>
                <a:lnTo>
                  <a:pt x="42129" y="781373"/>
                </a:lnTo>
                <a:lnTo>
                  <a:pt x="56172" y="741412"/>
                </a:lnTo>
                <a:lnTo>
                  <a:pt x="72221" y="701837"/>
                </a:lnTo>
                <a:lnTo>
                  <a:pt x="90277" y="662699"/>
                </a:lnTo>
                <a:lnTo>
                  <a:pt x="110338" y="624049"/>
                </a:lnTo>
                <a:lnTo>
                  <a:pt x="132406" y="585939"/>
                </a:lnTo>
                <a:lnTo>
                  <a:pt x="156480" y="548419"/>
                </a:lnTo>
                <a:lnTo>
                  <a:pt x="182560" y="511542"/>
                </a:lnTo>
                <a:lnTo>
                  <a:pt x="210646" y="475359"/>
                </a:lnTo>
                <a:lnTo>
                  <a:pt x="240739" y="439921"/>
                </a:lnTo>
                <a:lnTo>
                  <a:pt x="272837" y="405279"/>
                </a:lnTo>
                <a:lnTo>
                  <a:pt x="306942" y="371486"/>
                </a:lnTo>
                <a:lnTo>
                  <a:pt x="343053" y="338591"/>
                </a:lnTo>
                <a:lnTo>
                  <a:pt x="381170" y="306648"/>
                </a:lnTo>
                <a:lnTo>
                  <a:pt x="418024" y="278138"/>
                </a:lnTo>
                <a:lnTo>
                  <a:pt x="455903" y="251020"/>
                </a:lnTo>
                <a:lnTo>
                  <a:pt x="494753" y="225292"/>
                </a:lnTo>
                <a:lnTo>
                  <a:pt x="534525" y="200955"/>
                </a:lnTo>
                <a:lnTo>
                  <a:pt x="575167" y="178008"/>
                </a:lnTo>
                <a:lnTo>
                  <a:pt x="616628" y="156453"/>
                </a:lnTo>
                <a:lnTo>
                  <a:pt x="658856" y="136288"/>
                </a:lnTo>
                <a:lnTo>
                  <a:pt x="701801" y="117513"/>
                </a:lnTo>
                <a:lnTo>
                  <a:pt x="745411" y="100130"/>
                </a:lnTo>
                <a:lnTo>
                  <a:pt x="789636" y="84137"/>
                </a:lnTo>
                <a:lnTo>
                  <a:pt x="834423" y="69534"/>
                </a:lnTo>
                <a:lnTo>
                  <a:pt x="879722" y="56323"/>
                </a:lnTo>
                <a:lnTo>
                  <a:pt x="925482" y="44502"/>
                </a:lnTo>
                <a:lnTo>
                  <a:pt x="971652" y="34072"/>
                </a:lnTo>
                <a:lnTo>
                  <a:pt x="1018179" y="25032"/>
                </a:lnTo>
                <a:lnTo>
                  <a:pt x="1065014" y="17383"/>
                </a:lnTo>
                <a:lnTo>
                  <a:pt x="1112104" y="11125"/>
                </a:lnTo>
                <a:lnTo>
                  <a:pt x="1159399" y="6258"/>
                </a:lnTo>
                <a:lnTo>
                  <a:pt x="1206848" y="2781"/>
                </a:lnTo>
                <a:lnTo>
                  <a:pt x="1254399" y="695"/>
                </a:lnTo>
                <a:lnTo>
                  <a:pt x="1302001" y="0"/>
                </a:lnTo>
                <a:lnTo>
                  <a:pt x="1349603" y="695"/>
                </a:lnTo>
                <a:lnTo>
                  <a:pt x="1397155" y="2781"/>
                </a:lnTo>
                <a:lnTo>
                  <a:pt x="1444603" y="6258"/>
                </a:lnTo>
                <a:lnTo>
                  <a:pt x="1491898" y="11125"/>
                </a:lnTo>
                <a:lnTo>
                  <a:pt x="1538989" y="17383"/>
                </a:lnTo>
                <a:lnTo>
                  <a:pt x="1585823" y="25032"/>
                </a:lnTo>
                <a:lnTo>
                  <a:pt x="1632351" y="34072"/>
                </a:lnTo>
                <a:lnTo>
                  <a:pt x="1678520" y="44502"/>
                </a:lnTo>
                <a:lnTo>
                  <a:pt x="1724280" y="56323"/>
                </a:lnTo>
                <a:lnTo>
                  <a:pt x="1769579" y="69534"/>
                </a:lnTo>
                <a:lnTo>
                  <a:pt x="1814367" y="84137"/>
                </a:lnTo>
                <a:lnTo>
                  <a:pt x="1858591" y="100130"/>
                </a:lnTo>
                <a:lnTo>
                  <a:pt x="1902201" y="117513"/>
                </a:lnTo>
                <a:lnTo>
                  <a:pt x="1945146" y="136288"/>
                </a:lnTo>
                <a:lnTo>
                  <a:pt x="1987375" y="156453"/>
                </a:lnTo>
                <a:lnTo>
                  <a:pt x="2028836" y="178008"/>
                </a:lnTo>
                <a:lnTo>
                  <a:pt x="2069477" y="200955"/>
                </a:lnTo>
                <a:lnTo>
                  <a:pt x="2109249" y="225292"/>
                </a:lnTo>
                <a:lnTo>
                  <a:pt x="2148100" y="251020"/>
                </a:lnTo>
                <a:lnTo>
                  <a:pt x="2185978" y="278138"/>
                </a:lnTo>
                <a:lnTo>
                  <a:pt x="2222833" y="306648"/>
                </a:lnTo>
                <a:close/>
              </a:path>
            </a:pathLst>
          </a:custGeom>
          <a:ln w="20941">
            <a:solidFill>
              <a:srgbClr val="1666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25687" y="6783189"/>
            <a:ext cx="1735455" cy="799465"/>
          </a:xfrm>
          <a:custGeom>
            <a:avLst/>
            <a:gdLst/>
            <a:ahLst/>
            <a:cxnLst/>
            <a:rect l="l" t="t" r="r" b="b"/>
            <a:pathLst>
              <a:path w="1735454" h="799465">
                <a:moveTo>
                  <a:pt x="0" y="799398"/>
                </a:moveTo>
                <a:lnTo>
                  <a:pt x="1735071" y="799398"/>
                </a:lnTo>
                <a:lnTo>
                  <a:pt x="1735071" y="0"/>
                </a:lnTo>
                <a:lnTo>
                  <a:pt x="0" y="0"/>
                </a:lnTo>
                <a:lnTo>
                  <a:pt x="0" y="799398"/>
                </a:lnTo>
                <a:close/>
              </a:path>
            </a:pathLst>
          </a:custGeom>
          <a:solidFill>
            <a:srgbClr val="DBA2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25687" y="6783190"/>
            <a:ext cx="1735455" cy="799465"/>
          </a:xfrm>
          <a:custGeom>
            <a:avLst/>
            <a:gdLst/>
            <a:ahLst/>
            <a:cxnLst/>
            <a:rect l="l" t="t" r="r" b="b"/>
            <a:pathLst>
              <a:path w="1735454" h="799465">
                <a:moveTo>
                  <a:pt x="0" y="0"/>
                </a:moveTo>
                <a:lnTo>
                  <a:pt x="1735071" y="0"/>
                </a:lnTo>
                <a:lnTo>
                  <a:pt x="1735071" y="799398"/>
                </a:lnTo>
                <a:lnTo>
                  <a:pt x="0" y="79939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1666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08895" y="6795604"/>
            <a:ext cx="0" cy="785495"/>
          </a:xfrm>
          <a:custGeom>
            <a:avLst/>
            <a:gdLst/>
            <a:ahLst/>
            <a:cxnLst/>
            <a:rect l="l" t="t" r="r" b="b"/>
            <a:pathLst>
              <a:path h="785495">
                <a:moveTo>
                  <a:pt x="0" y="785316"/>
                </a:moveTo>
                <a:lnTo>
                  <a:pt x="0" y="0"/>
                </a:lnTo>
              </a:path>
            </a:pathLst>
          </a:custGeom>
          <a:ln w="20941">
            <a:solidFill>
              <a:srgbClr val="1666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27179" y="6795604"/>
            <a:ext cx="0" cy="785495"/>
          </a:xfrm>
          <a:custGeom>
            <a:avLst/>
            <a:gdLst/>
            <a:ahLst/>
            <a:cxnLst/>
            <a:rect l="l" t="t" r="r" b="b"/>
            <a:pathLst>
              <a:path h="785495">
                <a:moveTo>
                  <a:pt x="0" y="785316"/>
                </a:moveTo>
                <a:lnTo>
                  <a:pt x="0" y="0"/>
                </a:lnTo>
              </a:path>
            </a:pathLst>
          </a:custGeom>
          <a:ln w="20941">
            <a:solidFill>
              <a:srgbClr val="1666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90610" y="6795604"/>
            <a:ext cx="0" cy="785495"/>
          </a:xfrm>
          <a:custGeom>
            <a:avLst/>
            <a:gdLst/>
            <a:ahLst/>
            <a:cxnLst/>
            <a:rect l="l" t="t" r="r" b="b"/>
            <a:pathLst>
              <a:path h="785495">
                <a:moveTo>
                  <a:pt x="0" y="785316"/>
                </a:moveTo>
                <a:lnTo>
                  <a:pt x="0" y="0"/>
                </a:lnTo>
              </a:path>
            </a:pathLst>
          </a:custGeom>
          <a:ln w="20941">
            <a:solidFill>
              <a:srgbClr val="1666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121552" y="7607377"/>
            <a:ext cx="6540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solidFill>
                  <a:srgbClr val="871208"/>
                </a:solidFill>
                <a:latin typeface="Microsoft JhengHei UI"/>
                <a:cs typeface="Microsoft JhengHei UI"/>
              </a:rPr>
              <a:t>队列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12274" y="6315014"/>
            <a:ext cx="75882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数据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054976" y="7216912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0" y="0"/>
                </a:moveTo>
                <a:lnTo>
                  <a:pt x="208208" y="0"/>
                </a:lnTo>
              </a:path>
            </a:pathLst>
          </a:custGeom>
          <a:ln w="20941">
            <a:solidFill>
              <a:srgbClr val="586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12487" y="6794608"/>
            <a:ext cx="606425" cy="776605"/>
          </a:xfrm>
          <a:custGeom>
            <a:avLst/>
            <a:gdLst/>
            <a:ahLst/>
            <a:cxnLst/>
            <a:rect l="l" t="t" r="r" b="b"/>
            <a:pathLst>
              <a:path w="606425" h="776604">
                <a:moveTo>
                  <a:pt x="0" y="776562"/>
                </a:moveTo>
                <a:lnTo>
                  <a:pt x="606218" y="776562"/>
                </a:lnTo>
                <a:lnTo>
                  <a:pt x="606218" y="0"/>
                </a:lnTo>
                <a:lnTo>
                  <a:pt x="0" y="0"/>
                </a:lnTo>
                <a:lnTo>
                  <a:pt x="0" y="776562"/>
                </a:lnTo>
                <a:close/>
              </a:path>
            </a:pathLst>
          </a:custGeom>
          <a:solidFill>
            <a:srgbClr val="B8C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52474" y="6896602"/>
            <a:ext cx="1362075" cy="572770"/>
          </a:xfrm>
          <a:custGeom>
            <a:avLst/>
            <a:gdLst/>
            <a:ahLst/>
            <a:cxnLst/>
            <a:rect l="l" t="t" r="r" b="b"/>
            <a:pathLst>
              <a:path w="1362075" h="572770">
                <a:moveTo>
                  <a:pt x="669327" y="0"/>
                </a:moveTo>
                <a:lnTo>
                  <a:pt x="669327" y="186741"/>
                </a:lnTo>
                <a:lnTo>
                  <a:pt x="0" y="186741"/>
                </a:lnTo>
                <a:lnTo>
                  <a:pt x="0" y="385832"/>
                </a:lnTo>
                <a:lnTo>
                  <a:pt x="669327" y="385832"/>
                </a:lnTo>
                <a:lnTo>
                  <a:pt x="669327" y="572574"/>
                </a:lnTo>
                <a:lnTo>
                  <a:pt x="1362011" y="286287"/>
                </a:lnTo>
                <a:lnTo>
                  <a:pt x="669327" y="0"/>
                </a:lnTo>
                <a:close/>
              </a:path>
            </a:pathLst>
          </a:custGeom>
          <a:solidFill>
            <a:srgbClr val="1666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26616" y="7216912"/>
            <a:ext cx="574040" cy="0"/>
          </a:xfrm>
          <a:custGeom>
            <a:avLst/>
            <a:gdLst/>
            <a:ahLst/>
            <a:cxnLst/>
            <a:rect l="l" t="t" r="r" b="b"/>
            <a:pathLst>
              <a:path w="574040">
                <a:moveTo>
                  <a:pt x="0" y="0"/>
                </a:moveTo>
                <a:lnTo>
                  <a:pt x="531932" y="0"/>
                </a:lnTo>
                <a:lnTo>
                  <a:pt x="573816" y="0"/>
                </a:lnTo>
              </a:path>
            </a:pathLst>
          </a:custGeom>
          <a:ln w="8376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76875" y="7053567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81672" y="163345"/>
                </a:ln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432409" y="7191783"/>
            <a:ext cx="594995" cy="0"/>
          </a:xfrm>
          <a:custGeom>
            <a:avLst/>
            <a:gdLst/>
            <a:ahLst/>
            <a:cxnLst/>
            <a:rect l="l" t="t" r="r" b="b"/>
            <a:pathLst>
              <a:path w="594994">
                <a:moveTo>
                  <a:pt x="0" y="0"/>
                </a:moveTo>
                <a:lnTo>
                  <a:pt x="552520" y="0"/>
                </a:lnTo>
                <a:lnTo>
                  <a:pt x="594404" y="0"/>
                </a:lnTo>
              </a:path>
            </a:pathLst>
          </a:custGeom>
          <a:ln w="8376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03254" y="7028437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81672" y="163345"/>
                </a:ln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730628" y="7020245"/>
            <a:ext cx="13506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450" spc="-60" dirty="0">
                <a:latin typeface="Arial"/>
                <a:cs typeface="Arial"/>
              </a:rPr>
              <a:t>11001011</a:t>
            </a:r>
            <a:endParaRPr sz="24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549253" y="6942665"/>
            <a:ext cx="28511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latin typeface="Lucida Sans Unicode"/>
                <a:cs typeface="Lucida Sans Unicode"/>
              </a:rPr>
              <a:t>…</a:t>
            </a:r>
            <a:endParaRPr sz="215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46977" y="8479007"/>
            <a:ext cx="100330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结点</a:t>
            </a:r>
            <a:r>
              <a:rPr sz="2850" spc="15" dirty="0">
                <a:latin typeface="Arial"/>
                <a:cs typeface="Arial"/>
              </a:rPr>
              <a:t>A</a:t>
            </a:r>
            <a:endParaRPr sz="28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159803" y="8427401"/>
            <a:ext cx="100330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结点</a:t>
            </a:r>
            <a:r>
              <a:rPr sz="2850" spc="15" dirty="0">
                <a:latin typeface="Arial"/>
                <a:cs typeface="Arial"/>
              </a:rPr>
              <a:t>B</a:t>
            </a:r>
            <a:endParaRPr sz="28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83754" y="3066124"/>
            <a:ext cx="3729354" cy="1284605"/>
          </a:xfrm>
          <a:prstGeom prst="rect">
            <a:avLst/>
          </a:prstGeom>
          <a:ln w="20941">
            <a:solidFill>
              <a:srgbClr val="424C66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215265" marR="207645" indent="427355">
              <a:lnSpc>
                <a:spcPct val="120900"/>
              </a:lnSpc>
              <a:spcBef>
                <a:spcPts val="40"/>
              </a:spcBef>
            </a:pPr>
            <a:r>
              <a:rPr sz="2850" spc="30" dirty="0">
                <a:latin typeface="Microsoft JhengHei UI"/>
                <a:cs typeface="Microsoft JhengHei UI"/>
              </a:rPr>
              <a:t>在结点</a:t>
            </a:r>
            <a:r>
              <a:rPr sz="2850" spc="15" dirty="0">
                <a:latin typeface="Arial"/>
                <a:cs typeface="Arial"/>
              </a:rPr>
              <a:t>A</a:t>
            </a:r>
            <a:r>
              <a:rPr sz="2850" spc="30" dirty="0">
                <a:latin typeface="Microsoft JhengHei UI"/>
                <a:cs typeface="Microsoft JhengHei UI"/>
              </a:rPr>
              <a:t>中产⽣ 处理时延和排队时延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448378" y="4409638"/>
            <a:ext cx="0" cy="1656714"/>
          </a:xfrm>
          <a:custGeom>
            <a:avLst/>
            <a:gdLst/>
            <a:ahLst/>
            <a:cxnLst/>
            <a:rect l="l" t="t" r="r" b="b"/>
            <a:pathLst>
              <a:path h="1656714">
                <a:moveTo>
                  <a:pt x="0" y="0"/>
                </a:moveTo>
                <a:lnTo>
                  <a:pt x="0" y="1656228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398117" y="605539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500362" y="5937318"/>
            <a:ext cx="948055" cy="948055"/>
          </a:xfrm>
          <a:custGeom>
            <a:avLst/>
            <a:gdLst/>
            <a:ahLst/>
            <a:cxnLst/>
            <a:rect l="l" t="t" r="r" b="b"/>
            <a:pathLst>
              <a:path w="948054" h="948054">
                <a:moveTo>
                  <a:pt x="947748" y="0"/>
                </a:moveTo>
                <a:lnTo>
                  <a:pt x="7404" y="940344"/>
                </a:lnTo>
                <a:lnTo>
                  <a:pt x="0" y="947748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436691" y="6842125"/>
            <a:ext cx="106680" cy="106680"/>
          </a:xfrm>
          <a:custGeom>
            <a:avLst/>
            <a:gdLst/>
            <a:ahLst/>
            <a:cxnLst/>
            <a:rect l="l" t="t" r="r" b="b"/>
            <a:pathLst>
              <a:path w="106679" h="106679">
                <a:moveTo>
                  <a:pt x="35533" y="0"/>
                </a:moveTo>
                <a:lnTo>
                  <a:pt x="0" y="106617"/>
                </a:lnTo>
                <a:lnTo>
                  <a:pt x="106620" y="71078"/>
                </a:lnTo>
                <a:lnTo>
                  <a:pt x="35533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440846" y="4738606"/>
            <a:ext cx="4629150" cy="1274445"/>
          </a:xfrm>
          <a:custGeom>
            <a:avLst/>
            <a:gdLst/>
            <a:ahLst/>
            <a:cxnLst/>
            <a:rect l="l" t="t" r="r" b="b"/>
            <a:pathLst>
              <a:path w="4629150" h="1274445">
                <a:moveTo>
                  <a:pt x="0" y="1273928"/>
                </a:moveTo>
                <a:lnTo>
                  <a:pt x="4628660" y="1273928"/>
                </a:lnTo>
                <a:lnTo>
                  <a:pt x="4628660" y="0"/>
                </a:lnTo>
                <a:lnTo>
                  <a:pt x="0" y="0"/>
                </a:lnTo>
                <a:lnTo>
                  <a:pt x="0" y="12739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440846" y="4738607"/>
            <a:ext cx="4629150" cy="1274445"/>
          </a:xfrm>
          <a:prstGeom prst="rect">
            <a:avLst/>
          </a:prstGeom>
          <a:ln w="20941">
            <a:solidFill>
              <a:srgbClr val="424C66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在发送器上产⽣发送时延</a:t>
            </a:r>
            <a:endParaRPr sz="285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850" spc="30" dirty="0">
                <a:latin typeface="Microsoft JhengHei UI"/>
                <a:cs typeface="Microsoft JhengHei UI"/>
              </a:rPr>
              <a:t>（即传输时延）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772192" y="5937318"/>
            <a:ext cx="948055" cy="948055"/>
          </a:xfrm>
          <a:custGeom>
            <a:avLst/>
            <a:gdLst/>
            <a:ahLst/>
            <a:cxnLst/>
            <a:rect l="l" t="t" r="r" b="b"/>
            <a:pathLst>
              <a:path w="948055" h="948054">
                <a:moveTo>
                  <a:pt x="947748" y="0"/>
                </a:moveTo>
                <a:lnTo>
                  <a:pt x="7404" y="940344"/>
                </a:lnTo>
                <a:lnTo>
                  <a:pt x="0" y="947748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708517" y="6842125"/>
            <a:ext cx="106680" cy="106680"/>
          </a:xfrm>
          <a:custGeom>
            <a:avLst/>
            <a:gdLst/>
            <a:ahLst/>
            <a:cxnLst/>
            <a:rect l="l" t="t" r="r" b="b"/>
            <a:pathLst>
              <a:path w="106680" h="106679">
                <a:moveTo>
                  <a:pt x="35538" y="0"/>
                </a:moveTo>
                <a:lnTo>
                  <a:pt x="0" y="106617"/>
                </a:lnTo>
                <a:lnTo>
                  <a:pt x="106625" y="71078"/>
                </a:lnTo>
                <a:lnTo>
                  <a:pt x="35538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795235" y="4738606"/>
            <a:ext cx="2654935" cy="1274445"/>
          </a:xfrm>
          <a:custGeom>
            <a:avLst/>
            <a:gdLst/>
            <a:ahLst/>
            <a:cxnLst/>
            <a:rect l="l" t="t" r="r" b="b"/>
            <a:pathLst>
              <a:path w="2654934" h="1274445">
                <a:moveTo>
                  <a:pt x="0" y="1273928"/>
                </a:moveTo>
                <a:lnTo>
                  <a:pt x="2654533" y="1273928"/>
                </a:lnTo>
                <a:lnTo>
                  <a:pt x="2654533" y="0"/>
                </a:lnTo>
                <a:lnTo>
                  <a:pt x="0" y="0"/>
                </a:lnTo>
                <a:lnTo>
                  <a:pt x="0" y="12739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5795235" y="4738607"/>
            <a:ext cx="2654935" cy="1274445"/>
          </a:xfrm>
          <a:prstGeom prst="rect">
            <a:avLst/>
          </a:prstGeom>
          <a:ln w="20941">
            <a:solidFill>
              <a:srgbClr val="424C66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593725" marR="219710" indent="-367030">
              <a:lnSpc>
                <a:spcPct val="118100"/>
              </a:lnSpc>
              <a:spcBef>
                <a:spcPts val="135"/>
              </a:spcBef>
            </a:pPr>
            <a:r>
              <a:rPr sz="2850" spc="25" dirty="0">
                <a:latin typeface="Microsoft JhengHei UI"/>
                <a:cs typeface="Microsoft JhengHei UI"/>
              </a:rPr>
              <a:t>在链路上产⽣ </a:t>
            </a:r>
            <a:r>
              <a:rPr sz="2850" spc="30" dirty="0">
                <a:latin typeface="Microsoft JhengHei UI"/>
                <a:cs typeface="Microsoft JhengHei UI"/>
              </a:rPr>
              <a:t>传播时延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026944" y="7610519"/>
            <a:ext cx="75882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链路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6450768" y="714607"/>
            <a:ext cx="720280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时延：⼏种产⽣时延的地⽅</a:t>
            </a:r>
          </a:p>
        </p:txBody>
      </p:sp>
      <p:sp>
        <p:nvSpPr>
          <p:cNvPr id="37" name="object 3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169077" y="2691128"/>
            <a:ext cx="3642995" cy="733996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01015" indent="-488315">
              <a:lnSpc>
                <a:spcPct val="100000"/>
              </a:lnSpc>
              <a:spcBef>
                <a:spcPts val="640"/>
              </a:spcBef>
              <a:buSzPct val="145714"/>
              <a:buFont typeface="Arial"/>
              <a:buChar char="•"/>
              <a:tabLst>
                <a:tab pos="501650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计算机⽹络概述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⽹络性能指标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信息的度量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⽹络速率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⽹络带宽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⽹络吞吐量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⽹络时延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利⽤率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⾮性能指标</a:t>
            </a:r>
            <a:endParaRPr sz="3500">
              <a:latin typeface="Microsoft JhengHei UI"/>
              <a:cs typeface="Microsoft JhengHei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263185" y="7008703"/>
            <a:ext cx="408940" cy="416559"/>
          </a:xfrm>
          <a:custGeom>
            <a:avLst/>
            <a:gdLst/>
            <a:ahLst/>
            <a:cxnLst/>
            <a:rect l="l" t="t" r="r" b="b"/>
            <a:pathLst>
              <a:path w="408940" h="416559">
                <a:moveTo>
                  <a:pt x="0" y="416417"/>
                </a:moveTo>
                <a:lnTo>
                  <a:pt x="408782" y="416417"/>
                </a:lnTo>
                <a:lnTo>
                  <a:pt x="408782" y="0"/>
                </a:lnTo>
                <a:lnTo>
                  <a:pt x="0" y="0"/>
                </a:lnTo>
                <a:lnTo>
                  <a:pt x="0" y="416417"/>
                </a:lnTo>
                <a:close/>
              </a:path>
            </a:pathLst>
          </a:custGeom>
          <a:solidFill>
            <a:srgbClr val="1666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359199" y="6201182"/>
            <a:ext cx="2604135" cy="2094230"/>
          </a:xfrm>
          <a:custGeom>
            <a:avLst/>
            <a:gdLst/>
            <a:ahLst/>
            <a:cxnLst/>
            <a:rect l="l" t="t" r="r" b="b"/>
            <a:pathLst>
              <a:path w="2604134" h="2094229">
                <a:moveTo>
                  <a:pt x="1302001" y="0"/>
                </a:moveTo>
                <a:lnTo>
                  <a:pt x="1254399" y="695"/>
                </a:lnTo>
                <a:lnTo>
                  <a:pt x="1206847" y="2781"/>
                </a:lnTo>
                <a:lnTo>
                  <a:pt x="1159399" y="6258"/>
                </a:lnTo>
                <a:lnTo>
                  <a:pt x="1112103" y="11125"/>
                </a:lnTo>
                <a:lnTo>
                  <a:pt x="1065013" y="17383"/>
                </a:lnTo>
                <a:lnTo>
                  <a:pt x="1018178" y="25032"/>
                </a:lnTo>
                <a:lnTo>
                  <a:pt x="971651" y="34071"/>
                </a:lnTo>
                <a:lnTo>
                  <a:pt x="925481" y="44502"/>
                </a:lnTo>
                <a:lnTo>
                  <a:pt x="879721" y="56323"/>
                </a:lnTo>
                <a:lnTo>
                  <a:pt x="834422" y="69534"/>
                </a:lnTo>
                <a:lnTo>
                  <a:pt x="789635" y="84136"/>
                </a:lnTo>
                <a:lnTo>
                  <a:pt x="745410" y="100129"/>
                </a:lnTo>
                <a:lnTo>
                  <a:pt x="701800" y="117513"/>
                </a:lnTo>
                <a:lnTo>
                  <a:pt x="658855" y="136287"/>
                </a:lnTo>
                <a:lnTo>
                  <a:pt x="616627" y="156453"/>
                </a:lnTo>
                <a:lnTo>
                  <a:pt x="575166" y="178008"/>
                </a:lnTo>
                <a:lnTo>
                  <a:pt x="534524" y="200955"/>
                </a:lnTo>
                <a:lnTo>
                  <a:pt x="494752" y="225292"/>
                </a:lnTo>
                <a:lnTo>
                  <a:pt x="455902" y="251020"/>
                </a:lnTo>
                <a:lnTo>
                  <a:pt x="418024" y="278138"/>
                </a:lnTo>
                <a:lnTo>
                  <a:pt x="381169" y="306647"/>
                </a:lnTo>
                <a:lnTo>
                  <a:pt x="343052" y="338591"/>
                </a:lnTo>
                <a:lnTo>
                  <a:pt x="306941" y="371486"/>
                </a:lnTo>
                <a:lnTo>
                  <a:pt x="272837" y="405279"/>
                </a:lnTo>
                <a:lnTo>
                  <a:pt x="240738" y="439921"/>
                </a:lnTo>
                <a:lnTo>
                  <a:pt x="210646" y="475359"/>
                </a:lnTo>
                <a:lnTo>
                  <a:pt x="182560" y="511542"/>
                </a:lnTo>
                <a:lnTo>
                  <a:pt x="156480" y="548419"/>
                </a:lnTo>
                <a:lnTo>
                  <a:pt x="132406" y="585939"/>
                </a:lnTo>
                <a:lnTo>
                  <a:pt x="110338" y="624049"/>
                </a:lnTo>
                <a:lnTo>
                  <a:pt x="90276" y="662699"/>
                </a:lnTo>
                <a:lnTo>
                  <a:pt x="72221" y="701838"/>
                </a:lnTo>
                <a:lnTo>
                  <a:pt x="56172" y="741413"/>
                </a:lnTo>
                <a:lnTo>
                  <a:pt x="42129" y="781373"/>
                </a:lnTo>
                <a:lnTo>
                  <a:pt x="30092" y="821668"/>
                </a:lnTo>
                <a:lnTo>
                  <a:pt x="20061" y="862245"/>
                </a:lnTo>
                <a:lnTo>
                  <a:pt x="12036" y="903053"/>
                </a:lnTo>
                <a:lnTo>
                  <a:pt x="6018" y="944042"/>
                </a:lnTo>
                <a:lnTo>
                  <a:pt x="2006" y="985158"/>
                </a:lnTo>
                <a:lnTo>
                  <a:pt x="0" y="1026352"/>
                </a:lnTo>
                <a:lnTo>
                  <a:pt x="0" y="1067572"/>
                </a:lnTo>
                <a:lnTo>
                  <a:pt x="2006" y="1108766"/>
                </a:lnTo>
                <a:lnTo>
                  <a:pt x="6018" y="1149882"/>
                </a:lnTo>
                <a:lnTo>
                  <a:pt x="12036" y="1190871"/>
                </a:lnTo>
                <a:lnTo>
                  <a:pt x="20061" y="1231679"/>
                </a:lnTo>
                <a:lnTo>
                  <a:pt x="30092" y="1272256"/>
                </a:lnTo>
                <a:lnTo>
                  <a:pt x="42129" y="1312551"/>
                </a:lnTo>
                <a:lnTo>
                  <a:pt x="56172" y="1352511"/>
                </a:lnTo>
                <a:lnTo>
                  <a:pt x="72221" y="1392086"/>
                </a:lnTo>
                <a:lnTo>
                  <a:pt x="90276" y="1431224"/>
                </a:lnTo>
                <a:lnTo>
                  <a:pt x="110338" y="1469874"/>
                </a:lnTo>
                <a:lnTo>
                  <a:pt x="132406" y="1507985"/>
                </a:lnTo>
                <a:lnTo>
                  <a:pt x="156480" y="1545504"/>
                </a:lnTo>
                <a:lnTo>
                  <a:pt x="182560" y="1582381"/>
                </a:lnTo>
                <a:lnTo>
                  <a:pt x="210646" y="1618565"/>
                </a:lnTo>
                <a:lnTo>
                  <a:pt x="240738" y="1654003"/>
                </a:lnTo>
                <a:lnTo>
                  <a:pt x="272837" y="1688644"/>
                </a:lnTo>
                <a:lnTo>
                  <a:pt x="306941" y="1722438"/>
                </a:lnTo>
                <a:lnTo>
                  <a:pt x="343052" y="1755332"/>
                </a:lnTo>
                <a:lnTo>
                  <a:pt x="381169" y="1787276"/>
                </a:lnTo>
                <a:lnTo>
                  <a:pt x="418024" y="1815785"/>
                </a:lnTo>
                <a:lnTo>
                  <a:pt x="455902" y="1842904"/>
                </a:lnTo>
                <a:lnTo>
                  <a:pt x="494752" y="1868632"/>
                </a:lnTo>
                <a:lnTo>
                  <a:pt x="534524" y="1892969"/>
                </a:lnTo>
                <a:lnTo>
                  <a:pt x="575166" y="1915915"/>
                </a:lnTo>
                <a:lnTo>
                  <a:pt x="616627" y="1937471"/>
                </a:lnTo>
                <a:lnTo>
                  <a:pt x="658855" y="1957636"/>
                </a:lnTo>
                <a:lnTo>
                  <a:pt x="701800" y="1976411"/>
                </a:lnTo>
                <a:lnTo>
                  <a:pt x="745410" y="1993794"/>
                </a:lnTo>
                <a:lnTo>
                  <a:pt x="789635" y="2009787"/>
                </a:lnTo>
                <a:lnTo>
                  <a:pt x="834422" y="2024390"/>
                </a:lnTo>
                <a:lnTo>
                  <a:pt x="879721" y="2037601"/>
                </a:lnTo>
                <a:lnTo>
                  <a:pt x="925481" y="2049422"/>
                </a:lnTo>
                <a:lnTo>
                  <a:pt x="971651" y="2059852"/>
                </a:lnTo>
                <a:lnTo>
                  <a:pt x="1018178" y="2068892"/>
                </a:lnTo>
                <a:lnTo>
                  <a:pt x="1065013" y="2076541"/>
                </a:lnTo>
                <a:lnTo>
                  <a:pt x="1112103" y="2082799"/>
                </a:lnTo>
                <a:lnTo>
                  <a:pt x="1159399" y="2087666"/>
                </a:lnTo>
                <a:lnTo>
                  <a:pt x="1206847" y="2091143"/>
                </a:lnTo>
                <a:lnTo>
                  <a:pt x="1254399" y="2093229"/>
                </a:lnTo>
                <a:lnTo>
                  <a:pt x="1302001" y="2093924"/>
                </a:lnTo>
                <a:lnTo>
                  <a:pt x="1349603" y="2093229"/>
                </a:lnTo>
                <a:lnTo>
                  <a:pt x="1397155" y="2091143"/>
                </a:lnTo>
                <a:lnTo>
                  <a:pt x="1444604" y="2087666"/>
                </a:lnTo>
                <a:lnTo>
                  <a:pt x="1491899" y="2082799"/>
                </a:lnTo>
                <a:lnTo>
                  <a:pt x="1538990" y="2076541"/>
                </a:lnTo>
                <a:lnTo>
                  <a:pt x="1585824" y="2068892"/>
                </a:lnTo>
                <a:lnTo>
                  <a:pt x="1632352" y="2059852"/>
                </a:lnTo>
                <a:lnTo>
                  <a:pt x="1678522" y="2049422"/>
                </a:lnTo>
                <a:lnTo>
                  <a:pt x="1724282" y="2037601"/>
                </a:lnTo>
                <a:lnTo>
                  <a:pt x="1769581" y="2024390"/>
                </a:lnTo>
                <a:lnTo>
                  <a:pt x="1814369" y="2009787"/>
                </a:lnTo>
                <a:lnTo>
                  <a:pt x="1858594" y="1993794"/>
                </a:lnTo>
                <a:lnTo>
                  <a:pt x="1902205" y="1976411"/>
                </a:lnTo>
                <a:lnTo>
                  <a:pt x="1945150" y="1957636"/>
                </a:lnTo>
                <a:lnTo>
                  <a:pt x="1987379" y="1937471"/>
                </a:lnTo>
                <a:lnTo>
                  <a:pt x="2028840" y="1915915"/>
                </a:lnTo>
                <a:lnTo>
                  <a:pt x="2069483" y="1892969"/>
                </a:lnTo>
                <a:lnTo>
                  <a:pt x="2109255" y="1868632"/>
                </a:lnTo>
                <a:lnTo>
                  <a:pt x="2148107" y="1842904"/>
                </a:lnTo>
                <a:lnTo>
                  <a:pt x="2185985" y="1815785"/>
                </a:lnTo>
                <a:lnTo>
                  <a:pt x="2222841" y="1787276"/>
                </a:lnTo>
                <a:lnTo>
                  <a:pt x="2260958" y="1755332"/>
                </a:lnTo>
                <a:lnTo>
                  <a:pt x="2297068" y="1722438"/>
                </a:lnTo>
                <a:lnTo>
                  <a:pt x="2331173" y="1688644"/>
                </a:lnTo>
                <a:lnTo>
                  <a:pt x="2363272" y="1654003"/>
                </a:lnTo>
                <a:lnTo>
                  <a:pt x="2393364" y="1618565"/>
                </a:lnTo>
                <a:lnTo>
                  <a:pt x="2421450" y="1582381"/>
                </a:lnTo>
                <a:lnTo>
                  <a:pt x="2447530" y="1545504"/>
                </a:lnTo>
                <a:lnTo>
                  <a:pt x="2471604" y="1507985"/>
                </a:lnTo>
                <a:lnTo>
                  <a:pt x="2493672" y="1469874"/>
                </a:lnTo>
                <a:lnTo>
                  <a:pt x="2513733" y="1431224"/>
                </a:lnTo>
                <a:lnTo>
                  <a:pt x="2531789" y="1392086"/>
                </a:lnTo>
                <a:lnTo>
                  <a:pt x="2547838" y="1352511"/>
                </a:lnTo>
                <a:lnTo>
                  <a:pt x="2561881" y="1312551"/>
                </a:lnTo>
                <a:lnTo>
                  <a:pt x="2573918" y="1272256"/>
                </a:lnTo>
                <a:lnTo>
                  <a:pt x="2583949" y="1231679"/>
                </a:lnTo>
                <a:lnTo>
                  <a:pt x="2591973" y="1190871"/>
                </a:lnTo>
                <a:lnTo>
                  <a:pt x="2597992" y="1149882"/>
                </a:lnTo>
                <a:lnTo>
                  <a:pt x="2602004" y="1108766"/>
                </a:lnTo>
                <a:lnTo>
                  <a:pt x="2604010" y="1067572"/>
                </a:lnTo>
                <a:lnTo>
                  <a:pt x="2604010" y="1026352"/>
                </a:lnTo>
                <a:lnTo>
                  <a:pt x="2602004" y="985158"/>
                </a:lnTo>
                <a:lnTo>
                  <a:pt x="2597992" y="944042"/>
                </a:lnTo>
                <a:lnTo>
                  <a:pt x="2591973" y="903053"/>
                </a:lnTo>
                <a:lnTo>
                  <a:pt x="2583949" y="862245"/>
                </a:lnTo>
                <a:lnTo>
                  <a:pt x="2573918" y="821668"/>
                </a:lnTo>
                <a:lnTo>
                  <a:pt x="2561881" y="781373"/>
                </a:lnTo>
                <a:lnTo>
                  <a:pt x="2547838" y="741413"/>
                </a:lnTo>
                <a:lnTo>
                  <a:pt x="2531789" y="701838"/>
                </a:lnTo>
                <a:lnTo>
                  <a:pt x="2513733" y="662699"/>
                </a:lnTo>
                <a:lnTo>
                  <a:pt x="2493672" y="624049"/>
                </a:lnTo>
                <a:lnTo>
                  <a:pt x="2471604" y="585939"/>
                </a:lnTo>
                <a:lnTo>
                  <a:pt x="2447530" y="548419"/>
                </a:lnTo>
                <a:lnTo>
                  <a:pt x="2421450" y="511542"/>
                </a:lnTo>
                <a:lnTo>
                  <a:pt x="2393364" y="475359"/>
                </a:lnTo>
                <a:lnTo>
                  <a:pt x="2363272" y="439921"/>
                </a:lnTo>
                <a:lnTo>
                  <a:pt x="2331173" y="405279"/>
                </a:lnTo>
                <a:lnTo>
                  <a:pt x="2297068" y="371486"/>
                </a:lnTo>
                <a:lnTo>
                  <a:pt x="2260958" y="338591"/>
                </a:lnTo>
                <a:lnTo>
                  <a:pt x="2222841" y="306647"/>
                </a:lnTo>
                <a:lnTo>
                  <a:pt x="2185985" y="278138"/>
                </a:lnTo>
                <a:lnTo>
                  <a:pt x="2148107" y="251020"/>
                </a:lnTo>
                <a:lnTo>
                  <a:pt x="2109255" y="225292"/>
                </a:lnTo>
                <a:lnTo>
                  <a:pt x="2069483" y="200955"/>
                </a:lnTo>
                <a:lnTo>
                  <a:pt x="2028840" y="178008"/>
                </a:lnTo>
                <a:lnTo>
                  <a:pt x="1987379" y="156453"/>
                </a:lnTo>
                <a:lnTo>
                  <a:pt x="1945150" y="136287"/>
                </a:lnTo>
                <a:lnTo>
                  <a:pt x="1902205" y="117513"/>
                </a:lnTo>
                <a:lnTo>
                  <a:pt x="1858594" y="100129"/>
                </a:lnTo>
                <a:lnTo>
                  <a:pt x="1814369" y="84136"/>
                </a:lnTo>
                <a:lnTo>
                  <a:pt x="1769581" y="69534"/>
                </a:lnTo>
                <a:lnTo>
                  <a:pt x="1724282" y="56323"/>
                </a:lnTo>
                <a:lnTo>
                  <a:pt x="1678522" y="44502"/>
                </a:lnTo>
                <a:lnTo>
                  <a:pt x="1632352" y="34071"/>
                </a:lnTo>
                <a:lnTo>
                  <a:pt x="1585824" y="25032"/>
                </a:lnTo>
                <a:lnTo>
                  <a:pt x="1538990" y="17383"/>
                </a:lnTo>
                <a:lnTo>
                  <a:pt x="1491899" y="11125"/>
                </a:lnTo>
                <a:lnTo>
                  <a:pt x="1444604" y="6258"/>
                </a:lnTo>
                <a:lnTo>
                  <a:pt x="1397155" y="2781"/>
                </a:lnTo>
                <a:lnTo>
                  <a:pt x="1349603" y="695"/>
                </a:lnTo>
                <a:lnTo>
                  <a:pt x="1302001" y="0"/>
                </a:lnTo>
                <a:close/>
              </a:path>
            </a:pathLst>
          </a:custGeom>
          <a:solidFill>
            <a:srgbClr val="B8C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359207" y="6201183"/>
            <a:ext cx="2604135" cy="2094230"/>
          </a:xfrm>
          <a:custGeom>
            <a:avLst/>
            <a:gdLst/>
            <a:ahLst/>
            <a:cxnLst/>
            <a:rect l="l" t="t" r="r" b="b"/>
            <a:pathLst>
              <a:path w="2604134" h="2094229">
                <a:moveTo>
                  <a:pt x="2222833" y="306648"/>
                </a:moveTo>
                <a:lnTo>
                  <a:pt x="2260950" y="338591"/>
                </a:lnTo>
                <a:lnTo>
                  <a:pt x="2297061" y="371486"/>
                </a:lnTo>
                <a:lnTo>
                  <a:pt x="2331165" y="405279"/>
                </a:lnTo>
                <a:lnTo>
                  <a:pt x="2363264" y="439921"/>
                </a:lnTo>
                <a:lnTo>
                  <a:pt x="2393356" y="475359"/>
                </a:lnTo>
                <a:lnTo>
                  <a:pt x="2421443" y="511542"/>
                </a:lnTo>
                <a:lnTo>
                  <a:pt x="2447523" y="548419"/>
                </a:lnTo>
                <a:lnTo>
                  <a:pt x="2471597" y="585939"/>
                </a:lnTo>
                <a:lnTo>
                  <a:pt x="2493664" y="624049"/>
                </a:lnTo>
                <a:lnTo>
                  <a:pt x="2513726" y="662699"/>
                </a:lnTo>
                <a:lnTo>
                  <a:pt x="2531781" y="701837"/>
                </a:lnTo>
                <a:lnTo>
                  <a:pt x="2547831" y="741412"/>
                </a:lnTo>
                <a:lnTo>
                  <a:pt x="2561874" y="781373"/>
                </a:lnTo>
                <a:lnTo>
                  <a:pt x="2573911" y="821667"/>
                </a:lnTo>
                <a:lnTo>
                  <a:pt x="2583942" y="862245"/>
                </a:lnTo>
                <a:lnTo>
                  <a:pt x="2591966" y="903053"/>
                </a:lnTo>
                <a:lnTo>
                  <a:pt x="2597985" y="944041"/>
                </a:lnTo>
                <a:lnTo>
                  <a:pt x="2601997" y="985158"/>
                </a:lnTo>
                <a:lnTo>
                  <a:pt x="2604003" y="1026352"/>
                </a:lnTo>
                <a:lnTo>
                  <a:pt x="2604003" y="1067572"/>
                </a:lnTo>
                <a:lnTo>
                  <a:pt x="2601997" y="1108765"/>
                </a:lnTo>
                <a:lnTo>
                  <a:pt x="2597985" y="1149882"/>
                </a:lnTo>
                <a:lnTo>
                  <a:pt x="2591966" y="1190871"/>
                </a:lnTo>
                <a:lnTo>
                  <a:pt x="2583942" y="1231679"/>
                </a:lnTo>
                <a:lnTo>
                  <a:pt x="2573911" y="1272256"/>
                </a:lnTo>
                <a:lnTo>
                  <a:pt x="2561874" y="1312551"/>
                </a:lnTo>
                <a:lnTo>
                  <a:pt x="2547831" y="1352511"/>
                </a:lnTo>
                <a:lnTo>
                  <a:pt x="2531781" y="1392086"/>
                </a:lnTo>
                <a:lnTo>
                  <a:pt x="2513726" y="1431225"/>
                </a:lnTo>
                <a:lnTo>
                  <a:pt x="2493664" y="1469875"/>
                </a:lnTo>
                <a:lnTo>
                  <a:pt x="2471597" y="1507985"/>
                </a:lnTo>
                <a:lnTo>
                  <a:pt x="2447523" y="1545504"/>
                </a:lnTo>
                <a:lnTo>
                  <a:pt x="2421443" y="1582381"/>
                </a:lnTo>
                <a:lnTo>
                  <a:pt x="2393356" y="1618565"/>
                </a:lnTo>
                <a:lnTo>
                  <a:pt x="2363264" y="1654003"/>
                </a:lnTo>
                <a:lnTo>
                  <a:pt x="2331165" y="1688644"/>
                </a:lnTo>
                <a:lnTo>
                  <a:pt x="2297061" y="1722438"/>
                </a:lnTo>
                <a:lnTo>
                  <a:pt x="2260950" y="1755332"/>
                </a:lnTo>
                <a:lnTo>
                  <a:pt x="2222833" y="1787276"/>
                </a:lnTo>
                <a:lnTo>
                  <a:pt x="2185978" y="1815785"/>
                </a:lnTo>
                <a:lnTo>
                  <a:pt x="2148100" y="1842904"/>
                </a:lnTo>
                <a:lnTo>
                  <a:pt x="2109249" y="1868632"/>
                </a:lnTo>
                <a:lnTo>
                  <a:pt x="2069477" y="1892969"/>
                </a:lnTo>
                <a:lnTo>
                  <a:pt x="2028836" y="1915915"/>
                </a:lnTo>
                <a:lnTo>
                  <a:pt x="1987375" y="1937471"/>
                </a:lnTo>
                <a:lnTo>
                  <a:pt x="1945146" y="1957636"/>
                </a:lnTo>
                <a:lnTo>
                  <a:pt x="1902201" y="1976410"/>
                </a:lnTo>
                <a:lnTo>
                  <a:pt x="1858591" y="1993794"/>
                </a:lnTo>
                <a:lnTo>
                  <a:pt x="1814367" y="2009787"/>
                </a:lnTo>
                <a:lnTo>
                  <a:pt x="1769579" y="2024389"/>
                </a:lnTo>
                <a:lnTo>
                  <a:pt x="1724280" y="2037601"/>
                </a:lnTo>
                <a:lnTo>
                  <a:pt x="1678520" y="2049422"/>
                </a:lnTo>
                <a:lnTo>
                  <a:pt x="1632351" y="2059852"/>
                </a:lnTo>
                <a:lnTo>
                  <a:pt x="1585823" y="2068891"/>
                </a:lnTo>
                <a:lnTo>
                  <a:pt x="1538989" y="2076540"/>
                </a:lnTo>
                <a:lnTo>
                  <a:pt x="1491898" y="2082798"/>
                </a:lnTo>
                <a:lnTo>
                  <a:pt x="1444603" y="2087666"/>
                </a:lnTo>
                <a:lnTo>
                  <a:pt x="1397155" y="2091143"/>
                </a:lnTo>
                <a:lnTo>
                  <a:pt x="1349603" y="2093229"/>
                </a:lnTo>
                <a:lnTo>
                  <a:pt x="1302001" y="2093924"/>
                </a:lnTo>
                <a:lnTo>
                  <a:pt x="1254399" y="2093229"/>
                </a:lnTo>
                <a:lnTo>
                  <a:pt x="1206848" y="2091143"/>
                </a:lnTo>
                <a:lnTo>
                  <a:pt x="1159399" y="2087666"/>
                </a:lnTo>
                <a:lnTo>
                  <a:pt x="1112104" y="2082798"/>
                </a:lnTo>
                <a:lnTo>
                  <a:pt x="1065014" y="2076540"/>
                </a:lnTo>
                <a:lnTo>
                  <a:pt x="1018179" y="2068891"/>
                </a:lnTo>
                <a:lnTo>
                  <a:pt x="971652" y="2059852"/>
                </a:lnTo>
                <a:lnTo>
                  <a:pt x="925482" y="2049422"/>
                </a:lnTo>
                <a:lnTo>
                  <a:pt x="879722" y="2037601"/>
                </a:lnTo>
                <a:lnTo>
                  <a:pt x="834423" y="2024389"/>
                </a:lnTo>
                <a:lnTo>
                  <a:pt x="789636" y="2009787"/>
                </a:lnTo>
                <a:lnTo>
                  <a:pt x="745411" y="1993794"/>
                </a:lnTo>
                <a:lnTo>
                  <a:pt x="701801" y="1976410"/>
                </a:lnTo>
                <a:lnTo>
                  <a:pt x="658856" y="1957636"/>
                </a:lnTo>
                <a:lnTo>
                  <a:pt x="616628" y="1937471"/>
                </a:lnTo>
                <a:lnTo>
                  <a:pt x="575167" y="1915915"/>
                </a:lnTo>
                <a:lnTo>
                  <a:pt x="534525" y="1892969"/>
                </a:lnTo>
                <a:lnTo>
                  <a:pt x="494753" y="1868632"/>
                </a:lnTo>
                <a:lnTo>
                  <a:pt x="455903" y="1842904"/>
                </a:lnTo>
                <a:lnTo>
                  <a:pt x="418024" y="1815785"/>
                </a:lnTo>
                <a:lnTo>
                  <a:pt x="381170" y="1787276"/>
                </a:lnTo>
                <a:lnTo>
                  <a:pt x="343053" y="1755332"/>
                </a:lnTo>
                <a:lnTo>
                  <a:pt x="306942" y="1722438"/>
                </a:lnTo>
                <a:lnTo>
                  <a:pt x="272837" y="1688644"/>
                </a:lnTo>
                <a:lnTo>
                  <a:pt x="240739" y="1654003"/>
                </a:lnTo>
                <a:lnTo>
                  <a:pt x="210646" y="1618565"/>
                </a:lnTo>
                <a:lnTo>
                  <a:pt x="182560" y="1582381"/>
                </a:lnTo>
                <a:lnTo>
                  <a:pt x="156480" y="1545504"/>
                </a:lnTo>
                <a:lnTo>
                  <a:pt x="132406" y="1507985"/>
                </a:lnTo>
                <a:lnTo>
                  <a:pt x="110338" y="1469875"/>
                </a:lnTo>
                <a:lnTo>
                  <a:pt x="90277" y="1431225"/>
                </a:lnTo>
                <a:lnTo>
                  <a:pt x="72221" y="1392086"/>
                </a:lnTo>
                <a:lnTo>
                  <a:pt x="56172" y="1352511"/>
                </a:lnTo>
                <a:lnTo>
                  <a:pt x="42129" y="1312551"/>
                </a:lnTo>
                <a:lnTo>
                  <a:pt x="30092" y="1272256"/>
                </a:lnTo>
                <a:lnTo>
                  <a:pt x="20061" y="1231679"/>
                </a:lnTo>
                <a:lnTo>
                  <a:pt x="12036" y="1190871"/>
                </a:lnTo>
                <a:lnTo>
                  <a:pt x="6018" y="1149882"/>
                </a:lnTo>
                <a:lnTo>
                  <a:pt x="2006" y="1108765"/>
                </a:lnTo>
                <a:lnTo>
                  <a:pt x="0" y="1067572"/>
                </a:lnTo>
                <a:lnTo>
                  <a:pt x="0" y="1026352"/>
                </a:lnTo>
                <a:lnTo>
                  <a:pt x="2006" y="985158"/>
                </a:lnTo>
                <a:lnTo>
                  <a:pt x="6018" y="944041"/>
                </a:lnTo>
                <a:lnTo>
                  <a:pt x="12036" y="903053"/>
                </a:lnTo>
                <a:lnTo>
                  <a:pt x="20061" y="862245"/>
                </a:lnTo>
                <a:lnTo>
                  <a:pt x="30092" y="821667"/>
                </a:lnTo>
                <a:lnTo>
                  <a:pt x="42129" y="781373"/>
                </a:lnTo>
                <a:lnTo>
                  <a:pt x="56172" y="741412"/>
                </a:lnTo>
                <a:lnTo>
                  <a:pt x="72221" y="701837"/>
                </a:lnTo>
                <a:lnTo>
                  <a:pt x="90277" y="662699"/>
                </a:lnTo>
                <a:lnTo>
                  <a:pt x="110338" y="624049"/>
                </a:lnTo>
                <a:lnTo>
                  <a:pt x="132406" y="585939"/>
                </a:lnTo>
                <a:lnTo>
                  <a:pt x="156480" y="548419"/>
                </a:lnTo>
                <a:lnTo>
                  <a:pt x="182560" y="511542"/>
                </a:lnTo>
                <a:lnTo>
                  <a:pt x="210646" y="475359"/>
                </a:lnTo>
                <a:lnTo>
                  <a:pt x="240739" y="439921"/>
                </a:lnTo>
                <a:lnTo>
                  <a:pt x="272837" y="405279"/>
                </a:lnTo>
                <a:lnTo>
                  <a:pt x="306942" y="371486"/>
                </a:lnTo>
                <a:lnTo>
                  <a:pt x="343053" y="338591"/>
                </a:lnTo>
                <a:lnTo>
                  <a:pt x="381170" y="306648"/>
                </a:lnTo>
                <a:lnTo>
                  <a:pt x="418024" y="278138"/>
                </a:lnTo>
                <a:lnTo>
                  <a:pt x="455903" y="251020"/>
                </a:lnTo>
                <a:lnTo>
                  <a:pt x="494753" y="225292"/>
                </a:lnTo>
                <a:lnTo>
                  <a:pt x="534525" y="200955"/>
                </a:lnTo>
                <a:lnTo>
                  <a:pt x="575167" y="178008"/>
                </a:lnTo>
                <a:lnTo>
                  <a:pt x="616628" y="156453"/>
                </a:lnTo>
                <a:lnTo>
                  <a:pt x="658856" y="136288"/>
                </a:lnTo>
                <a:lnTo>
                  <a:pt x="701801" y="117513"/>
                </a:lnTo>
                <a:lnTo>
                  <a:pt x="745411" y="100130"/>
                </a:lnTo>
                <a:lnTo>
                  <a:pt x="789636" y="84137"/>
                </a:lnTo>
                <a:lnTo>
                  <a:pt x="834423" y="69534"/>
                </a:lnTo>
                <a:lnTo>
                  <a:pt x="879722" y="56323"/>
                </a:lnTo>
                <a:lnTo>
                  <a:pt x="925482" y="44502"/>
                </a:lnTo>
                <a:lnTo>
                  <a:pt x="971652" y="34072"/>
                </a:lnTo>
                <a:lnTo>
                  <a:pt x="1018179" y="25032"/>
                </a:lnTo>
                <a:lnTo>
                  <a:pt x="1065014" y="17383"/>
                </a:lnTo>
                <a:lnTo>
                  <a:pt x="1112104" y="11125"/>
                </a:lnTo>
                <a:lnTo>
                  <a:pt x="1159399" y="6258"/>
                </a:lnTo>
                <a:lnTo>
                  <a:pt x="1206848" y="2781"/>
                </a:lnTo>
                <a:lnTo>
                  <a:pt x="1254399" y="695"/>
                </a:lnTo>
                <a:lnTo>
                  <a:pt x="1302001" y="0"/>
                </a:lnTo>
                <a:lnTo>
                  <a:pt x="1349603" y="695"/>
                </a:lnTo>
                <a:lnTo>
                  <a:pt x="1397155" y="2781"/>
                </a:lnTo>
                <a:lnTo>
                  <a:pt x="1444603" y="6258"/>
                </a:lnTo>
                <a:lnTo>
                  <a:pt x="1491898" y="11125"/>
                </a:lnTo>
                <a:lnTo>
                  <a:pt x="1538989" y="17383"/>
                </a:lnTo>
                <a:lnTo>
                  <a:pt x="1585823" y="25032"/>
                </a:lnTo>
                <a:lnTo>
                  <a:pt x="1632351" y="34072"/>
                </a:lnTo>
                <a:lnTo>
                  <a:pt x="1678520" y="44502"/>
                </a:lnTo>
                <a:lnTo>
                  <a:pt x="1724280" y="56323"/>
                </a:lnTo>
                <a:lnTo>
                  <a:pt x="1769579" y="69534"/>
                </a:lnTo>
                <a:lnTo>
                  <a:pt x="1814367" y="84137"/>
                </a:lnTo>
                <a:lnTo>
                  <a:pt x="1858591" y="100130"/>
                </a:lnTo>
                <a:lnTo>
                  <a:pt x="1902201" y="117513"/>
                </a:lnTo>
                <a:lnTo>
                  <a:pt x="1945146" y="136288"/>
                </a:lnTo>
                <a:lnTo>
                  <a:pt x="1987375" y="156453"/>
                </a:lnTo>
                <a:lnTo>
                  <a:pt x="2028836" y="178008"/>
                </a:lnTo>
                <a:lnTo>
                  <a:pt x="2069477" y="200955"/>
                </a:lnTo>
                <a:lnTo>
                  <a:pt x="2109249" y="225292"/>
                </a:lnTo>
                <a:lnTo>
                  <a:pt x="2148100" y="251020"/>
                </a:lnTo>
                <a:lnTo>
                  <a:pt x="2185978" y="278138"/>
                </a:lnTo>
                <a:lnTo>
                  <a:pt x="2222833" y="306648"/>
                </a:lnTo>
                <a:close/>
              </a:path>
            </a:pathLst>
          </a:custGeom>
          <a:ln w="20941">
            <a:solidFill>
              <a:srgbClr val="1666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8189917"/>
            <a:ext cx="13549325" cy="2718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8566869"/>
            <a:ext cx="12753975" cy="1922780"/>
          </a:xfrm>
          <a:custGeom>
            <a:avLst/>
            <a:gdLst/>
            <a:ahLst/>
            <a:cxnLst/>
            <a:rect l="l" t="t" r="r" b="b"/>
            <a:pathLst>
              <a:path w="12753975" h="1922779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1666086"/>
                </a:lnTo>
                <a:lnTo>
                  <a:pt x="196" y="1717084"/>
                </a:lnTo>
                <a:lnTo>
                  <a:pt x="1569" y="1758212"/>
                </a:lnTo>
                <a:lnTo>
                  <a:pt x="12558" y="1816495"/>
                </a:lnTo>
                <a:lnTo>
                  <a:pt x="48870" y="1873494"/>
                </a:lnTo>
                <a:lnTo>
                  <a:pt x="105869" y="1909806"/>
                </a:lnTo>
                <a:lnTo>
                  <a:pt x="164152" y="1920794"/>
                </a:lnTo>
                <a:lnTo>
                  <a:pt x="205280" y="1922168"/>
                </a:lnTo>
                <a:lnTo>
                  <a:pt x="256278" y="1922364"/>
                </a:lnTo>
                <a:lnTo>
                  <a:pt x="12497263" y="1922364"/>
                </a:lnTo>
                <a:lnTo>
                  <a:pt x="12548259" y="1922168"/>
                </a:lnTo>
                <a:lnTo>
                  <a:pt x="12589384" y="1920794"/>
                </a:lnTo>
                <a:lnTo>
                  <a:pt x="12647667" y="1909806"/>
                </a:lnTo>
                <a:lnTo>
                  <a:pt x="12704668" y="1873494"/>
                </a:lnTo>
                <a:lnTo>
                  <a:pt x="12740983" y="1816495"/>
                </a:lnTo>
                <a:lnTo>
                  <a:pt x="12751969" y="1758212"/>
                </a:lnTo>
                <a:lnTo>
                  <a:pt x="12753342" y="1717084"/>
                </a:lnTo>
                <a:lnTo>
                  <a:pt x="12753538" y="1666086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8566869"/>
            <a:ext cx="12753975" cy="1922780"/>
          </a:xfrm>
          <a:custGeom>
            <a:avLst/>
            <a:gdLst/>
            <a:ahLst/>
            <a:cxnLst/>
            <a:rect l="l" t="t" r="r" b="b"/>
            <a:pathLst>
              <a:path w="12753975" h="1922779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1666086"/>
                </a:lnTo>
                <a:lnTo>
                  <a:pt x="12753342" y="1717084"/>
                </a:lnTo>
                <a:lnTo>
                  <a:pt x="12751969" y="1758212"/>
                </a:lnTo>
                <a:lnTo>
                  <a:pt x="12740983" y="1816495"/>
                </a:lnTo>
                <a:lnTo>
                  <a:pt x="12704668" y="1873494"/>
                </a:lnTo>
                <a:lnTo>
                  <a:pt x="12647667" y="1909805"/>
                </a:lnTo>
                <a:lnTo>
                  <a:pt x="12589384" y="1920794"/>
                </a:lnTo>
                <a:lnTo>
                  <a:pt x="12548259" y="1922168"/>
                </a:lnTo>
                <a:lnTo>
                  <a:pt x="12497263" y="1922364"/>
                </a:lnTo>
                <a:lnTo>
                  <a:pt x="256278" y="1922364"/>
                </a:lnTo>
                <a:lnTo>
                  <a:pt x="205280" y="1922168"/>
                </a:lnTo>
                <a:lnTo>
                  <a:pt x="164152" y="1920794"/>
                </a:lnTo>
                <a:lnTo>
                  <a:pt x="105869" y="1909805"/>
                </a:lnTo>
                <a:lnTo>
                  <a:pt x="48870" y="1873494"/>
                </a:lnTo>
                <a:lnTo>
                  <a:pt x="12558" y="1816495"/>
                </a:lnTo>
                <a:lnTo>
                  <a:pt x="1569" y="1758212"/>
                </a:lnTo>
                <a:lnTo>
                  <a:pt x="196" y="1717084"/>
                </a:lnTo>
                <a:lnTo>
                  <a:pt x="0" y="1666086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1914" y="4655166"/>
            <a:ext cx="10472665" cy="4005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19808" y="5032118"/>
            <a:ext cx="9677400" cy="3209925"/>
          </a:xfrm>
          <a:custGeom>
            <a:avLst/>
            <a:gdLst/>
            <a:ahLst/>
            <a:cxnLst/>
            <a:rect l="l" t="t" r="r" b="b"/>
            <a:pathLst>
              <a:path w="9677400" h="3209925">
                <a:moveTo>
                  <a:pt x="9420603" y="0"/>
                </a:moveTo>
                <a:lnTo>
                  <a:pt x="256278" y="0"/>
                </a:lnTo>
                <a:lnTo>
                  <a:pt x="205279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2953399"/>
                </a:lnTo>
                <a:lnTo>
                  <a:pt x="196" y="3004397"/>
                </a:lnTo>
                <a:lnTo>
                  <a:pt x="1569" y="3045524"/>
                </a:lnTo>
                <a:lnTo>
                  <a:pt x="12558" y="3103808"/>
                </a:lnTo>
                <a:lnTo>
                  <a:pt x="48870" y="3160806"/>
                </a:lnTo>
                <a:lnTo>
                  <a:pt x="105869" y="3197118"/>
                </a:lnTo>
                <a:lnTo>
                  <a:pt x="164152" y="3208107"/>
                </a:lnTo>
                <a:lnTo>
                  <a:pt x="205279" y="3209480"/>
                </a:lnTo>
                <a:lnTo>
                  <a:pt x="256278" y="3209677"/>
                </a:lnTo>
                <a:lnTo>
                  <a:pt x="9420603" y="3209677"/>
                </a:lnTo>
                <a:lnTo>
                  <a:pt x="9471599" y="3209480"/>
                </a:lnTo>
                <a:lnTo>
                  <a:pt x="9512724" y="3208107"/>
                </a:lnTo>
                <a:lnTo>
                  <a:pt x="9571007" y="3197118"/>
                </a:lnTo>
                <a:lnTo>
                  <a:pt x="9628007" y="3160806"/>
                </a:lnTo>
                <a:lnTo>
                  <a:pt x="9664323" y="3103808"/>
                </a:lnTo>
                <a:lnTo>
                  <a:pt x="9675308" y="3045524"/>
                </a:lnTo>
                <a:lnTo>
                  <a:pt x="9676681" y="3004397"/>
                </a:lnTo>
                <a:lnTo>
                  <a:pt x="9676878" y="2953399"/>
                </a:lnTo>
                <a:lnTo>
                  <a:pt x="9676878" y="256278"/>
                </a:lnTo>
                <a:lnTo>
                  <a:pt x="9676681" y="205280"/>
                </a:lnTo>
                <a:lnTo>
                  <a:pt x="9675308" y="164152"/>
                </a:lnTo>
                <a:lnTo>
                  <a:pt x="9664323" y="105869"/>
                </a:lnTo>
                <a:lnTo>
                  <a:pt x="9628007" y="48870"/>
                </a:lnTo>
                <a:lnTo>
                  <a:pt x="9571007" y="12558"/>
                </a:lnTo>
                <a:lnTo>
                  <a:pt x="9512724" y="1569"/>
                </a:lnTo>
                <a:lnTo>
                  <a:pt x="9471599" y="196"/>
                </a:lnTo>
                <a:lnTo>
                  <a:pt x="94206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9808" y="5032118"/>
            <a:ext cx="9677400" cy="3209925"/>
          </a:xfrm>
          <a:custGeom>
            <a:avLst/>
            <a:gdLst/>
            <a:ahLst/>
            <a:cxnLst/>
            <a:rect l="l" t="t" r="r" b="b"/>
            <a:pathLst>
              <a:path w="9677400" h="3209925">
                <a:moveTo>
                  <a:pt x="256278" y="0"/>
                </a:moveTo>
                <a:lnTo>
                  <a:pt x="9420599" y="0"/>
                </a:lnTo>
                <a:lnTo>
                  <a:pt x="9471597" y="196"/>
                </a:lnTo>
                <a:lnTo>
                  <a:pt x="9512725" y="1569"/>
                </a:lnTo>
                <a:lnTo>
                  <a:pt x="9571009" y="12558"/>
                </a:lnTo>
                <a:lnTo>
                  <a:pt x="9628007" y="48870"/>
                </a:lnTo>
                <a:lnTo>
                  <a:pt x="9664319" y="105869"/>
                </a:lnTo>
                <a:lnTo>
                  <a:pt x="9675308" y="164152"/>
                </a:lnTo>
                <a:lnTo>
                  <a:pt x="9676681" y="205280"/>
                </a:lnTo>
                <a:lnTo>
                  <a:pt x="9676878" y="256278"/>
                </a:lnTo>
                <a:lnTo>
                  <a:pt x="9676878" y="2953399"/>
                </a:lnTo>
                <a:lnTo>
                  <a:pt x="9676681" y="3004397"/>
                </a:lnTo>
                <a:lnTo>
                  <a:pt x="9675308" y="3045524"/>
                </a:lnTo>
                <a:lnTo>
                  <a:pt x="9664319" y="3103808"/>
                </a:lnTo>
                <a:lnTo>
                  <a:pt x="9628007" y="3160806"/>
                </a:lnTo>
                <a:lnTo>
                  <a:pt x="9571009" y="3197118"/>
                </a:lnTo>
                <a:lnTo>
                  <a:pt x="9512725" y="3208107"/>
                </a:lnTo>
                <a:lnTo>
                  <a:pt x="9471597" y="3209480"/>
                </a:lnTo>
                <a:lnTo>
                  <a:pt x="9420599" y="3209677"/>
                </a:lnTo>
                <a:lnTo>
                  <a:pt x="256278" y="3209677"/>
                </a:lnTo>
                <a:lnTo>
                  <a:pt x="205280" y="3209480"/>
                </a:lnTo>
                <a:lnTo>
                  <a:pt x="164152" y="3208107"/>
                </a:lnTo>
                <a:lnTo>
                  <a:pt x="105869" y="3197118"/>
                </a:lnTo>
                <a:lnTo>
                  <a:pt x="48870" y="3160806"/>
                </a:lnTo>
                <a:lnTo>
                  <a:pt x="12558" y="3103808"/>
                </a:lnTo>
                <a:lnTo>
                  <a:pt x="1569" y="3045524"/>
                </a:lnTo>
                <a:lnTo>
                  <a:pt x="196" y="3004397"/>
                </a:lnTo>
                <a:lnTo>
                  <a:pt x="0" y="2953399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83584" y="1790521"/>
            <a:ext cx="13549325" cy="33458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753975" cy="2550160"/>
          </a:xfrm>
          <a:custGeom>
            <a:avLst/>
            <a:gdLst/>
            <a:ahLst/>
            <a:cxnLst/>
            <a:rect l="l" t="t" r="r" b="b"/>
            <a:pathLst>
              <a:path w="12753975" h="2550160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2293763"/>
                </a:lnTo>
                <a:lnTo>
                  <a:pt x="196" y="2344762"/>
                </a:lnTo>
                <a:lnTo>
                  <a:pt x="1569" y="2385889"/>
                </a:lnTo>
                <a:lnTo>
                  <a:pt x="12558" y="2444173"/>
                </a:lnTo>
                <a:lnTo>
                  <a:pt x="48870" y="2501171"/>
                </a:lnTo>
                <a:lnTo>
                  <a:pt x="105869" y="2537483"/>
                </a:lnTo>
                <a:lnTo>
                  <a:pt x="164152" y="2548472"/>
                </a:lnTo>
                <a:lnTo>
                  <a:pt x="205280" y="2549846"/>
                </a:lnTo>
                <a:lnTo>
                  <a:pt x="256278" y="2550042"/>
                </a:lnTo>
                <a:lnTo>
                  <a:pt x="12497263" y="2550042"/>
                </a:lnTo>
                <a:lnTo>
                  <a:pt x="12548259" y="2549846"/>
                </a:lnTo>
                <a:lnTo>
                  <a:pt x="12589384" y="2548472"/>
                </a:lnTo>
                <a:lnTo>
                  <a:pt x="12647667" y="2537483"/>
                </a:lnTo>
                <a:lnTo>
                  <a:pt x="12704668" y="2501171"/>
                </a:lnTo>
                <a:lnTo>
                  <a:pt x="12740983" y="2444173"/>
                </a:lnTo>
                <a:lnTo>
                  <a:pt x="12751969" y="2385889"/>
                </a:lnTo>
                <a:lnTo>
                  <a:pt x="12753342" y="2344762"/>
                </a:lnTo>
                <a:lnTo>
                  <a:pt x="12753538" y="2293763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753975" cy="2550160"/>
          </a:xfrm>
          <a:custGeom>
            <a:avLst/>
            <a:gdLst/>
            <a:ahLst/>
            <a:cxnLst/>
            <a:rect l="l" t="t" r="r" b="b"/>
            <a:pathLst>
              <a:path w="12753975" h="2550160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2293763"/>
                </a:lnTo>
                <a:lnTo>
                  <a:pt x="12753342" y="2344762"/>
                </a:lnTo>
                <a:lnTo>
                  <a:pt x="12751969" y="2385889"/>
                </a:lnTo>
                <a:lnTo>
                  <a:pt x="12740983" y="2444173"/>
                </a:lnTo>
                <a:lnTo>
                  <a:pt x="12704668" y="2501171"/>
                </a:lnTo>
                <a:lnTo>
                  <a:pt x="12647667" y="2537483"/>
                </a:lnTo>
                <a:lnTo>
                  <a:pt x="12589384" y="2548472"/>
                </a:lnTo>
                <a:lnTo>
                  <a:pt x="12548259" y="2549846"/>
                </a:lnTo>
                <a:lnTo>
                  <a:pt x="12497263" y="2550042"/>
                </a:lnTo>
                <a:lnTo>
                  <a:pt x="256278" y="2550042"/>
                </a:lnTo>
                <a:lnTo>
                  <a:pt x="205280" y="2549846"/>
                </a:lnTo>
                <a:lnTo>
                  <a:pt x="164152" y="2548472"/>
                </a:lnTo>
                <a:lnTo>
                  <a:pt x="105869" y="2537483"/>
                </a:lnTo>
                <a:lnTo>
                  <a:pt x="48870" y="2501171"/>
                </a:lnTo>
                <a:lnTo>
                  <a:pt x="12558" y="2444173"/>
                </a:lnTo>
                <a:lnTo>
                  <a:pt x="1569" y="2385889"/>
                </a:lnTo>
                <a:lnTo>
                  <a:pt x="196" y="2344762"/>
                </a:lnTo>
                <a:lnTo>
                  <a:pt x="0" y="2293763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20688" y="6688154"/>
            <a:ext cx="3597910" cy="757555"/>
          </a:xfrm>
          <a:custGeom>
            <a:avLst/>
            <a:gdLst/>
            <a:ahLst/>
            <a:cxnLst/>
            <a:rect l="l" t="t" r="r" b="b"/>
            <a:pathLst>
              <a:path w="3597909" h="757554">
                <a:moveTo>
                  <a:pt x="0" y="0"/>
                </a:moveTo>
                <a:lnTo>
                  <a:pt x="3597577" y="0"/>
                </a:lnTo>
                <a:lnTo>
                  <a:pt x="3597577" y="757313"/>
                </a:lnTo>
                <a:lnTo>
                  <a:pt x="0" y="75731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64443" y="6922836"/>
            <a:ext cx="829654" cy="2879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71001" y="6922836"/>
            <a:ext cx="829658" cy="2879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377559" y="6922836"/>
            <a:ext cx="829660" cy="2879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711079" y="6688154"/>
            <a:ext cx="3870325" cy="757555"/>
          </a:xfrm>
          <a:custGeom>
            <a:avLst/>
            <a:gdLst/>
            <a:ahLst/>
            <a:cxnLst/>
            <a:rect l="l" t="t" r="r" b="b"/>
            <a:pathLst>
              <a:path w="3870325" h="757554">
                <a:moveTo>
                  <a:pt x="0" y="0"/>
                </a:moveTo>
                <a:lnTo>
                  <a:pt x="3870290" y="0"/>
                </a:lnTo>
                <a:lnTo>
                  <a:pt x="3870290" y="757313"/>
                </a:lnTo>
                <a:lnTo>
                  <a:pt x="0" y="75731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74A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811257" y="6898138"/>
            <a:ext cx="788035" cy="337820"/>
          </a:xfrm>
          <a:custGeom>
            <a:avLst/>
            <a:gdLst/>
            <a:ahLst/>
            <a:cxnLst/>
            <a:rect l="l" t="t" r="r" b="b"/>
            <a:pathLst>
              <a:path w="788034" h="337820">
                <a:moveTo>
                  <a:pt x="135489" y="197828"/>
                </a:moveTo>
                <a:lnTo>
                  <a:pt x="108348" y="203306"/>
                </a:lnTo>
                <a:lnTo>
                  <a:pt x="86185" y="218246"/>
                </a:lnTo>
                <a:lnTo>
                  <a:pt x="71243" y="240408"/>
                </a:lnTo>
                <a:lnTo>
                  <a:pt x="65764" y="267552"/>
                </a:lnTo>
                <a:lnTo>
                  <a:pt x="71243" y="294706"/>
                </a:lnTo>
                <a:lnTo>
                  <a:pt x="86185" y="316892"/>
                </a:lnTo>
                <a:lnTo>
                  <a:pt x="108348" y="331856"/>
                </a:lnTo>
                <a:lnTo>
                  <a:pt x="135489" y="337344"/>
                </a:lnTo>
                <a:lnTo>
                  <a:pt x="162636" y="331856"/>
                </a:lnTo>
                <a:lnTo>
                  <a:pt x="184798" y="316892"/>
                </a:lnTo>
                <a:lnTo>
                  <a:pt x="195954" y="300325"/>
                </a:lnTo>
                <a:lnTo>
                  <a:pt x="135489" y="300325"/>
                </a:lnTo>
                <a:lnTo>
                  <a:pt x="122735" y="297749"/>
                </a:lnTo>
                <a:lnTo>
                  <a:pt x="112317" y="290724"/>
                </a:lnTo>
                <a:lnTo>
                  <a:pt x="105292" y="280306"/>
                </a:lnTo>
                <a:lnTo>
                  <a:pt x="102715" y="267552"/>
                </a:lnTo>
                <a:lnTo>
                  <a:pt x="105292" y="254797"/>
                </a:lnTo>
                <a:lnTo>
                  <a:pt x="112317" y="244379"/>
                </a:lnTo>
                <a:lnTo>
                  <a:pt x="122735" y="237354"/>
                </a:lnTo>
                <a:lnTo>
                  <a:pt x="135489" y="234778"/>
                </a:lnTo>
                <a:lnTo>
                  <a:pt x="195942" y="234778"/>
                </a:lnTo>
                <a:lnTo>
                  <a:pt x="184798" y="218246"/>
                </a:lnTo>
                <a:lnTo>
                  <a:pt x="162636" y="203306"/>
                </a:lnTo>
                <a:lnTo>
                  <a:pt x="135489" y="197828"/>
                </a:lnTo>
                <a:close/>
              </a:path>
              <a:path w="788034" h="337820">
                <a:moveTo>
                  <a:pt x="646448" y="197828"/>
                </a:moveTo>
                <a:lnTo>
                  <a:pt x="619306" y="203306"/>
                </a:lnTo>
                <a:lnTo>
                  <a:pt x="597143" y="218246"/>
                </a:lnTo>
                <a:lnTo>
                  <a:pt x="582201" y="240408"/>
                </a:lnTo>
                <a:lnTo>
                  <a:pt x="576722" y="267552"/>
                </a:lnTo>
                <a:lnTo>
                  <a:pt x="582201" y="294706"/>
                </a:lnTo>
                <a:lnTo>
                  <a:pt x="597143" y="316892"/>
                </a:lnTo>
                <a:lnTo>
                  <a:pt x="619306" y="331856"/>
                </a:lnTo>
                <a:lnTo>
                  <a:pt x="646448" y="337344"/>
                </a:lnTo>
                <a:lnTo>
                  <a:pt x="673594" y="331856"/>
                </a:lnTo>
                <a:lnTo>
                  <a:pt x="695756" y="316892"/>
                </a:lnTo>
                <a:lnTo>
                  <a:pt x="706912" y="300325"/>
                </a:lnTo>
                <a:lnTo>
                  <a:pt x="646448" y="300325"/>
                </a:lnTo>
                <a:lnTo>
                  <a:pt x="633693" y="297749"/>
                </a:lnTo>
                <a:lnTo>
                  <a:pt x="623276" y="290724"/>
                </a:lnTo>
                <a:lnTo>
                  <a:pt x="616250" y="280306"/>
                </a:lnTo>
                <a:lnTo>
                  <a:pt x="613674" y="267552"/>
                </a:lnTo>
                <a:lnTo>
                  <a:pt x="616250" y="254797"/>
                </a:lnTo>
                <a:lnTo>
                  <a:pt x="623276" y="244379"/>
                </a:lnTo>
                <a:lnTo>
                  <a:pt x="633693" y="237354"/>
                </a:lnTo>
                <a:lnTo>
                  <a:pt x="646448" y="234778"/>
                </a:lnTo>
                <a:lnTo>
                  <a:pt x="706901" y="234778"/>
                </a:lnTo>
                <a:lnTo>
                  <a:pt x="695756" y="218246"/>
                </a:lnTo>
                <a:lnTo>
                  <a:pt x="673594" y="203306"/>
                </a:lnTo>
                <a:lnTo>
                  <a:pt x="646448" y="197828"/>
                </a:lnTo>
                <a:close/>
              </a:path>
              <a:path w="788034" h="337820">
                <a:moveTo>
                  <a:pt x="195942" y="234778"/>
                </a:moveTo>
                <a:lnTo>
                  <a:pt x="135489" y="234778"/>
                </a:lnTo>
                <a:lnTo>
                  <a:pt x="148244" y="237354"/>
                </a:lnTo>
                <a:lnTo>
                  <a:pt x="158661" y="244379"/>
                </a:lnTo>
                <a:lnTo>
                  <a:pt x="165687" y="254797"/>
                </a:lnTo>
                <a:lnTo>
                  <a:pt x="168263" y="267552"/>
                </a:lnTo>
                <a:lnTo>
                  <a:pt x="165687" y="280306"/>
                </a:lnTo>
                <a:lnTo>
                  <a:pt x="158661" y="290724"/>
                </a:lnTo>
                <a:lnTo>
                  <a:pt x="148244" y="297749"/>
                </a:lnTo>
                <a:lnTo>
                  <a:pt x="135489" y="300325"/>
                </a:lnTo>
                <a:lnTo>
                  <a:pt x="195954" y="300325"/>
                </a:lnTo>
                <a:lnTo>
                  <a:pt x="199738" y="294706"/>
                </a:lnTo>
                <a:lnTo>
                  <a:pt x="205215" y="267552"/>
                </a:lnTo>
                <a:lnTo>
                  <a:pt x="199738" y="240408"/>
                </a:lnTo>
                <a:lnTo>
                  <a:pt x="195942" y="234778"/>
                </a:lnTo>
                <a:close/>
              </a:path>
              <a:path w="788034" h="337820">
                <a:moveTo>
                  <a:pt x="706901" y="234778"/>
                </a:moveTo>
                <a:lnTo>
                  <a:pt x="646448" y="234778"/>
                </a:lnTo>
                <a:lnTo>
                  <a:pt x="659202" y="237354"/>
                </a:lnTo>
                <a:lnTo>
                  <a:pt x="669620" y="244379"/>
                </a:lnTo>
                <a:lnTo>
                  <a:pt x="676645" y="254797"/>
                </a:lnTo>
                <a:lnTo>
                  <a:pt x="679222" y="267552"/>
                </a:lnTo>
                <a:lnTo>
                  <a:pt x="676645" y="280306"/>
                </a:lnTo>
                <a:lnTo>
                  <a:pt x="669620" y="290724"/>
                </a:lnTo>
                <a:lnTo>
                  <a:pt x="659202" y="297749"/>
                </a:lnTo>
                <a:lnTo>
                  <a:pt x="646448" y="300325"/>
                </a:lnTo>
                <a:lnTo>
                  <a:pt x="706912" y="300325"/>
                </a:lnTo>
                <a:lnTo>
                  <a:pt x="710696" y="294706"/>
                </a:lnTo>
                <a:lnTo>
                  <a:pt x="716173" y="267552"/>
                </a:lnTo>
                <a:lnTo>
                  <a:pt x="710696" y="240408"/>
                </a:lnTo>
                <a:lnTo>
                  <a:pt x="706901" y="234778"/>
                </a:lnTo>
                <a:close/>
              </a:path>
              <a:path w="788034" h="337820">
                <a:moveTo>
                  <a:pt x="374791" y="0"/>
                </a:moveTo>
                <a:lnTo>
                  <a:pt x="160400" y="0"/>
                </a:lnTo>
                <a:lnTo>
                  <a:pt x="152988" y="694"/>
                </a:lnTo>
                <a:lnTo>
                  <a:pt x="109734" y="34187"/>
                </a:lnTo>
                <a:lnTo>
                  <a:pt x="79162" y="67881"/>
                </a:lnTo>
                <a:lnTo>
                  <a:pt x="47328" y="108760"/>
                </a:lnTo>
                <a:lnTo>
                  <a:pt x="19806" y="153859"/>
                </a:lnTo>
                <a:lnTo>
                  <a:pt x="2172" y="200211"/>
                </a:lnTo>
                <a:lnTo>
                  <a:pt x="0" y="244850"/>
                </a:lnTo>
                <a:lnTo>
                  <a:pt x="18865" y="284809"/>
                </a:lnTo>
                <a:lnTo>
                  <a:pt x="52193" y="284809"/>
                </a:lnTo>
                <a:lnTo>
                  <a:pt x="51063" y="279253"/>
                </a:lnTo>
                <a:lnTo>
                  <a:pt x="50455" y="273446"/>
                </a:lnTo>
                <a:lnTo>
                  <a:pt x="50455" y="267552"/>
                </a:lnTo>
                <a:lnTo>
                  <a:pt x="57133" y="234441"/>
                </a:lnTo>
                <a:lnTo>
                  <a:pt x="75350" y="207414"/>
                </a:lnTo>
                <a:lnTo>
                  <a:pt x="102377" y="189198"/>
                </a:lnTo>
                <a:lnTo>
                  <a:pt x="135489" y="182520"/>
                </a:lnTo>
                <a:lnTo>
                  <a:pt x="772535" y="182520"/>
                </a:lnTo>
                <a:lnTo>
                  <a:pt x="771622" y="179460"/>
                </a:lnTo>
                <a:lnTo>
                  <a:pt x="739063" y="149676"/>
                </a:lnTo>
                <a:lnTo>
                  <a:pt x="693853" y="134819"/>
                </a:lnTo>
                <a:lnTo>
                  <a:pt x="652440" y="122172"/>
                </a:lnTo>
                <a:lnTo>
                  <a:pt x="611955" y="110500"/>
                </a:lnTo>
                <a:lnTo>
                  <a:pt x="129531" y="110500"/>
                </a:lnTo>
                <a:lnTo>
                  <a:pt x="126076" y="103569"/>
                </a:lnTo>
                <a:lnTo>
                  <a:pt x="179310" y="31941"/>
                </a:lnTo>
                <a:lnTo>
                  <a:pt x="185079" y="29016"/>
                </a:lnTo>
                <a:lnTo>
                  <a:pt x="482754" y="29016"/>
                </a:lnTo>
                <a:lnTo>
                  <a:pt x="459103" y="17200"/>
                </a:lnTo>
                <a:lnTo>
                  <a:pt x="374791" y="0"/>
                </a:lnTo>
                <a:close/>
              </a:path>
              <a:path w="788034" h="337820">
                <a:moveTo>
                  <a:pt x="646448" y="182520"/>
                </a:moveTo>
                <a:lnTo>
                  <a:pt x="135489" y="182520"/>
                </a:lnTo>
                <a:lnTo>
                  <a:pt x="168613" y="189198"/>
                </a:lnTo>
                <a:lnTo>
                  <a:pt x="195666" y="207414"/>
                </a:lnTo>
                <a:lnTo>
                  <a:pt x="213907" y="234441"/>
                </a:lnTo>
                <a:lnTo>
                  <a:pt x="220597" y="267552"/>
                </a:lnTo>
                <a:lnTo>
                  <a:pt x="220597" y="273446"/>
                </a:lnTo>
                <a:lnTo>
                  <a:pt x="219989" y="279253"/>
                </a:lnTo>
                <a:lnTo>
                  <a:pt x="218848" y="284809"/>
                </a:lnTo>
                <a:lnTo>
                  <a:pt x="563089" y="284809"/>
                </a:lnTo>
                <a:lnTo>
                  <a:pt x="561948" y="279253"/>
                </a:lnTo>
                <a:lnTo>
                  <a:pt x="561351" y="273446"/>
                </a:lnTo>
                <a:lnTo>
                  <a:pt x="561351" y="267552"/>
                </a:lnTo>
                <a:lnTo>
                  <a:pt x="568039" y="234441"/>
                </a:lnTo>
                <a:lnTo>
                  <a:pt x="586277" y="207414"/>
                </a:lnTo>
                <a:lnTo>
                  <a:pt x="613326" y="189198"/>
                </a:lnTo>
                <a:lnTo>
                  <a:pt x="646448" y="182520"/>
                </a:lnTo>
                <a:close/>
              </a:path>
              <a:path w="788034" h="337820">
                <a:moveTo>
                  <a:pt x="772535" y="182520"/>
                </a:moveTo>
                <a:lnTo>
                  <a:pt x="646448" y="182520"/>
                </a:lnTo>
                <a:lnTo>
                  <a:pt x="679571" y="189198"/>
                </a:lnTo>
                <a:lnTo>
                  <a:pt x="706624" y="207414"/>
                </a:lnTo>
                <a:lnTo>
                  <a:pt x="724865" y="234441"/>
                </a:lnTo>
                <a:lnTo>
                  <a:pt x="731555" y="267552"/>
                </a:lnTo>
                <a:lnTo>
                  <a:pt x="731555" y="273446"/>
                </a:lnTo>
                <a:lnTo>
                  <a:pt x="730948" y="279253"/>
                </a:lnTo>
                <a:lnTo>
                  <a:pt x="729806" y="284809"/>
                </a:lnTo>
                <a:lnTo>
                  <a:pt x="786663" y="284809"/>
                </a:lnTo>
                <a:lnTo>
                  <a:pt x="787600" y="266583"/>
                </a:lnTo>
                <a:lnTo>
                  <a:pt x="785193" y="224948"/>
                </a:lnTo>
                <a:lnTo>
                  <a:pt x="772535" y="182520"/>
                </a:lnTo>
                <a:close/>
              </a:path>
              <a:path w="788034" h="337820">
                <a:moveTo>
                  <a:pt x="290249" y="29016"/>
                </a:moveTo>
                <a:lnTo>
                  <a:pt x="248428" y="29016"/>
                </a:lnTo>
                <a:lnTo>
                  <a:pt x="234649" y="110500"/>
                </a:lnTo>
                <a:lnTo>
                  <a:pt x="276469" y="110500"/>
                </a:lnTo>
                <a:lnTo>
                  <a:pt x="290249" y="29016"/>
                </a:lnTo>
                <a:close/>
              </a:path>
              <a:path w="788034" h="337820">
                <a:moveTo>
                  <a:pt x="482754" y="29016"/>
                </a:moveTo>
                <a:lnTo>
                  <a:pt x="369922" y="29016"/>
                </a:lnTo>
                <a:lnTo>
                  <a:pt x="430541" y="41748"/>
                </a:lnTo>
                <a:lnTo>
                  <a:pt x="487680" y="69758"/>
                </a:lnTo>
                <a:lnTo>
                  <a:pt x="530162" y="97768"/>
                </a:lnTo>
                <a:lnTo>
                  <a:pt x="546807" y="110500"/>
                </a:lnTo>
                <a:lnTo>
                  <a:pt x="611955" y="110500"/>
                </a:lnTo>
                <a:lnTo>
                  <a:pt x="610470" y="110082"/>
                </a:lnTo>
                <a:lnTo>
                  <a:pt x="589474" y="92882"/>
                </a:lnTo>
                <a:lnTo>
                  <a:pt x="534841" y="55041"/>
                </a:lnTo>
                <a:lnTo>
                  <a:pt x="482754" y="29016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796689" y="6898138"/>
            <a:ext cx="788035" cy="337820"/>
          </a:xfrm>
          <a:custGeom>
            <a:avLst/>
            <a:gdLst/>
            <a:ahLst/>
            <a:cxnLst/>
            <a:rect l="l" t="t" r="r" b="b"/>
            <a:pathLst>
              <a:path w="788034" h="337820">
                <a:moveTo>
                  <a:pt x="135493" y="197828"/>
                </a:moveTo>
                <a:lnTo>
                  <a:pt x="108347" y="203306"/>
                </a:lnTo>
                <a:lnTo>
                  <a:pt x="86185" y="218246"/>
                </a:lnTo>
                <a:lnTo>
                  <a:pt x="71245" y="240408"/>
                </a:lnTo>
                <a:lnTo>
                  <a:pt x="65768" y="267552"/>
                </a:lnTo>
                <a:lnTo>
                  <a:pt x="71245" y="294706"/>
                </a:lnTo>
                <a:lnTo>
                  <a:pt x="86185" y="316892"/>
                </a:lnTo>
                <a:lnTo>
                  <a:pt x="108347" y="331856"/>
                </a:lnTo>
                <a:lnTo>
                  <a:pt x="135493" y="337344"/>
                </a:lnTo>
                <a:lnTo>
                  <a:pt x="162633" y="331856"/>
                </a:lnTo>
                <a:lnTo>
                  <a:pt x="184793" y="316892"/>
                </a:lnTo>
                <a:lnTo>
                  <a:pt x="195947" y="300325"/>
                </a:lnTo>
                <a:lnTo>
                  <a:pt x="135493" y="300325"/>
                </a:lnTo>
                <a:lnTo>
                  <a:pt x="122739" y="297749"/>
                </a:lnTo>
                <a:lnTo>
                  <a:pt x="112321" y="290724"/>
                </a:lnTo>
                <a:lnTo>
                  <a:pt x="105296" y="280306"/>
                </a:lnTo>
                <a:lnTo>
                  <a:pt x="102719" y="267552"/>
                </a:lnTo>
                <a:lnTo>
                  <a:pt x="105296" y="254797"/>
                </a:lnTo>
                <a:lnTo>
                  <a:pt x="112321" y="244379"/>
                </a:lnTo>
                <a:lnTo>
                  <a:pt x="122739" y="237354"/>
                </a:lnTo>
                <a:lnTo>
                  <a:pt x="135493" y="234778"/>
                </a:lnTo>
                <a:lnTo>
                  <a:pt x="195936" y="234778"/>
                </a:lnTo>
                <a:lnTo>
                  <a:pt x="184793" y="218246"/>
                </a:lnTo>
                <a:lnTo>
                  <a:pt x="162633" y="203306"/>
                </a:lnTo>
                <a:lnTo>
                  <a:pt x="135493" y="197828"/>
                </a:lnTo>
                <a:close/>
              </a:path>
              <a:path w="788034" h="337820">
                <a:moveTo>
                  <a:pt x="646451" y="197828"/>
                </a:moveTo>
                <a:lnTo>
                  <a:pt x="619305" y="203306"/>
                </a:lnTo>
                <a:lnTo>
                  <a:pt x="597143" y="218246"/>
                </a:lnTo>
                <a:lnTo>
                  <a:pt x="582203" y="240408"/>
                </a:lnTo>
                <a:lnTo>
                  <a:pt x="576726" y="267552"/>
                </a:lnTo>
                <a:lnTo>
                  <a:pt x="582203" y="294706"/>
                </a:lnTo>
                <a:lnTo>
                  <a:pt x="597143" y="316892"/>
                </a:lnTo>
                <a:lnTo>
                  <a:pt x="619305" y="331856"/>
                </a:lnTo>
                <a:lnTo>
                  <a:pt x="646451" y="337344"/>
                </a:lnTo>
                <a:lnTo>
                  <a:pt x="673592" y="331856"/>
                </a:lnTo>
                <a:lnTo>
                  <a:pt x="695751" y="316892"/>
                </a:lnTo>
                <a:lnTo>
                  <a:pt x="706906" y="300325"/>
                </a:lnTo>
                <a:lnTo>
                  <a:pt x="646451" y="300325"/>
                </a:lnTo>
                <a:lnTo>
                  <a:pt x="633697" y="297749"/>
                </a:lnTo>
                <a:lnTo>
                  <a:pt x="623279" y="290724"/>
                </a:lnTo>
                <a:lnTo>
                  <a:pt x="616254" y="280306"/>
                </a:lnTo>
                <a:lnTo>
                  <a:pt x="613678" y="267552"/>
                </a:lnTo>
                <a:lnTo>
                  <a:pt x="616254" y="254797"/>
                </a:lnTo>
                <a:lnTo>
                  <a:pt x="623279" y="244379"/>
                </a:lnTo>
                <a:lnTo>
                  <a:pt x="633697" y="237354"/>
                </a:lnTo>
                <a:lnTo>
                  <a:pt x="646451" y="234778"/>
                </a:lnTo>
                <a:lnTo>
                  <a:pt x="706894" y="234778"/>
                </a:lnTo>
                <a:lnTo>
                  <a:pt x="695751" y="218246"/>
                </a:lnTo>
                <a:lnTo>
                  <a:pt x="673592" y="203306"/>
                </a:lnTo>
                <a:lnTo>
                  <a:pt x="646451" y="197828"/>
                </a:lnTo>
                <a:close/>
              </a:path>
              <a:path w="788034" h="337820">
                <a:moveTo>
                  <a:pt x="195936" y="234778"/>
                </a:moveTo>
                <a:lnTo>
                  <a:pt x="135493" y="234778"/>
                </a:lnTo>
                <a:lnTo>
                  <a:pt x="148247" y="237354"/>
                </a:lnTo>
                <a:lnTo>
                  <a:pt x="158665" y="244379"/>
                </a:lnTo>
                <a:lnTo>
                  <a:pt x="165691" y="254797"/>
                </a:lnTo>
                <a:lnTo>
                  <a:pt x="168267" y="267552"/>
                </a:lnTo>
                <a:lnTo>
                  <a:pt x="165691" y="280306"/>
                </a:lnTo>
                <a:lnTo>
                  <a:pt x="158665" y="290724"/>
                </a:lnTo>
                <a:lnTo>
                  <a:pt x="148247" y="297749"/>
                </a:lnTo>
                <a:lnTo>
                  <a:pt x="135493" y="300325"/>
                </a:lnTo>
                <a:lnTo>
                  <a:pt x="195947" y="300325"/>
                </a:lnTo>
                <a:lnTo>
                  <a:pt x="199731" y="294706"/>
                </a:lnTo>
                <a:lnTo>
                  <a:pt x="205208" y="267552"/>
                </a:lnTo>
                <a:lnTo>
                  <a:pt x="199731" y="240408"/>
                </a:lnTo>
                <a:lnTo>
                  <a:pt x="195936" y="234778"/>
                </a:lnTo>
                <a:close/>
              </a:path>
              <a:path w="788034" h="337820">
                <a:moveTo>
                  <a:pt x="706894" y="234778"/>
                </a:moveTo>
                <a:lnTo>
                  <a:pt x="646451" y="234778"/>
                </a:lnTo>
                <a:lnTo>
                  <a:pt x="659206" y="237354"/>
                </a:lnTo>
                <a:lnTo>
                  <a:pt x="669624" y="244379"/>
                </a:lnTo>
                <a:lnTo>
                  <a:pt x="676649" y="254797"/>
                </a:lnTo>
                <a:lnTo>
                  <a:pt x="679225" y="267552"/>
                </a:lnTo>
                <a:lnTo>
                  <a:pt x="676647" y="280306"/>
                </a:lnTo>
                <a:lnTo>
                  <a:pt x="669620" y="290724"/>
                </a:lnTo>
                <a:lnTo>
                  <a:pt x="659201" y="297749"/>
                </a:lnTo>
                <a:lnTo>
                  <a:pt x="646451" y="300325"/>
                </a:lnTo>
                <a:lnTo>
                  <a:pt x="706906" y="300325"/>
                </a:lnTo>
                <a:lnTo>
                  <a:pt x="710689" y="294706"/>
                </a:lnTo>
                <a:lnTo>
                  <a:pt x="716167" y="267552"/>
                </a:lnTo>
                <a:lnTo>
                  <a:pt x="710689" y="240408"/>
                </a:lnTo>
                <a:lnTo>
                  <a:pt x="706894" y="234778"/>
                </a:lnTo>
                <a:close/>
              </a:path>
              <a:path w="788034" h="337820">
                <a:moveTo>
                  <a:pt x="374795" y="0"/>
                </a:moveTo>
                <a:lnTo>
                  <a:pt x="160403" y="0"/>
                </a:lnTo>
                <a:lnTo>
                  <a:pt x="152991" y="694"/>
                </a:lnTo>
                <a:lnTo>
                  <a:pt x="109734" y="34187"/>
                </a:lnTo>
                <a:lnTo>
                  <a:pt x="79160" y="67881"/>
                </a:lnTo>
                <a:lnTo>
                  <a:pt x="47324" y="108760"/>
                </a:lnTo>
                <a:lnTo>
                  <a:pt x="19802" y="153859"/>
                </a:lnTo>
                <a:lnTo>
                  <a:pt x="2169" y="200211"/>
                </a:lnTo>
                <a:lnTo>
                  <a:pt x="0" y="244850"/>
                </a:lnTo>
                <a:lnTo>
                  <a:pt x="18868" y="284809"/>
                </a:lnTo>
                <a:lnTo>
                  <a:pt x="52197" y="284809"/>
                </a:lnTo>
                <a:lnTo>
                  <a:pt x="51056" y="279253"/>
                </a:lnTo>
                <a:lnTo>
                  <a:pt x="50459" y="273446"/>
                </a:lnTo>
                <a:lnTo>
                  <a:pt x="50459" y="267552"/>
                </a:lnTo>
                <a:lnTo>
                  <a:pt x="57137" y="234441"/>
                </a:lnTo>
                <a:lnTo>
                  <a:pt x="75354" y="207414"/>
                </a:lnTo>
                <a:lnTo>
                  <a:pt x="102381" y="189198"/>
                </a:lnTo>
                <a:lnTo>
                  <a:pt x="135493" y="182520"/>
                </a:lnTo>
                <a:lnTo>
                  <a:pt x="772532" y="182520"/>
                </a:lnTo>
                <a:lnTo>
                  <a:pt x="771620" y="179460"/>
                </a:lnTo>
                <a:lnTo>
                  <a:pt x="739066" y="149676"/>
                </a:lnTo>
                <a:lnTo>
                  <a:pt x="693852" y="134819"/>
                </a:lnTo>
                <a:lnTo>
                  <a:pt x="652440" y="122172"/>
                </a:lnTo>
                <a:lnTo>
                  <a:pt x="611959" y="110500"/>
                </a:lnTo>
                <a:lnTo>
                  <a:pt x="129525" y="110500"/>
                </a:lnTo>
                <a:lnTo>
                  <a:pt x="126069" y="103569"/>
                </a:lnTo>
                <a:lnTo>
                  <a:pt x="179314" y="31941"/>
                </a:lnTo>
                <a:lnTo>
                  <a:pt x="185073" y="29016"/>
                </a:lnTo>
                <a:lnTo>
                  <a:pt x="482753" y="29016"/>
                </a:lnTo>
                <a:lnTo>
                  <a:pt x="459102" y="17200"/>
                </a:lnTo>
                <a:lnTo>
                  <a:pt x="374795" y="0"/>
                </a:lnTo>
                <a:close/>
              </a:path>
              <a:path w="788034" h="337820">
                <a:moveTo>
                  <a:pt x="646451" y="182520"/>
                </a:moveTo>
                <a:lnTo>
                  <a:pt x="135493" y="182520"/>
                </a:lnTo>
                <a:lnTo>
                  <a:pt x="168610" y="189198"/>
                </a:lnTo>
                <a:lnTo>
                  <a:pt x="195660" y="207414"/>
                </a:lnTo>
                <a:lnTo>
                  <a:pt x="213901" y="234441"/>
                </a:lnTo>
                <a:lnTo>
                  <a:pt x="220590" y="267552"/>
                </a:lnTo>
                <a:lnTo>
                  <a:pt x="220590" y="273446"/>
                </a:lnTo>
                <a:lnTo>
                  <a:pt x="219993" y="279253"/>
                </a:lnTo>
                <a:lnTo>
                  <a:pt x="218852" y="284809"/>
                </a:lnTo>
                <a:lnTo>
                  <a:pt x="563082" y="284809"/>
                </a:lnTo>
                <a:lnTo>
                  <a:pt x="561941" y="279253"/>
                </a:lnTo>
                <a:lnTo>
                  <a:pt x="561344" y="273446"/>
                </a:lnTo>
                <a:lnTo>
                  <a:pt x="561344" y="267552"/>
                </a:lnTo>
                <a:lnTo>
                  <a:pt x="568034" y="234441"/>
                </a:lnTo>
                <a:lnTo>
                  <a:pt x="586275" y="207414"/>
                </a:lnTo>
                <a:lnTo>
                  <a:pt x="613328" y="189198"/>
                </a:lnTo>
                <a:lnTo>
                  <a:pt x="646451" y="182520"/>
                </a:lnTo>
                <a:close/>
              </a:path>
              <a:path w="788034" h="337820">
                <a:moveTo>
                  <a:pt x="772532" y="182520"/>
                </a:moveTo>
                <a:lnTo>
                  <a:pt x="646451" y="182520"/>
                </a:lnTo>
                <a:lnTo>
                  <a:pt x="679569" y="189198"/>
                </a:lnTo>
                <a:lnTo>
                  <a:pt x="706618" y="207414"/>
                </a:lnTo>
                <a:lnTo>
                  <a:pt x="724859" y="234441"/>
                </a:lnTo>
                <a:lnTo>
                  <a:pt x="731548" y="267552"/>
                </a:lnTo>
                <a:lnTo>
                  <a:pt x="731548" y="273446"/>
                </a:lnTo>
                <a:lnTo>
                  <a:pt x="730952" y="279253"/>
                </a:lnTo>
                <a:lnTo>
                  <a:pt x="729810" y="284809"/>
                </a:lnTo>
                <a:lnTo>
                  <a:pt x="786657" y="284809"/>
                </a:lnTo>
                <a:lnTo>
                  <a:pt x="787593" y="266583"/>
                </a:lnTo>
                <a:lnTo>
                  <a:pt x="785188" y="224948"/>
                </a:lnTo>
                <a:lnTo>
                  <a:pt x="772532" y="182520"/>
                </a:lnTo>
                <a:close/>
              </a:path>
              <a:path w="788034" h="337820">
                <a:moveTo>
                  <a:pt x="290242" y="29016"/>
                </a:moveTo>
                <a:lnTo>
                  <a:pt x="248422" y="29016"/>
                </a:lnTo>
                <a:lnTo>
                  <a:pt x="234652" y="110500"/>
                </a:lnTo>
                <a:lnTo>
                  <a:pt x="276463" y="110500"/>
                </a:lnTo>
                <a:lnTo>
                  <a:pt x="290242" y="29016"/>
                </a:lnTo>
                <a:close/>
              </a:path>
              <a:path w="788034" h="337820">
                <a:moveTo>
                  <a:pt x="482753" y="29016"/>
                </a:moveTo>
                <a:lnTo>
                  <a:pt x="369915" y="29016"/>
                </a:lnTo>
                <a:lnTo>
                  <a:pt x="430534" y="41748"/>
                </a:lnTo>
                <a:lnTo>
                  <a:pt x="487674" y="69758"/>
                </a:lnTo>
                <a:lnTo>
                  <a:pt x="530155" y="97768"/>
                </a:lnTo>
                <a:lnTo>
                  <a:pt x="546800" y="110500"/>
                </a:lnTo>
                <a:lnTo>
                  <a:pt x="611959" y="110500"/>
                </a:lnTo>
                <a:lnTo>
                  <a:pt x="610474" y="110082"/>
                </a:lnTo>
                <a:lnTo>
                  <a:pt x="589476" y="92882"/>
                </a:lnTo>
                <a:lnTo>
                  <a:pt x="534841" y="55041"/>
                </a:lnTo>
                <a:lnTo>
                  <a:pt x="482753" y="29016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2119" y="6898138"/>
            <a:ext cx="788035" cy="337820"/>
          </a:xfrm>
          <a:custGeom>
            <a:avLst/>
            <a:gdLst/>
            <a:ahLst/>
            <a:cxnLst/>
            <a:rect l="l" t="t" r="r" b="b"/>
            <a:pathLst>
              <a:path w="788034" h="337820">
                <a:moveTo>
                  <a:pt x="135489" y="197828"/>
                </a:moveTo>
                <a:lnTo>
                  <a:pt x="108348" y="203306"/>
                </a:lnTo>
                <a:lnTo>
                  <a:pt x="86185" y="218246"/>
                </a:lnTo>
                <a:lnTo>
                  <a:pt x="71243" y="240408"/>
                </a:lnTo>
                <a:lnTo>
                  <a:pt x="65764" y="267552"/>
                </a:lnTo>
                <a:lnTo>
                  <a:pt x="71243" y="294706"/>
                </a:lnTo>
                <a:lnTo>
                  <a:pt x="86185" y="316892"/>
                </a:lnTo>
                <a:lnTo>
                  <a:pt x="108348" y="331856"/>
                </a:lnTo>
                <a:lnTo>
                  <a:pt x="135489" y="337344"/>
                </a:lnTo>
                <a:lnTo>
                  <a:pt x="162636" y="331856"/>
                </a:lnTo>
                <a:lnTo>
                  <a:pt x="184798" y="316892"/>
                </a:lnTo>
                <a:lnTo>
                  <a:pt x="195954" y="300325"/>
                </a:lnTo>
                <a:lnTo>
                  <a:pt x="135489" y="300325"/>
                </a:lnTo>
                <a:lnTo>
                  <a:pt x="122735" y="297749"/>
                </a:lnTo>
                <a:lnTo>
                  <a:pt x="112317" y="290724"/>
                </a:lnTo>
                <a:lnTo>
                  <a:pt x="105292" y="280306"/>
                </a:lnTo>
                <a:lnTo>
                  <a:pt x="102715" y="267552"/>
                </a:lnTo>
                <a:lnTo>
                  <a:pt x="105292" y="254797"/>
                </a:lnTo>
                <a:lnTo>
                  <a:pt x="112317" y="244379"/>
                </a:lnTo>
                <a:lnTo>
                  <a:pt x="122735" y="237354"/>
                </a:lnTo>
                <a:lnTo>
                  <a:pt x="135489" y="234778"/>
                </a:lnTo>
                <a:lnTo>
                  <a:pt x="195942" y="234778"/>
                </a:lnTo>
                <a:lnTo>
                  <a:pt x="184798" y="218246"/>
                </a:lnTo>
                <a:lnTo>
                  <a:pt x="162636" y="203306"/>
                </a:lnTo>
                <a:lnTo>
                  <a:pt x="135489" y="197828"/>
                </a:lnTo>
                <a:close/>
              </a:path>
              <a:path w="788034" h="337820">
                <a:moveTo>
                  <a:pt x="646448" y="197828"/>
                </a:moveTo>
                <a:lnTo>
                  <a:pt x="619306" y="203306"/>
                </a:lnTo>
                <a:lnTo>
                  <a:pt x="597143" y="218246"/>
                </a:lnTo>
                <a:lnTo>
                  <a:pt x="582201" y="240408"/>
                </a:lnTo>
                <a:lnTo>
                  <a:pt x="576722" y="267552"/>
                </a:lnTo>
                <a:lnTo>
                  <a:pt x="582201" y="294706"/>
                </a:lnTo>
                <a:lnTo>
                  <a:pt x="597143" y="316892"/>
                </a:lnTo>
                <a:lnTo>
                  <a:pt x="619306" y="331856"/>
                </a:lnTo>
                <a:lnTo>
                  <a:pt x="646448" y="337344"/>
                </a:lnTo>
                <a:lnTo>
                  <a:pt x="673594" y="331856"/>
                </a:lnTo>
                <a:lnTo>
                  <a:pt x="695756" y="316892"/>
                </a:lnTo>
                <a:lnTo>
                  <a:pt x="706912" y="300325"/>
                </a:lnTo>
                <a:lnTo>
                  <a:pt x="646448" y="300325"/>
                </a:lnTo>
                <a:lnTo>
                  <a:pt x="633693" y="297749"/>
                </a:lnTo>
                <a:lnTo>
                  <a:pt x="623276" y="290724"/>
                </a:lnTo>
                <a:lnTo>
                  <a:pt x="616250" y="280306"/>
                </a:lnTo>
                <a:lnTo>
                  <a:pt x="613674" y="267552"/>
                </a:lnTo>
                <a:lnTo>
                  <a:pt x="616250" y="254797"/>
                </a:lnTo>
                <a:lnTo>
                  <a:pt x="623276" y="244379"/>
                </a:lnTo>
                <a:lnTo>
                  <a:pt x="633693" y="237354"/>
                </a:lnTo>
                <a:lnTo>
                  <a:pt x="646448" y="234778"/>
                </a:lnTo>
                <a:lnTo>
                  <a:pt x="706901" y="234778"/>
                </a:lnTo>
                <a:lnTo>
                  <a:pt x="695756" y="218246"/>
                </a:lnTo>
                <a:lnTo>
                  <a:pt x="673594" y="203306"/>
                </a:lnTo>
                <a:lnTo>
                  <a:pt x="646448" y="197828"/>
                </a:lnTo>
                <a:close/>
              </a:path>
              <a:path w="788034" h="337820">
                <a:moveTo>
                  <a:pt x="195942" y="234778"/>
                </a:moveTo>
                <a:lnTo>
                  <a:pt x="135489" y="234778"/>
                </a:lnTo>
                <a:lnTo>
                  <a:pt x="148244" y="237354"/>
                </a:lnTo>
                <a:lnTo>
                  <a:pt x="158661" y="244379"/>
                </a:lnTo>
                <a:lnTo>
                  <a:pt x="165687" y="254797"/>
                </a:lnTo>
                <a:lnTo>
                  <a:pt x="168263" y="267552"/>
                </a:lnTo>
                <a:lnTo>
                  <a:pt x="165687" y="280306"/>
                </a:lnTo>
                <a:lnTo>
                  <a:pt x="158661" y="290724"/>
                </a:lnTo>
                <a:lnTo>
                  <a:pt x="148244" y="297749"/>
                </a:lnTo>
                <a:lnTo>
                  <a:pt x="135489" y="300325"/>
                </a:lnTo>
                <a:lnTo>
                  <a:pt x="195954" y="300325"/>
                </a:lnTo>
                <a:lnTo>
                  <a:pt x="199738" y="294706"/>
                </a:lnTo>
                <a:lnTo>
                  <a:pt x="205215" y="267552"/>
                </a:lnTo>
                <a:lnTo>
                  <a:pt x="199738" y="240408"/>
                </a:lnTo>
                <a:lnTo>
                  <a:pt x="195942" y="234778"/>
                </a:lnTo>
                <a:close/>
              </a:path>
              <a:path w="788034" h="337820">
                <a:moveTo>
                  <a:pt x="706901" y="234778"/>
                </a:moveTo>
                <a:lnTo>
                  <a:pt x="646448" y="234778"/>
                </a:lnTo>
                <a:lnTo>
                  <a:pt x="659202" y="237354"/>
                </a:lnTo>
                <a:lnTo>
                  <a:pt x="669620" y="244379"/>
                </a:lnTo>
                <a:lnTo>
                  <a:pt x="676645" y="254797"/>
                </a:lnTo>
                <a:lnTo>
                  <a:pt x="679222" y="267552"/>
                </a:lnTo>
                <a:lnTo>
                  <a:pt x="676645" y="280306"/>
                </a:lnTo>
                <a:lnTo>
                  <a:pt x="669620" y="290724"/>
                </a:lnTo>
                <a:lnTo>
                  <a:pt x="659202" y="297749"/>
                </a:lnTo>
                <a:lnTo>
                  <a:pt x="646448" y="300325"/>
                </a:lnTo>
                <a:lnTo>
                  <a:pt x="706912" y="300325"/>
                </a:lnTo>
                <a:lnTo>
                  <a:pt x="710696" y="294706"/>
                </a:lnTo>
                <a:lnTo>
                  <a:pt x="716173" y="267552"/>
                </a:lnTo>
                <a:lnTo>
                  <a:pt x="710696" y="240408"/>
                </a:lnTo>
                <a:lnTo>
                  <a:pt x="706901" y="234778"/>
                </a:lnTo>
                <a:close/>
              </a:path>
              <a:path w="788034" h="337820">
                <a:moveTo>
                  <a:pt x="374791" y="0"/>
                </a:moveTo>
                <a:lnTo>
                  <a:pt x="160400" y="0"/>
                </a:lnTo>
                <a:lnTo>
                  <a:pt x="152988" y="694"/>
                </a:lnTo>
                <a:lnTo>
                  <a:pt x="109734" y="34187"/>
                </a:lnTo>
                <a:lnTo>
                  <a:pt x="79162" y="67881"/>
                </a:lnTo>
                <a:lnTo>
                  <a:pt x="47328" y="108760"/>
                </a:lnTo>
                <a:lnTo>
                  <a:pt x="19806" y="153859"/>
                </a:lnTo>
                <a:lnTo>
                  <a:pt x="2172" y="200211"/>
                </a:lnTo>
                <a:lnTo>
                  <a:pt x="0" y="244850"/>
                </a:lnTo>
                <a:lnTo>
                  <a:pt x="18865" y="284809"/>
                </a:lnTo>
                <a:lnTo>
                  <a:pt x="52204" y="284809"/>
                </a:lnTo>
                <a:lnTo>
                  <a:pt x="51063" y="279253"/>
                </a:lnTo>
                <a:lnTo>
                  <a:pt x="50455" y="273446"/>
                </a:lnTo>
                <a:lnTo>
                  <a:pt x="50455" y="267552"/>
                </a:lnTo>
                <a:lnTo>
                  <a:pt x="57135" y="234441"/>
                </a:lnTo>
                <a:lnTo>
                  <a:pt x="75354" y="207414"/>
                </a:lnTo>
                <a:lnTo>
                  <a:pt x="102382" y="189198"/>
                </a:lnTo>
                <a:lnTo>
                  <a:pt x="135489" y="182520"/>
                </a:lnTo>
                <a:lnTo>
                  <a:pt x="772535" y="182520"/>
                </a:lnTo>
                <a:lnTo>
                  <a:pt x="771622" y="179460"/>
                </a:lnTo>
                <a:lnTo>
                  <a:pt x="739063" y="149676"/>
                </a:lnTo>
                <a:lnTo>
                  <a:pt x="693853" y="134819"/>
                </a:lnTo>
                <a:lnTo>
                  <a:pt x="652440" y="122172"/>
                </a:lnTo>
                <a:lnTo>
                  <a:pt x="611955" y="110500"/>
                </a:lnTo>
                <a:lnTo>
                  <a:pt x="129531" y="110500"/>
                </a:lnTo>
                <a:lnTo>
                  <a:pt x="126076" y="103569"/>
                </a:lnTo>
                <a:lnTo>
                  <a:pt x="179310" y="31941"/>
                </a:lnTo>
                <a:lnTo>
                  <a:pt x="185079" y="29016"/>
                </a:lnTo>
                <a:lnTo>
                  <a:pt x="482754" y="29016"/>
                </a:lnTo>
                <a:lnTo>
                  <a:pt x="459103" y="17200"/>
                </a:lnTo>
                <a:lnTo>
                  <a:pt x="374791" y="0"/>
                </a:lnTo>
                <a:close/>
              </a:path>
              <a:path w="788034" h="337820">
                <a:moveTo>
                  <a:pt x="646448" y="182520"/>
                </a:moveTo>
                <a:lnTo>
                  <a:pt x="135489" y="182520"/>
                </a:lnTo>
                <a:lnTo>
                  <a:pt x="168613" y="189198"/>
                </a:lnTo>
                <a:lnTo>
                  <a:pt x="195666" y="207414"/>
                </a:lnTo>
                <a:lnTo>
                  <a:pt x="213907" y="234441"/>
                </a:lnTo>
                <a:lnTo>
                  <a:pt x="220597" y="267552"/>
                </a:lnTo>
                <a:lnTo>
                  <a:pt x="220597" y="273446"/>
                </a:lnTo>
                <a:lnTo>
                  <a:pt x="219989" y="279253"/>
                </a:lnTo>
                <a:lnTo>
                  <a:pt x="218859" y="284809"/>
                </a:lnTo>
                <a:lnTo>
                  <a:pt x="563089" y="284809"/>
                </a:lnTo>
                <a:lnTo>
                  <a:pt x="561948" y="279253"/>
                </a:lnTo>
                <a:lnTo>
                  <a:pt x="561351" y="273446"/>
                </a:lnTo>
                <a:lnTo>
                  <a:pt x="561351" y="267552"/>
                </a:lnTo>
                <a:lnTo>
                  <a:pt x="568040" y="234441"/>
                </a:lnTo>
                <a:lnTo>
                  <a:pt x="586281" y="207414"/>
                </a:lnTo>
                <a:lnTo>
                  <a:pt x="613330" y="189198"/>
                </a:lnTo>
                <a:lnTo>
                  <a:pt x="646448" y="182520"/>
                </a:lnTo>
                <a:close/>
              </a:path>
              <a:path w="788034" h="337820">
                <a:moveTo>
                  <a:pt x="772535" y="182520"/>
                </a:moveTo>
                <a:lnTo>
                  <a:pt x="646448" y="182520"/>
                </a:lnTo>
                <a:lnTo>
                  <a:pt x="679571" y="189198"/>
                </a:lnTo>
                <a:lnTo>
                  <a:pt x="706624" y="207414"/>
                </a:lnTo>
                <a:lnTo>
                  <a:pt x="724865" y="234441"/>
                </a:lnTo>
                <a:lnTo>
                  <a:pt x="731555" y="267552"/>
                </a:lnTo>
                <a:lnTo>
                  <a:pt x="731555" y="273446"/>
                </a:lnTo>
                <a:lnTo>
                  <a:pt x="730948" y="279253"/>
                </a:lnTo>
                <a:lnTo>
                  <a:pt x="729817" y="284809"/>
                </a:lnTo>
                <a:lnTo>
                  <a:pt x="786663" y="284809"/>
                </a:lnTo>
                <a:lnTo>
                  <a:pt x="787600" y="266583"/>
                </a:lnTo>
                <a:lnTo>
                  <a:pt x="785193" y="224948"/>
                </a:lnTo>
                <a:lnTo>
                  <a:pt x="772535" y="182520"/>
                </a:lnTo>
                <a:close/>
              </a:path>
              <a:path w="788034" h="337820">
                <a:moveTo>
                  <a:pt x="290249" y="29016"/>
                </a:moveTo>
                <a:lnTo>
                  <a:pt x="248428" y="29016"/>
                </a:lnTo>
                <a:lnTo>
                  <a:pt x="234649" y="110500"/>
                </a:lnTo>
                <a:lnTo>
                  <a:pt x="276469" y="110500"/>
                </a:lnTo>
                <a:lnTo>
                  <a:pt x="290249" y="29016"/>
                </a:lnTo>
                <a:close/>
              </a:path>
              <a:path w="788034" h="337820">
                <a:moveTo>
                  <a:pt x="482754" y="29016"/>
                </a:moveTo>
                <a:lnTo>
                  <a:pt x="369922" y="29016"/>
                </a:lnTo>
                <a:lnTo>
                  <a:pt x="430541" y="41748"/>
                </a:lnTo>
                <a:lnTo>
                  <a:pt x="487680" y="69758"/>
                </a:lnTo>
                <a:lnTo>
                  <a:pt x="530162" y="97768"/>
                </a:lnTo>
                <a:lnTo>
                  <a:pt x="546807" y="110500"/>
                </a:lnTo>
                <a:lnTo>
                  <a:pt x="611955" y="110500"/>
                </a:lnTo>
                <a:lnTo>
                  <a:pt x="610470" y="110082"/>
                </a:lnTo>
                <a:lnTo>
                  <a:pt x="589474" y="92882"/>
                </a:lnTo>
                <a:lnTo>
                  <a:pt x="534841" y="55041"/>
                </a:lnTo>
                <a:lnTo>
                  <a:pt x="482754" y="29016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767553" y="6898138"/>
            <a:ext cx="788035" cy="337820"/>
          </a:xfrm>
          <a:custGeom>
            <a:avLst/>
            <a:gdLst/>
            <a:ahLst/>
            <a:cxnLst/>
            <a:rect l="l" t="t" r="r" b="b"/>
            <a:pathLst>
              <a:path w="788034" h="337820">
                <a:moveTo>
                  <a:pt x="135490" y="197828"/>
                </a:moveTo>
                <a:lnTo>
                  <a:pt x="108344" y="203306"/>
                </a:lnTo>
                <a:lnTo>
                  <a:pt x="86181" y="218246"/>
                </a:lnTo>
                <a:lnTo>
                  <a:pt x="71242" y="240408"/>
                </a:lnTo>
                <a:lnTo>
                  <a:pt x="65764" y="267552"/>
                </a:lnTo>
                <a:lnTo>
                  <a:pt x="71242" y="294706"/>
                </a:lnTo>
                <a:lnTo>
                  <a:pt x="86181" y="316892"/>
                </a:lnTo>
                <a:lnTo>
                  <a:pt x="108344" y="331856"/>
                </a:lnTo>
                <a:lnTo>
                  <a:pt x="135490" y="337344"/>
                </a:lnTo>
                <a:lnTo>
                  <a:pt x="162632" y="331856"/>
                </a:lnTo>
                <a:lnTo>
                  <a:pt x="184795" y="316892"/>
                </a:lnTo>
                <a:lnTo>
                  <a:pt x="195952" y="300325"/>
                </a:lnTo>
                <a:lnTo>
                  <a:pt x="135490" y="300325"/>
                </a:lnTo>
                <a:lnTo>
                  <a:pt x="122736" y="297749"/>
                </a:lnTo>
                <a:lnTo>
                  <a:pt x="112318" y="290724"/>
                </a:lnTo>
                <a:lnTo>
                  <a:pt x="105293" y="280306"/>
                </a:lnTo>
                <a:lnTo>
                  <a:pt x="102716" y="267552"/>
                </a:lnTo>
                <a:lnTo>
                  <a:pt x="105293" y="254797"/>
                </a:lnTo>
                <a:lnTo>
                  <a:pt x="112318" y="244379"/>
                </a:lnTo>
                <a:lnTo>
                  <a:pt x="122736" y="237354"/>
                </a:lnTo>
                <a:lnTo>
                  <a:pt x="135490" y="234778"/>
                </a:lnTo>
                <a:lnTo>
                  <a:pt x="195941" y="234778"/>
                </a:lnTo>
                <a:lnTo>
                  <a:pt x="184795" y="218246"/>
                </a:lnTo>
                <a:lnTo>
                  <a:pt x="162632" y="203306"/>
                </a:lnTo>
                <a:lnTo>
                  <a:pt x="135490" y="197828"/>
                </a:lnTo>
                <a:close/>
              </a:path>
              <a:path w="788034" h="337820">
                <a:moveTo>
                  <a:pt x="646448" y="197828"/>
                </a:moveTo>
                <a:lnTo>
                  <a:pt x="619302" y="203306"/>
                </a:lnTo>
                <a:lnTo>
                  <a:pt x="597139" y="218246"/>
                </a:lnTo>
                <a:lnTo>
                  <a:pt x="582200" y="240408"/>
                </a:lnTo>
                <a:lnTo>
                  <a:pt x="576723" y="267552"/>
                </a:lnTo>
                <a:lnTo>
                  <a:pt x="582200" y="294706"/>
                </a:lnTo>
                <a:lnTo>
                  <a:pt x="597139" y="316892"/>
                </a:lnTo>
                <a:lnTo>
                  <a:pt x="619302" y="331856"/>
                </a:lnTo>
                <a:lnTo>
                  <a:pt x="646448" y="337344"/>
                </a:lnTo>
                <a:lnTo>
                  <a:pt x="673590" y="331856"/>
                </a:lnTo>
                <a:lnTo>
                  <a:pt x="695753" y="316892"/>
                </a:lnTo>
                <a:lnTo>
                  <a:pt x="706910" y="300325"/>
                </a:lnTo>
                <a:lnTo>
                  <a:pt x="646448" y="300325"/>
                </a:lnTo>
                <a:lnTo>
                  <a:pt x="633694" y="297749"/>
                </a:lnTo>
                <a:lnTo>
                  <a:pt x="623276" y="290724"/>
                </a:lnTo>
                <a:lnTo>
                  <a:pt x="616251" y="280306"/>
                </a:lnTo>
                <a:lnTo>
                  <a:pt x="613674" y="267552"/>
                </a:lnTo>
                <a:lnTo>
                  <a:pt x="616251" y="254797"/>
                </a:lnTo>
                <a:lnTo>
                  <a:pt x="623276" y="244379"/>
                </a:lnTo>
                <a:lnTo>
                  <a:pt x="633694" y="237354"/>
                </a:lnTo>
                <a:lnTo>
                  <a:pt x="646448" y="234778"/>
                </a:lnTo>
                <a:lnTo>
                  <a:pt x="706899" y="234778"/>
                </a:lnTo>
                <a:lnTo>
                  <a:pt x="695753" y="218246"/>
                </a:lnTo>
                <a:lnTo>
                  <a:pt x="673590" y="203306"/>
                </a:lnTo>
                <a:lnTo>
                  <a:pt x="646448" y="197828"/>
                </a:lnTo>
                <a:close/>
              </a:path>
              <a:path w="788034" h="337820">
                <a:moveTo>
                  <a:pt x="195941" y="234778"/>
                </a:moveTo>
                <a:lnTo>
                  <a:pt x="135490" y="234778"/>
                </a:lnTo>
                <a:lnTo>
                  <a:pt x="148244" y="237354"/>
                </a:lnTo>
                <a:lnTo>
                  <a:pt x="158662" y="244379"/>
                </a:lnTo>
                <a:lnTo>
                  <a:pt x="165687" y="254797"/>
                </a:lnTo>
                <a:lnTo>
                  <a:pt x="168264" y="267552"/>
                </a:lnTo>
                <a:lnTo>
                  <a:pt x="165687" y="280306"/>
                </a:lnTo>
                <a:lnTo>
                  <a:pt x="158662" y="290724"/>
                </a:lnTo>
                <a:lnTo>
                  <a:pt x="148244" y="297749"/>
                </a:lnTo>
                <a:lnTo>
                  <a:pt x="135490" y="300325"/>
                </a:lnTo>
                <a:lnTo>
                  <a:pt x="195952" y="300325"/>
                </a:lnTo>
                <a:lnTo>
                  <a:pt x="199737" y="294706"/>
                </a:lnTo>
                <a:lnTo>
                  <a:pt x="205216" y="267552"/>
                </a:lnTo>
                <a:lnTo>
                  <a:pt x="199737" y="240408"/>
                </a:lnTo>
                <a:lnTo>
                  <a:pt x="195941" y="234778"/>
                </a:lnTo>
                <a:close/>
              </a:path>
              <a:path w="788034" h="337820">
                <a:moveTo>
                  <a:pt x="706899" y="234778"/>
                </a:moveTo>
                <a:lnTo>
                  <a:pt x="646448" y="234778"/>
                </a:lnTo>
                <a:lnTo>
                  <a:pt x="659202" y="237354"/>
                </a:lnTo>
                <a:lnTo>
                  <a:pt x="669620" y="244379"/>
                </a:lnTo>
                <a:lnTo>
                  <a:pt x="676646" y="254797"/>
                </a:lnTo>
                <a:lnTo>
                  <a:pt x="679222" y="267552"/>
                </a:lnTo>
                <a:lnTo>
                  <a:pt x="676646" y="280306"/>
                </a:lnTo>
                <a:lnTo>
                  <a:pt x="669620" y="290724"/>
                </a:lnTo>
                <a:lnTo>
                  <a:pt x="659202" y="297749"/>
                </a:lnTo>
                <a:lnTo>
                  <a:pt x="646448" y="300325"/>
                </a:lnTo>
                <a:lnTo>
                  <a:pt x="706910" y="300325"/>
                </a:lnTo>
                <a:lnTo>
                  <a:pt x="710695" y="294706"/>
                </a:lnTo>
                <a:lnTo>
                  <a:pt x="716174" y="267552"/>
                </a:lnTo>
                <a:lnTo>
                  <a:pt x="710695" y="240408"/>
                </a:lnTo>
                <a:lnTo>
                  <a:pt x="706899" y="234778"/>
                </a:lnTo>
                <a:close/>
              </a:path>
              <a:path w="788034" h="337820">
                <a:moveTo>
                  <a:pt x="374792" y="0"/>
                </a:moveTo>
                <a:lnTo>
                  <a:pt x="160400" y="0"/>
                </a:lnTo>
                <a:lnTo>
                  <a:pt x="152988" y="694"/>
                </a:lnTo>
                <a:lnTo>
                  <a:pt x="109731" y="34187"/>
                </a:lnTo>
                <a:lnTo>
                  <a:pt x="79158" y="67881"/>
                </a:lnTo>
                <a:lnTo>
                  <a:pt x="47324" y="108760"/>
                </a:lnTo>
                <a:lnTo>
                  <a:pt x="19803" y="153859"/>
                </a:lnTo>
                <a:lnTo>
                  <a:pt x="2170" y="200211"/>
                </a:lnTo>
                <a:lnTo>
                  <a:pt x="0" y="244850"/>
                </a:lnTo>
                <a:lnTo>
                  <a:pt x="18865" y="284809"/>
                </a:lnTo>
                <a:lnTo>
                  <a:pt x="52194" y="284809"/>
                </a:lnTo>
                <a:lnTo>
                  <a:pt x="51053" y="279253"/>
                </a:lnTo>
                <a:lnTo>
                  <a:pt x="50456" y="273446"/>
                </a:lnTo>
                <a:lnTo>
                  <a:pt x="50456" y="267552"/>
                </a:lnTo>
                <a:lnTo>
                  <a:pt x="57134" y="234441"/>
                </a:lnTo>
                <a:lnTo>
                  <a:pt x="75350" y="207414"/>
                </a:lnTo>
                <a:lnTo>
                  <a:pt x="102378" y="189198"/>
                </a:lnTo>
                <a:lnTo>
                  <a:pt x="135490" y="182520"/>
                </a:lnTo>
                <a:lnTo>
                  <a:pt x="772529" y="182520"/>
                </a:lnTo>
                <a:lnTo>
                  <a:pt x="771616" y="179460"/>
                </a:lnTo>
                <a:lnTo>
                  <a:pt x="739063" y="149676"/>
                </a:lnTo>
                <a:lnTo>
                  <a:pt x="693849" y="134819"/>
                </a:lnTo>
                <a:lnTo>
                  <a:pt x="652436" y="122172"/>
                </a:lnTo>
                <a:lnTo>
                  <a:pt x="611955" y="110500"/>
                </a:lnTo>
                <a:lnTo>
                  <a:pt x="129522" y="110500"/>
                </a:lnTo>
                <a:lnTo>
                  <a:pt x="126066" y="103569"/>
                </a:lnTo>
                <a:lnTo>
                  <a:pt x="179311" y="31941"/>
                </a:lnTo>
                <a:lnTo>
                  <a:pt x="185070" y="29016"/>
                </a:lnTo>
                <a:lnTo>
                  <a:pt x="482750" y="29016"/>
                </a:lnTo>
                <a:lnTo>
                  <a:pt x="459099" y="17200"/>
                </a:lnTo>
                <a:lnTo>
                  <a:pt x="374792" y="0"/>
                </a:lnTo>
                <a:close/>
              </a:path>
              <a:path w="788034" h="337820">
                <a:moveTo>
                  <a:pt x="646448" y="182520"/>
                </a:moveTo>
                <a:lnTo>
                  <a:pt x="135490" y="182520"/>
                </a:lnTo>
                <a:lnTo>
                  <a:pt x="168607" y="189198"/>
                </a:lnTo>
                <a:lnTo>
                  <a:pt x="195657" y="207414"/>
                </a:lnTo>
                <a:lnTo>
                  <a:pt x="213897" y="234441"/>
                </a:lnTo>
                <a:lnTo>
                  <a:pt x="220587" y="267552"/>
                </a:lnTo>
                <a:lnTo>
                  <a:pt x="220587" y="273446"/>
                </a:lnTo>
                <a:lnTo>
                  <a:pt x="219990" y="279253"/>
                </a:lnTo>
                <a:lnTo>
                  <a:pt x="218849" y="284809"/>
                </a:lnTo>
                <a:lnTo>
                  <a:pt x="563079" y="284809"/>
                </a:lnTo>
                <a:lnTo>
                  <a:pt x="561948" y="279253"/>
                </a:lnTo>
                <a:lnTo>
                  <a:pt x="561341" y="273446"/>
                </a:lnTo>
                <a:lnTo>
                  <a:pt x="561341" y="267552"/>
                </a:lnTo>
                <a:lnTo>
                  <a:pt x="568030" y="234441"/>
                </a:lnTo>
                <a:lnTo>
                  <a:pt x="586272" y="207414"/>
                </a:lnTo>
                <a:lnTo>
                  <a:pt x="613325" y="189198"/>
                </a:lnTo>
                <a:lnTo>
                  <a:pt x="646448" y="182520"/>
                </a:lnTo>
                <a:close/>
              </a:path>
              <a:path w="788034" h="337820">
                <a:moveTo>
                  <a:pt x="772529" y="182520"/>
                </a:moveTo>
                <a:lnTo>
                  <a:pt x="646448" y="182520"/>
                </a:lnTo>
                <a:lnTo>
                  <a:pt x="679565" y="189198"/>
                </a:lnTo>
                <a:lnTo>
                  <a:pt x="706615" y="207414"/>
                </a:lnTo>
                <a:lnTo>
                  <a:pt x="724856" y="234441"/>
                </a:lnTo>
                <a:lnTo>
                  <a:pt x="731545" y="267552"/>
                </a:lnTo>
                <a:lnTo>
                  <a:pt x="731545" y="273446"/>
                </a:lnTo>
                <a:lnTo>
                  <a:pt x="730948" y="279253"/>
                </a:lnTo>
                <a:lnTo>
                  <a:pt x="729807" y="284809"/>
                </a:lnTo>
                <a:lnTo>
                  <a:pt x="786653" y="284809"/>
                </a:lnTo>
                <a:lnTo>
                  <a:pt x="787590" y="266583"/>
                </a:lnTo>
                <a:lnTo>
                  <a:pt x="785185" y="224948"/>
                </a:lnTo>
                <a:lnTo>
                  <a:pt x="772529" y="182520"/>
                </a:lnTo>
                <a:close/>
              </a:path>
              <a:path w="788034" h="337820">
                <a:moveTo>
                  <a:pt x="290239" y="29016"/>
                </a:moveTo>
                <a:lnTo>
                  <a:pt x="248418" y="29016"/>
                </a:lnTo>
                <a:lnTo>
                  <a:pt x="234649" y="110500"/>
                </a:lnTo>
                <a:lnTo>
                  <a:pt x="276470" y="110500"/>
                </a:lnTo>
                <a:lnTo>
                  <a:pt x="290239" y="29016"/>
                </a:lnTo>
                <a:close/>
              </a:path>
              <a:path w="788034" h="337820">
                <a:moveTo>
                  <a:pt x="482750" y="29016"/>
                </a:moveTo>
                <a:lnTo>
                  <a:pt x="369912" y="29016"/>
                </a:lnTo>
                <a:lnTo>
                  <a:pt x="430531" y="41748"/>
                </a:lnTo>
                <a:lnTo>
                  <a:pt x="487670" y="69758"/>
                </a:lnTo>
                <a:lnTo>
                  <a:pt x="530152" y="97768"/>
                </a:lnTo>
                <a:lnTo>
                  <a:pt x="546797" y="110500"/>
                </a:lnTo>
                <a:lnTo>
                  <a:pt x="611955" y="110500"/>
                </a:lnTo>
                <a:lnTo>
                  <a:pt x="610470" y="110082"/>
                </a:lnTo>
                <a:lnTo>
                  <a:pt x="589473" y="92882"/>
                </a:lnTo>
                <a:lnTo>
                  <a:pt x="534838" y="55041"/>
                </a:lnTo>
                <a:lnTo>
                  <a:pt x="482750" y="29016"/>
                </a:lnTo>
                <a:close/>
              </a:path>
            </a:pathLst>
          </a:custGeom>
          <a:solidFill>
            <a:srgbClr val="586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403321" y="5195291"/>
            <a:ext cx="1323975" cy="9474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8600"/>
              </a:lnSpc>
              <a:spcBef>
                <a:spcPts val="95"/>
              </a:spcBef>
            </a:pPr>
            <a:r>
              <a:rPr sz="2550" spc="0" dirty="0">
                <a:solidFill>
                  <a:srgbClr val="FF2600"/>
                </a:solidFill>
                <a:latin typeface="Microsoft JhengHei UI"/>
                <a:cs typeface="Microsoft JhengHei UI"/>
              </a:rPr>
              <a:t>缴 费 </a:t>
            </a:r>
            <a:r>
              <a:rPr sz="2450" spc="15" dirty="0">
                <a:latin typeface="Microsoft JhengHei UI"/>
                <a:cs typeface="Microsoft JhengHei UI"/>
              </a:rPr>
              <a:t>： </a:t>
            </a:r>
            <a:r>
              <a:rPr sz="2450" spc="15" dirty="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sz="2550" spc="0" dirty="0">
                <a:solidFill>
                  <a:srgbClr val="FF2600"/>
                </a:solidFill>
                <a:latin typeface="Microsoft JhengHei UI"/>
                <a:cs typeface="Microsoft JhengHei UI"/>
              </a:rPr>
              <a:t>处理时延</a:t>
            </a:r>
            <a:endParaRPr sz="25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773814" y="7532423"/>
            <a:ext cx="149161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排队时延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057834" y="7532423"/>
            <a:ext cx="259080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离开：发送时延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307338" y="5824745"/>
            <a:ext cx="30276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latin typeface="Microsoft JhengHei UI"/>
                <a:cs typeface="Microsoft JhengHei UI"/>
              </a:rPr>
              <a:t>⻋队第</a:t>
            </a:r>
            <a:r>
              <a:rPr sz="2450" spc="5" dirty="0">
                <a:latin typeface="Arial"/>
                <a:cs typeface="Arial"/>
              </a:rPr>
              <a:t>1</a:t>
            </a:r>
            <a:r>
              <a:rPr sz="2450" spc="15" dirty="0">
                <a:latin typeface="Microsoft JhengHei UI"/>
                <a:cs typeface="Microsoft JhengHei UI"/>
              </a:rPr>
              <a:t>辆⻋负责缴费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62083" y="2573551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62083" y="381691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54741" y="2338395"/>
            <a:ext cx="11020425" cy="188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sz="2850" spc="30" dirty="0">
                <a:latin typeface="Microsoft JhengHei UI"/>
                <a:cs typeface="Microsoft JhengHei UI"/>
              </a:rPr>
              <a:t>对于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⾼速⽹络链路</a:t>
            </a:r>
            <a:r>
              <a:rPr sz="2850" spc="30" dirty="0">
                <a:latin typeface="Microsoft JhengHei UI"/>
                <a:cs typeface="Microsoft JhengHei UI"/>
              </a:rPr>
              <a:t>，我们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提⾼</a:t>
            </a:r>
            <a:r>
              <a:rPr sz="2850" spc="30" dirty="0">
                <a:latin typeface="Microsoft JhengHei UI"/>
                <a:cs typeface="Microsoft JhengHei UI"/>
              </a:rPr>
              <a:t>的仅仅是数据的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发送速率</a:t>
            </a:r>
            <a:r>
              <a:rPr sz="2850" spc="30" dirty="0">
                <a:latin typeface="Microsoft JhengHei UI"/>
                <a:cs typeface="Microsoft JhengHei UI"/>
              </a:rPr>
              <a:t>⽽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不是</a:t>
            </a:r>
            <a:r>
              <a:rPr sz="2850" spc="25" dirty="0">
                <a:latin typeface="Microsoft JhengHei UI"/>
                <a:cs typeface="Microsoft JhengHei UI"/>
              </a:rPr>
              <a:t>⽐特在 </a:t>
            </a:r>
            <a:r>
              <a:rPr sz="2850" spc="30" dirty="0">
                <a:latin typeface="Microsoft JhengHei UI"/>
                <a:cs typeface="Microsoft JhengHei UI"/>
              </a:rPr>
              <a:t>链路上的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传播速率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850" spc="30" dirty="0">
                <a:latin typeface="Microsoft JhengHei UI"/>
                <a:cs typeface="Microsoft JhengHei UI"/>
              </a:rPr>
              <a:t>提⾼链路带宽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减⼩</a:t>
            </a:r>
            <a:r>
              <a:rPr sz="2850" spc="30" dirty="0">
                <a:latin typeface="Microsoft JhengHei UI"/>
                <a:cs typeface="Microsoft JhengHei UI"/>
              </a:rPr>
              <a:t>了数据的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发送时延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37902" y="9032202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30560" y="8972959"/>
            <a:ext cx="332422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以下说法是错误的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52028" y="9647890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44686" y="9588647"/>
            <a:ext cx="943165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5" dirty="0">
                <a:latin typeface="Arial"/>
                <a:cs typeface="Arial"/>
              </a:rPr>
              <a:t>“</a:t>
            </a:r>
            <a:r>
              <a:rPr sz="2850" spc="30" dirty="0">
                <a:latin typeface="Microsoft JhengHei UI"/>
                <a:cs typeface="Microsoft JhengHei UI"/>
              </a:rPr>
              <a:t>在⾼速链路（或⾼带宽链路）上，⽐特会传送得更快些</a:t>
            </a:r>
            <a:r>
              <a:rPr sz="2850" spc="5" dirty="0">
                <a:latin typeface="Arial"/>
                <a:cs typeface="Arial"/>
              </a:rPr>
              <a:t>”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4736765" y="5323288"/>
            <a:ext cx="1944925" cy="10894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026391" y="5641931"/>
            <a:ext cx="13658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0" dirty="0">
                <a:latin typeface="Microsoft JhengHei UI"/>
                <a:cs typeface="Microsoft JhengHei UI"/>
              </a:rPr>
              <a:t>收费窗⼝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6450768" y="714607"/>
            <a:ext cx="720280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时延：例如⾼速公路收费站</a:t>
            </a:r>
          </a:p>
        </p:txBody>
      </p:sp>
      <p:sp>
        <p:nvSpPr>
          <p:cNvPr id="34" name="object 3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69077" y="2691128"/>
            <a:ext cx="3642995" cy="733996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01015" indent="-488315">
              <a:lnSpc>
                <a:spcPct val="100000"/>
              </a:lnSpc>
              <a:spcBef>
                <a:spcPts val="640"/>
              </a:spcBef>
              <a:buSzPct val="145714"/>
              <a:buFont typeface="Arial"/>
              <a:buChar char="•"/>
              <a:tabLst>
                <a:tab pos="501650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计算机⽹络概述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⽹络性能指标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信息的度量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⽹络速率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⽹络带宽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⽹络吞吐量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⽹络时延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利⽤率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⾮性能指标</a:t>
            </a:r>
            <a:endParaRPr sz="35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4990182"/>
            <a:ext cx="13549325" cy="6026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1478" y="5367135"/>
            <a:ext cx="12753975" cy="5231130"/>
          </a:xfrm>
          <a:custGeom>
            <a:avLst/>
            <a:gdLst/>
            <a:ahLst/>
            <a:cxnLst/>
            <a:rect l="l" t="t" r="r" b="b"/>
            <a:pathLst>
              <a:path w="12753975" h="5231130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79"/>
                </a:lnTo>
                <a:lnTo>
                  <a:pt x="0" y="256278"/>
                </a:lnTo>
                <a:lnTo>
                  <a:pt x="0" y="4974686"/>
                </a:lnTo>
                <a:lnTo>
                  <a:pt x="196" y="5025684"/>
                </a:lnTo>
                <a:lnTo>
                  <a:pt x="1569" y="5066812"/>
                </a:lnTo>
                <a:lnTo>
                  <a:pt x="12558" y="5125095"/>
                </a:lnTo>
                <a:lnTo>
                  <a:pt x="48870" y="5182094"/>
                </a:lnTo>
                <a:lnTo>
                  <a:pt x="105869" y="5218406"/>
                </a:lnTo>
                <a:lnTo>
                  <a:pt x="164152" y="5229394"/>
                </a:lnTo>
                <a:lnTo>
                  <a:pt x="205280" y="5230768"/>
                </a:lnTo>
                <a:lnTo>
                  <a:pt x="256278" y="5230964"/>
                </a:lnTo>
                <a:lnTo>
                  <a:pt x="12497263" y="5230964"/>
                </a:lnTo>
                <a:lnTo>
                  <a:pt x="12548259" y="5230768"/>
                </a:lnTo>
                <a:lnTo>
                  <a:pt x="12589384" y="5229394"/>
                </a:lnTo>
                <a:lnTo>
                  <a:pt x="12647667" y="5218406"/>
                </a:lnTo>
                <a:lnTo>
                  <a:pt x="12704668" y="5182094"/>
                </a:lnTo>
                <a:lnTo>
                  <a:pt x="12740983" y="5125095"/>
                </a:lnTo>
                <a:lnTo>
                  <a:pt x="12751969" y="5066812"/>
                </a:lnTo>
                <a:lnTo>
                  <a:pt x="12753342" y="5025684"/>
                </a:lnTo>
                <a:lnTo>
                  <a:pt x="12753538" y="4974686"/>
                </a:lnTo>
                <a:lnTo>
                  <a:pt x="12753538" y="256278"/>
                </a:lnTo>
                <a:lnTo>
                  <a:pt x="12753342" y="205279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5367135"/>
            <a:ext cx="12753975" cy="5231130"/>
          </a:xfrm>
          <a:custGeom>
            <a:avLst/>
            <a:gdLst/>
            <a:ahLst/>
            <a:cxnLst/>
            <a:rect l="l" t="t" r="r" b="b"/>
            <a:pathLst>
              <a:path w="12753975" h="5231130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4974686"/>
                </a:lnTo>
                <a:lnTo>
                  <a:pt x="12753342" y="5025684"/>
                </a:lnTo>
                <a:lnTo>
                  <a:pt x="12751969" y="5066812"/>
                </a:lnTo>
                <a:lnTo>
                  <a:pt x="12740983" y="5125096"/>
                </a:lnTo>
                <a:lnTo>
                  <a:pt x="12704668" y="5182094"/>
                </a:lnTo>
                <a:lnTo>
                  <a:pt x="12647667" y="5218406"/>
                </a:lnTo>
                <a:lnTo>
                  <a:pt x="12589384" y="5229395"/>
                </a:lnTo>
                <a:lnTo>
                  <a:pt x="12548259" y="5230769"/>
                </a:lnTo>
                <a:lnTo>
                  <a:pt x="12497263" y="5230965"/>
                </a:lnTo>
                <a:lnTo>
                  <a:pt x="256278" y="5230965"/>
                </a:lnTo>
                <a:lnTo>
                  <a:pt x="205280" y="5230769"/>
                </a:lnTo>
                <a:lnTo>
                  <a:pt x="164152" y="5229395"/>
                </a:lnTo>
                <a:lnTo>
                  <a:pt x="105869" y="5218406"/>
                </a:lnTo>
                <a:lnTo>
                  <a:pt x="48870" y="5182094"/>
                </a:lnTo>
                <a:lnTo>
                  <a:pt x="12558" y="5125096"/>
                </a:lnTo>
                <a:lnTo>
                  <a:pt x="1569" y="5066812"/>
                </a:lnTo>
                <a:lnTo>
                  <a:pt x="196" y="5025684"/>
                </a:lnTo>
                <a:lnTo>
                  <a:pt x="0" y="4974686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83584" y="1790521"/>
            <a:ext cx="13549325" cy="3345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753975" cy="2550160"/>
          </a:xfrm>
          <a:custGeom>
            <a:avLst/>
            <a:gdLst/>
            <a:ahLst/>
            <a:cxnLst/>
            <a:rect l="l" t="t" r="r" b="b"/>
            <a:pathLst>
              <a:path w="12753975" h="2550160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2293763"/>
                </a:lnTo>
                <a:lnTo>
                  <a:pt x="196" y="2344762"/>
                </a:lnTo>
                <a:lnTo>
                  <a:pt x="1569" y="2385889"/>
                </a:lnTo>
                <a:lnTo>
                  <a:pt x="12558" y="2444173"/>
                </a:lnTo>
                <a:lnTo>
                  <a:pt x="48870" y="2501171"/>
                </a:lnTo>
                <a:lnTo>
                  <a:pt x="105869" y="2537483"/>
                </a:lnTo>
                <a:lnTo>
                  <a:pt x="164152" y="2548472"/>
                </a:lnTo>
                <a:lnTo>
                  <a:pt x="205280" y="2549846"/>
                </a:lnTo>
                <a:lnTo>
                  <a:pt x="256278" y="2550042"/>
                </a:lnTo>
                <a:lnTo>
                  <a:pt x="12497263" y="2550042"/>
                </a:lnTo>
                <a:lnTo>
                  <a:pt x="12548259" y="2549846"/>
                </a:lnTo>
                <a:lnTo>
                  <a:pt x="12589384" y="2548472"/>
                </a:lnTo>
                <a:lnTo>
                  <a:pt x="12647667" y="2537483"/>
                </a:lnTo>
                <a:lnTo>
                  <a:pt x="12704668" y="2501171"/>
                </a:lnTo>
                <a:lnTo>
                  <a:pt x="12740983" y="2444173"/>
                </a:lnTo>
                <a:lnTo>
                  <a:pt x="12751969" y="2385889"/>
                </a:lnTo>
                <a:lnTo>
                  <a:pt x="12753342" y="2344762"/>
                </a:lnTo>
                <a:lnTo>
                  <a:pt x="12753538" y="2293763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753975" cy="2550160"/>
          </a:xfrm>
          <a:custGeom>
            <a:avLst/>
            <a:gdLst/>
            <a:ahLst/>
            <a:cxnLst/>
            <a:rect l="l" t="t" r="r" b="b"/>
            <a:pathLst>
              <a:path w="12753975" h="2550160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2293763"/>
                </a:lnTo>
                <a:lnTo>
                  <a:pt x="12753342" y="2344762"/>
                </a:lnTo>
                <a:lnTo>
                  <a:pt x="12751969" y="2385889"/>
                </a:lnTo>
                <a:lnTo>
                  <a:pt x="12740983" y="2444173"/>
                </a:lnTo>
                <a:lnTo>
                  <a:pt x="12704668" y="2501171"/>
                </a:lnTo>
                <a:lnTo>
                  <a:pt x="12647667" y="2537483"/>
                </a:lnTo>
                <a:lnTo>
                  <a:pt x="12589384" y="2548472"/>
                </a:lnTo>
                <a:lnTo>
                  <a:pt x="12548259" y="2549846"/>
                </a:lnTo>
                <a:lnTo>
                  <a:pt x="12497263" y="2550042"/>
                </a:lnTo>
                <a:lnTo>
                  <a:pt x="256278" y="2550042"/>
                </a:lnTo>
                <a:lnTo>
                  <a:pt x="205280" y="2549846"/>
                </a:lnTo>
                <a:lnTo>
                  <a:pt x="164152" y="2548472"/>
                </a:lnTo>
                <a:lnTo>
                  <a:pt x="105869" y="2537483"/>
                </a:lnTo>
                <a:lnTo>
                  <a:pt x="48870" y="2501171"/>
                </a:lnTo>
                <a:lnTo>
                  <a:pt x="12558" y="2444173"/>
                </a:lnTo>
                <a:lnTo>
                  <a:pt x="1569" y="2385889"/>
                </a:lnTo>
                <a:lnTo>
                  <a:pt x="196" y="2344762"/>
                </a:lnTo>
                <a:lnTo>
                  <a:pt x="0" y="2293763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71056" y="8052703"/>
            <a:ext cx="1110238" cy="934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268172" y="6101198"/>
            <a:ext cx="6699884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0" dirty="0">
                <a:latin typeface="Microsoft JhengHei UI"/>
                <a:cs typeface="Microsoft JhengHei UI"/>
              </a:rPr>
              <a:t>时延带宽积</a:t>
            </a:r>
            <a:r>
              <a:rPr sz="3950" spc="85" dirty="0">
                <a:latin typeface="Microsoft JhengHei UI"/>
                <a:cs typeface="Microsoft JhengHei UI"/>
              </a:rPr>
              <a:t> </a:t>
            </a:r>
            <a:r>
              <a:rPr sz="3950" dirty="0">
                <a:latin typeface="Arial"/>
                <a:cs typeface="Arial"/>
              </a:rPr>
              <a:t>=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spc="0" dirty="0">
                <a:latin typeface="Microsoft JhengHei UI"/>
                <a:cs typeface="Microsoft JhengHei UI"/>
              </a:rPr>
              <a:t>传播时延</a:t>
            </a:r>
            <a:r>
              <a:rPr sz="3950" spc="85" dirty="0">
                <a:latin typeface="Microsoft JhengHei UI"/>
                <a:cs typeface="Microsoft JhengHei UI"/>
              </a:rPr>
              <a:t> </a:t>
            </a:r>
            <a:r>
              <a:rPr sz="3950" dirty="0">
                <a:latin typeface="Arial"/>
                <a:cs typeface="Arial"/>
              </a:rPr>
              <a:t>×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spc="0" dirty="0">
                <a:latin typeface="Microsoft JhengHei UI"/>
                <a:cs typeface="Microsoft JhengHei UI"/>
              </a:rPr>
              <a:t>带宽</a:t>
            </a:r>
            <a:endParaRPr sz="39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917090" y="7510866"/>
            <a:ext cx="2870835" cy="0"/>
          </a:xfrm>
          <a:custGeom>
            <a:avLst/>
            <a:gdLst/>
            <a:ahLst/>
            <a:cxnLst/>
            <a:rect l="l" t="t" r="r" b="b"/>
            <a:pathLst>
              <a:path w="2870834">
                <a:moveTo>
                  <a:pt x="0" y="0"/>
                </a:moveTo>
                <a:lnTo>
                  <a:pt x="2870462" y="0"/>
                </a:lnTo>
              </a:path>
            </a:pathLst>
          </a:custGeom>
          <a:ln w="31412">
            <a:solidFill>
              <a:srgbClr val="42403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35389" y="7510866"/>
            <a:ext cx="2981325" cy="0"/>
          </a:xfrm>
          <a:custGeom>
            <a:avLst/>
            <a:gdLst/>
            <a:ahLst/>
            <a:cxnLst/>
            <a:rect l="l" t="t" r="r" b="b"/>
            <a:pathLst>
              <a:path w="2981325">
                <a:moveTo>
                  <a:pt x="0" y="0"/>
                </a:moveTo>
                <a:lnTo>
                  <a:pt x="2981053" y="0"/>
                </a:lnTo>
              </a:path>
            </a:pathLst>
          </a:custGeom>
          <a:ln w="31412">
            <a:solidFill>
              <a:srgbClr val="42403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37291" y="7441758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34553" y="69107"/>
                </a:ln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240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47434" y="7441758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03661" y="69107"/>
                </a:lnTo>
                <a:lnTo>
                  <a:pt x="138215" y="0"/>
                </a:lnTo>
                <a:close/>
              </a:path>
            </a:pathLst>
          </a:custGeom>
          <a:solidFill>
            <a:srgbClr val="4240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53819" y="7999917"/>
            <a:ext cx="7690900" cy="8880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58957" y="8007421"/>
            <a:ext cx="645160" cy="873125"/>
          </a:xfrm>
          <a:custGeom>
            <a:avLst/>
            <a:gdLst/>
            <a:ahLst/>
            <a:cxnLst/>
            <a:rect l="l" t="t" r="r" b="b"/>
            <a:pathLst>
              <a:path w="645159" h="873125">
                <a:moveTo>
                  <a:pt x="322369" y="0"/>
                </a:moveTo>
                <a:lnTo>
                  <a:pt x="281209" y="3551"/>
                </a:lnTo>
                <a:lnTo>
                  <a:pt x="240592" y="14206"/>
                </a:lnTo>
                <a:lnTo>
                  <a:pt x="201061" y="31963"/>
                </a:lnTo>
                <a:lnTo>
                  <a:pt x="163160" y="56824"/>
                </a:lnTo>
                <a:lnTo>
                  <a:pt x="127432" y="88788"/>
                </a:lnTo>
                <a:lnTo>
                  <a:pt x="94420" y="127855"/>
                </a:lnTo>
                <a:lnTo>
                  <a:pt x="69369" y="165930"/>
                </a:lnTo>
                <a:lnTo>
                  <a:pt x="48173" y="206783"/>
                </a:lnTo>
                <a:lnTo>
                  <a:pt x="30831" y="249952"/>
                </a:lnTo>
                <a:lnTo>
                  <a:pt x="17342" y="294975"/>
                </a:lnTo>
                <a:lnTo>
                  <a:pt x="7707" y="341387"/>
                </a:lnTo>
                <a:lnTo>
                  <a:pt x="1926" y="388725"/>
                </a:lnTo>
                <a:lnTo>
                  <a:pt x="0" y="436527"/>
                </a:lnTo>
                <a:lnTo>
                  <a:pt x="1926" y="484328"/>
                </a:lnTo>
                <a:lnTo>
                  <a:pt x="7707" y="531666"/>
                </a:lnTo>
                <a:lnTo>
                  <a:pt x="17342" y="578078"/>
                </a:lnTo>
                <a:lnTo>
                  <a:pt x="30831" y="623101"/>
                </a:lnTo>
                <a:lnTo>
                  <a:pt x="48173" y="666270"/>
                </a:lnTo>
                <a:lnTo>
                  <a:pt x="69369" y="707124"/>
                </a:lnTo>
                <a:lnTo>
                  <a:pt x="94420" y="745198"/>
                </a:lnTo>
                <a:lnTo>
                  <a:pt x="127432" y="784265"/>
                </a:lnTo>
                <a:lnTo>
                  <a:pt x="163160" y="816229"/>
                </a:lnTo>
                <a:lnTo>
                  <a:pt x="201061" y="841090"/>
                </a:lnTo>
                <a:lnTo>
                  <a:pt x="240592" y="858847"/>
                </a:lnTo>
                <a:lnTo>
                  <a:pt x="281209" y="869502"/>
                </a:lnTo>
                <a:lnTo>
                  <a:pt x="322369" y="873054"/>
                </a:lnTo>
                <a:lnTo>
                  <a:pt x="363529" y="869502"/>
                </a:lnTo>
                <a:lnTo>
                  <a:pt x="404146" y="858847"/>
                </a:lnTo>
                <a:lnTo>
                  <a:pt x="443677" y="841090"/>
                </a:lnTo>
                <a:lnTo>
                  <a:pt x="481578" y="816229"/>
                </a:lnTo>
                <a:lnTo>
                  <a:pt x="517306" y="784265"/>
                </a:lnTo>
                <a:lnTo>
                  <a:pt x="550319" y="745198"/>
                </a:lnTo>
                <a:lnTo>
                  <a:pt x="575369" y="707124"/>
                </a:lnTo>
                <a:lnTo>
                  <a:pt x="596565" y="666270"/>
                </a:lnTo>
                <a:lnTo>
                  <a:pt x="613907" y="623101"/>
                </a:lnTo>
                <a:lnTo>
                  <a:pt x="627396" y="578078"/>
                </a:lnTo>
                <a:lnTo>
                  <a:pt x="637031" y="531666"/>
                </a:lnTo>
                <a:lnTo>
                  <a:pt x="642811" y="484328"/>
                </a:lnTo>
                <a:lnTo>
                  <a:pt x="644738" y="436527"/>
                </a:lnTo>
                <a:lnTo>
                  <a:pt x="642811" y="388725"/>
                </a:lnTo>
                <a:lnTo>
                  <a:pt x="637031" y="341387"/>
                </a:lnTo>
                <a:lnTo>
                  <a:pt x="627396" y="294975"/>
                </a:lnTo>
                <a:lnTo>
                  <a:pt x="613907" y="249952"/>
                </a:lnTo>
                <a:lnTo>
                  <a:pt x="596565" y="206783"/>
                </a:lnTo>
                <a:lnTo>
                  <a:pt x="575369" y="165930"/>
                </a:lnTo>
                <a:lnTo>
                  <a:pt x="550319" y="127855"/>
                </a:lnTo>
                <a:lnTo>
                  <a:pt x="517306" y="88788"/>
                </a:lnTo>
                <a:lnTo>
                  <a:pt x="481578" y="56824"/>
                </a:lnTo>
                <a:lnTo>
                  <a:pt x="443677" y="31963"/>
                </a:lnTo>
                <a:lnTo>
                  <a:pt x="404146" y="14206"/>
                </a:lnTo>
                <a:lnTo>
                  <a:pt x="363529" y="3551"/>
                </a:lnTo>
                <a:lnTo>
                  <a:pt x="322369" y="0"/>
                </a:lnTo>
                <a:close/>
              </a:path>
            </a:pathLst>
          </a:custGeom>
          <a:solidFill>
            <a:srgbClr val="C87C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429845" y="8007421"/>
            <a:ext cx="644736" cy="8730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672433" y="8212352"/>
            <a:ext cx="70116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254" dirty="0">
                <a:solidFill>
                  <a:srgbClr val="FFFFFF"/>
                </a:solidFill>
                <a:latin typeface="Lucida Sans"/>
                <a:cs typeface="Lucida Sans"/>
              </a:rPr>
              <a:t>100011011101000111100010100011</a:t>
            </a:r>
            <a:endParaRPr sz="3300">
              <a:latin typeface="Lucida Sans"/>
              <a:cs typeface="Lucida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916443" y="7213096"/>
            <a:ext cx="2000885" cy="595630"/>
          </a:xfrm>
          <a:custGeom>
            <a:avLst/>
            <a:gdLst/>
            <a:ahLst/>
            <a:cxnLst/>
            <a:rect l="l" t="t" r="r" b="b"/>
            <a:pathLst>
              <a:path w="2000884" h="595629">
                <a:moveTo>
                  <a:pt x="0" y="595542"/>
                </a:moveTo>
                <a:lnTo>
                  <a:pt x="2000645" y="595542"/>
                </a:lnTo>
                <a:lnTo>
                  <a:pt x="2000645" y="0"/>
                </a:lnTo>
                <a:lnTo>
                  <a:pt x="0" y="0"/>
                </a:lnTo>
                <a:lnTo>
                  <a:pt x="0" y="595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171107" y="7281283"/>
            <a:ext cx="149161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传播时延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91226" y="8168677"/>
            <a:ext cx="26987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15" dirty="0">
                <a:latin typeface="Arial"/>
                <a:cs typeface="Arial"/>
              </a:rPr>
              <a:t>A</a:t>
            </a:r>
            <a:endParaRPr sz="28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537588" y="9147445"/>
            <a:ext cx="75882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链路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98304" y="7079087"/>
            <a:ext cx="929640" cy="1250950"/>
          </a:xfrm>
          <a:custGeom>
            <a:avLst/>
            <a:gdLst/>
            <a:ahLst/>
            <a:cxnLst/>
            <a:rect l="l" t="t" r="r" b="b"/>
            <a:pathLst>
              <a:path w="929640" h="1250950">
                <a:moveTo>
                  <a:pt x="0" y="0"/>
                </a:moveTo>
                <a:lnTo>
                  <a:pt x="920220" y="1238102"/>
                </a:lnTo>
                <a:lnTo>
                  <a:pt x="929589" y="1250707"/>
                </a:lnTo>
              </a:path>
            </a:pathLst>
          </a:custGeom>
          <a:ln w="31412">
            <a:solidFill>
              <a:srgbClr val="42403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42447" y="8248231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29" h="152400">
                <a:moveTo>
                  <a:pt x="110931" y="0"/>
                </a:moveTo>
                <a:lnTo>
                  <a:pt x="76078" y="68958"/>
                </a:lnTo>
                <a:lnTo>
                  <a:pt x="0" y="82449"/>
                </a:lnTo>
                <a:lnTo>
                  <a:pt x="137915" y="152155"/>
                </a:lnTo>
                <a:lnTo>
                  <a:pt x="110931" y="0"/>
                </a:lnTo>
                <a:close/>
              </a:path>
            </a:pathLst>
          </a:custGeom>
          <a:solidFill>
            <a:srgbClr val="4240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560613" y="6596902"/>
            <a:ext cx="75882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带宽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8744860" y="761121"/>
            <a:ext cx="301625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时延带宽积</a:t>
            </a:r>
          </a:p>
        </p:txBody>
      </p:sp>
      <p:sp>
        <p:nvSpPr>
          <p:cNvPr id="26" name="object 26"/>
          <p:cNvSpPr/>
          <p:nvPr/>
        </p:nvSpPr>
        <p:spPr>
          <a:xfrm>
            <a:off x="17152303" y="8052703"/>
            <a:ext cx="1110239" cy="934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7572471" y="8168675"/>
            <a:ext cx="26987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15" dirty="0">
                <a:latin typeface="Arial"/>
                <a:cs typeface="Arial"/>
              </a:rPr>
              <a:t>B</a:t>
            </a:r>
            <a:endParaRPr sz="28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062083" y="2638801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454741" y="2579558"/>
            <a:ext cx="845502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链路的时延带宽积⼜称为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以⽐特为单位的链路⻓度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76210" y="3870177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76210" y="3019335"/>
            <a:ext cx="10680065" cy="125730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405130" indent="-392430">
              <a:lnSpc>
                <a:spcPct val="100000"/>
              </a:lnSpc>
              <a:spcBef>
                <a:spcPts val="1520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30" dirty="0">
                <a:latin typeface="Microsoft JhengHei UI"/>
                <a:cs typeface="Microsoft JhengHei UI"/>
              </a:rPr>
              <a:t>即某段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链路中现在有多少⽐特</a:t>
            </a:r>
            <a:r>
              <a:rPr sz="2850" spc="30" dirty="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405130">
              <a:lnSpc>
                <a:spcPct val="100000"/>
              </a:lnSpc>
              <a:spcBef>
                <a:spcPts val="1425"/>
              </a:spcBef>
            </a:pPr>
            <a:r>
              <a:rPr sz="2850" spc="30" dirty="0">
                <a:latin typeface="Microsoft JhengHei UI"/>
                <a:cs typeface="Microsoft JhengHei UI"/>
              </a:rPr>
              <a:t>只有在代表链路的管道都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充满⽐特时</a:t>
            </a:r>
            <a:r>
              <a:rPr sz="2850" spc="30" dirty="0">
                <a:latin typeface="Microsoft JhengHei UI"/>
                <a:cs typeface="Microsoft JhengHei UI"/>
              </a:rPr>
              <a:t>，链路才得到了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充分利⽤</a:t>
            </a:r>
            <a:r>
              <a:rPr sz="2850" spc="30" dirty="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69077" y="2691128"/>
            <a:ext cx="3642995" cy="733996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01015" indent="-488315">
              <a:lnSpc>
                <a:spcPct val="100000"/>
              </a:lnSpc>
              <a:spcBef>
                <a:spcPts val="640"/>
              </a:spcBef>
              <a:buSzPct val="145714"/>
              <a:buFont typeface="Arial"/>
              <a:buChar char="•"/>
              <a:tabLst>
                <a:tab pos="501650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计算机⽹络概述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⽹络性能指标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信息的度量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⽹络速率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⽹络带宽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⽹络吞吐量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⽹络时延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利⽤率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⾮性能指标</a:t>
            </a:r>
            <a:endParaRPr sz="35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3370" y="714607"/>
            <a:ext cx="3465829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往返时延</a:t>
            </a:r>
            <a:r>
              <a:rPr spc="-165" dirty="0">
                <a:latin typeface="Lucida Sans"/>
                <a:cs typeface="Lucida Sans"/>
              </a:rPr>
              <a:t>RTT</a:t>
            </a:r>
          </a:p>
        </p:txBody>
      </p:sp>
      <p:sp>
        <p:nvSpPr>
          <p:cNvPr id="3" name="object 3"/>
          <p:cNvSpPr/>
          <p:nvPr/>
        </p:nvSpPr>
        <p:spPr>
          <a:xfrm>
            <a:off x="6083584" y="1790521"/>
            <a:ext cx="13549325" cy="5316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753975" cy="4520565"/>
          </a:xfrm>
          <a:custGeom>
            <a:avLst/>
            <a:gdLst/>
            <a:ahLst/>
            <a:cxnLst/>
            <a:rect l="l" t="t" r="r" b="b"/>
            <a:pathLst>
              <a:path w="12753975" h="4520565">
                <a:moveTo>
                  <a:pt x="12497263" y="0"/>
                </a:moveTo>
                <a:lnTo>
                  <a:pt x="256278" y="0"/>
                </a:lnTo>
                <a:lnTo>
                  <a:pt x="205280" y="196"/>
                </a:lnTo>
                <a:lnTo>
                  <a:pt x="164152" y="1569"/>
                </a:lnTo>
                <a:lnTo>
                  <a:pt x="105869" y="12558"/>
                </a:lnTo>
                <a:lnTo>
                  <a:pt x="48870" y="48870"/>
                </a:lnTo>
                <a:lnTo>
                  <a:pt x="12558" y="105869"/>
                </a:lnTo>
                <a:lnTo>
                  <a:pt x="1569" y="164152"/>
                </a:lnTo>
                <a:lnTo>
                  <a:pt x="196" y="205280"/>
                </a:lnTo>
                <a:lnTo>
                  <a:pt x="0" y="256278"/>
                </a:lnTo>
                <a:lnTo>
                  <a:pt x="0" y="4264121"/>
                </a:lnTo>
                <a:lnTo>
                  <a:pt x="196" y="4315119"/>
                </a:lnTo>
                <a:lnTo>
                  <a:pt x="1569" y="4356246"/>
                </a:lnTo>
                <a:lnTo>
                  <a:pt x="12558" y="4414530"/>
                </a:lnTo>
                <a:lnTo>
                  <a:pt x="48870" y="4471528"/>
                </a:lnTo>
                <a:lnTo>
                  <a:pt x="105869" y="4507840"/>
                </a:lnTo>
                <a:lnTo>
                  <a:pt x="164152" y="4518829"/>
                </a:lnTo>
                <a:lnTo>
                  <a:pt x="205280" y="4520203"/>
                </a:lnTo>
                <a:lnTo>
                  <a:pt x="256278" y="4520399"/>
                </a:lnTo>
                <a:lnTo>
                  <a:pt x="12497263" y="4520399"/>
                </a:lnTo>
                <a:lnTo>
                  <a:pt x="12548259" y="4520203"/>
                </a:lnTo>
                <a:lnTo>
                  <a:pt x="12589384" y="4518829"/>
                </a:lnTo>
                <a:lnTo>
                  <a:pt x="12647667" y="4507840"/>
                </a:lnTo>
                <a:lnTo>
                  <a:pt x="12704668" y="4471528"/>
                </a:lnTo>
                <a:lnTo>
                  <a:pt x="12740983" y="4414530"/>
                </a:lnTo>
                <a:lnTo>
                  <a:pt x="12751969" y="4356246"/>
                </a:lnTo>
                <a:lnTo>
                  <a:pt x="12753342" y="4315119"/>
                </a:lnTo>
                <a:lnTo>
                  <a:pt x="12753538" y="4264121"/>
                </a:lnTo>
                <a:lnTo>
                  <a:pt x="12753538" y="256278"/>
                </a:lnTo>
                <a:lnTo>
                  <a:pt x="12753342" y="205280"/>
                </a:lnTo>
                <a:lnTo>
                  <a:pt x="12751969" y="164152"/>
                </a:lnTo>
                <a:lnTo>
                  <a:pt x="12740983" y="105869"/>
                </a:lnTo>
                <a:lnTo>
                  <a:pt x="12704668" y="48870"/>
                </a:lnTo>
                <a:lnTo>
                  <a:pt x="12647667" y="12558"/>
                </a:lnTo>
                <a:lnTo>
                  <a:pt x="12589384" y="1569"/>
                </a:lnTo>
                <a:lnTo>
                  <a:pt x="12548259" y="196"/>
                </a:lnTo>
                <a:lnTo>
                  <a:pt x="12497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81478" y="2167473"/>
            <a:ext cx="12753975" cy="4520565"/>
          </a:xfrm>
          <a:custGeom>
            <a:avLst/>
            <a:gdLst/>
            <a:ahLst/>
            <a:cxnLst/>
            <a:rect l="l" t="t" r="r" b="b"/>
            <a:pathLst>
              <a:path w="12753975" h="4520565">
                <a:moveTo>
                  <a:pt x="256278" y="0"/>
                </a:moveTo>
                <a:lnTo>
                  <a:pt x="12497263" y="0"/>
                </a:lnTo>
                <a:lnTo>
                  <a:pt x="12548259" y="196"/>
                </a:lnTo>
                <a:lnTo>
                  <a:pt x="12589384" y="1569"/>
                </a:lnTo>
                <a:lnTo>
                  <a:pt x="12647667" y="12558"/>
                </a:lnTo>
                <a:lnTo>
                  <a:pt x="12704668" y="48870"/>
                </a:lnTo>
                <a:lnTo>
                  <a:pt x="12740983" y="105869"/>
                </a:lnTo>
                <a:lnTo>
                  <a:pt x="12751969" y="164152"/>
                </a:lnTo>
                <a:lnTo>
                  <a:pt x="12753342" y="205280"/>
                </a:lnTo>
                <a:lnTo>
                  <a:pt x="12753538" y="256278"/>
                </a:lnTo>
                <a:lnTo>
                  <a:pt x="12753538" y="4264121"/>
                </a:lnTo>
                <a:lnTo>
                  <a:pt x="12753342" y="4315119"/>
                </a:lnTo>
                <a:lnTo>
                  <a:pt x="12751969" y="4356246"/>
                </a:lnTo>
                <a:lnTo>
                  <a:pt x="12740983" y="4414530"/>
                </a:lnTo>
                <a:lnTo>
                  <a:pt x="12704668" y="4471528"/>
                </a:lnTo>
                <a:lnTo>
                  <a:pt x="12647667" y="4507840"/>
                </a:lnTo>
                <a:lnTo>
                  <a:pt x="12589384" y="4518829"/>
                </a:lnTo>
                <a:lnTo>
                  <a:pt x="12548259" y="4520203"/>
                </a:lnTo>
                <a:lnTo>
                  <a:pt x="12497263" y="4520399"/>
                </a:lnTo>
                <a:lnTo>
                  <a:pt x="256278" y="4520399"/>
                </a:lnTo>
                <a:lnTo>
                  <a:pt x="205280" y="4520203"/>
                </a:lnTo>
                <a:lnTo>
                  <a:pt x="164152" y="4518829"/>
                </a:lnTo>
                <a:lnTo>
                  <a:pt x="105869" y="4507840"/>
                </a:lnTo>
                <a:lnTo>
                  <a:pt x="48870" y="4471528"/>
                </a:lnTo>
                <a:lnTo>
                  <a:pt x="12558" y="4414530"/>
                </a:lnTo>
                <a:lnTo>
                  <a:pt x="1569" y="4356246"/>
                </a:lnTo>
                <a:lnTo>
                  <a:pt x="196" y="4315119"/>
                </a:lnTo>
                <a:lnTo>
                  <a:pt x="0" y="4264121"/>
                </a:lnTo>
                <a:lnTo>
                  <a:pt x="0" y="256278"/>
                </a:lnTo>
                <a:lnTo>
                  <a:pt x="196" y="205280"/>
                </a:lnTo>
                <a:lnTo>
                  <a:pt x="1569" y="164152"/>
                </a:lnTo>
                <a:lnTo>
                  <a:pt x="12558" y="105869"/>
                </a:lnTo>
                <a:lnTo>
                  <a:pt x="48870" y="48870"/>
                </a:lnTo>
                <a:lnTo>
                  <a:pt x="105869" y="12558"/>
                </a:lnTo>
                <a:lnTo>
                  <a:pt x="164152" y="1569"/>
                </a:lnTo>
                <a:lnTo>
                  <a:pt x="205280" y="196"/>
                </a:lnTo>
                <a:lnTo>
                  <a:pt x="2562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62083" y="2682464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54741" y="2447310"/>
            <a:ext cx="11020425" cy="1257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sz="2850" spc="30" dirty="0">
                <a:latin typeface="Microsoft JhengHei UI"/>
                <a:cs typeface="Microsoft JhengHei UI"/>
              </a:rPr>
              <a:t>互联⽹上的信息不仅仅单⽅向传输，⽽是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双向交互</a:t>
            </a:r>
            <a:r>
              <a:rPr sz="2850" spc="25" dirty="0">
                <a:latin typeface="Microsoft JhengHei UI"/>
                <a:cs typeface="Microsoft JhengHei UI"/>
              </a:rPr>
              <a:t>的。因此，有时很 </a:t>
            </a:r>
            <a:r>
              <a:rPr sz="2850" spc="30" dirty="0">
                <a:latin typeface="Microsoft JhengHei UI"/>
                <a:cs typeface="Microsoft JhengHei UI"/>
              </a:rPr>
              <a:t>需要知道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双向交互⼀次所需的时间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76210" y="5145216"/>
            <a:ext cx="12192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76210" y="3678686"/>
            <a:ext cx="11046460" cy="2488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5130" marR="5080" indent="-392430">
              <a:lnSpc>
                <a:spcPct val="1418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sz="2850" spc="30" dirty="0">
                <a:latin typeface="Microsoft JhengHei UI"/>
                <a:cs typeface="Microsoft JhengHei UI"/>
              </a:rPr>
              <a:t>往返时间表示从发送⽅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发送数据开始</a:t>
            </a:r>
            <a:r>
              <a:rPr sz="2850" spc="30" dirty="0">
                <a:latin typeface="Microsoft JhengHei UI"/>
                <a:cs typeface="Microsoft JhengHei UI"/>
              </a:rPr>
              <a:t>，到发送⽅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收到</a:t>
            </a:r>
            <a:r>
              <a:rPr sz="2850" spc="25" dirty="0">
                <a:latin typeface="Microsoft JhengHei UI"/>
                <a:cs typeface="Microsoft JhengHei UI"/>
              </a:rPr>
              <a:t>来⾃接收⽅的 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确认</a:t>
            </a:r>
            <a:r>
              <a:rPr sz="2850" spc="30" dirty="0">
                <a:latin typeface="Microsoft JhengHei UI"/>
                <a:cs typeface="Microsoft JhengHei UI"/>
              </a:rPr>
              <a:t>，</a:t>
            </a: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总共经历的时间</a:t>
            </a:r>
            <a:r>
              <a:rPr sz="2850" spc="30" dirty="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405130" marR="371475">
              <a:lnSpc>
                <a:spcPts val="4850"/>
              </a:lnSpc>
              <a:spcBef>
                <a:spcPts val="400"/>
              </a:spcBef>
            </a:pPr>
            <a:r>
              <a:rPr sz="2850" spc="25" dirty="0">
                <a:latin typeface="Microsoft JhengHei UI"/>
                <a:cs typeface="Microsoft JhengHei UI"/>
              </a:rPr>
              <a:t>在互联⽹中，往返时间包括往返传播时延、各中间结点的处理时 </a:t>
            </a:r>
            <a:r>
              <a:rPr sz="2850" spc="30" dirty="0">
                <a:latin typeface="Microsoft JhengHei UI"/>
                <a:cs typeface="Microsoft JhengHei UI"/>
              </a:rPr>
              <a:t>延、排队时延以及转发数据时的发送时延。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69077" y="2691128"/>
            <a:ext cx="3642995" cy="733996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01015" indent="-488315">
              <a:lnSpc>
                <a:spcPct val="100000"/>
              </a:lnSpc>
              <a:spcBef>
                <a:spcPts val="640"/>
              </a:spcBef>
              <a:buSzPct val="145714"/>
              <a:buFont typeface="Arial"/>
              <a:buChar char="•"/>
              <a:tabLst>
                <a:tab pos="501650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计算机⽹络概述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⽹络性能指标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信息的度量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⽹络速率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⽹络带宽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70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⽹络吞吐量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solidFill>
                  <a:srgbClr val="FF2600"/>
                </a:solidFill>
                <a:latin typeface="Microsoft JhengHei UI"/>
                <a:cs typeface="Microsoft JhengHei UI"/>
              </a:rPr>
              <a:t>⽹络时延</a:t>
            </a:r>
            <a:endParaRPr sz="3500">
              <a:latin typeface="Microsoft JhengHei UI"/>
              <a:cs typeface="Microsoft JhengHei UI"/>
            </a:endParaRPr>
          </a:p>
          <a:p>
            <a:pPr marL="1234440" lvl="2" indent="-488950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1235075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利⽤率</a:t>
            </a:r>
            <a:endParaRPr sz="3500">
              <a:latin typeface="Microsoft JhengHei UI"/>
              <a:cs typeface="Microsoft JhengHei UI"/>
            </a:endParaRPr>
          </a:p>
          <a:p>
            <a:pPr marL="867410" lvl="1" indent="-488315">
              <a:lnSpc>
                <a:spcPct val="100000"/>
              </a:lnSpc>
              <a:spcBef>
                <a:spcPts val="2365"/>
              </a:spcBef>
              <a:buSzPct val="145714"/>
              <a:buFont typeface="Arial"/>
              <a:buChar char="•"/>
              <a:tabLst>
                <a:tab pos="868044" algn="l"/>
              </a:tabLst>
            </a:pPr>
            <a:r>
              <a:rPr sz="3500" spc="10" dirty="0">
                <a:latin typeface="Microsoft JhengHei UI"/>
                <a:cs typeface="Microsoft JhengHei UI"/>
              </a:rPr>
              <a:t>⾮性能指标</a:t>
            </a:r>
            <a:endParaRPr sz="35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10637" y="7682488"/>
            <a:ext cx="939800" cy="525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50" i="1" spc="185" dirty="0">
                <a:solidFill>
                  <a:srgbClr val="5B5854"/>
                </a:solidFill>
                <a:latin typeface="Palatino Linotype"/>
                <a:cs typeface="Palatino Linotype"/>
              </a:rPr>
              <a:t>e</a:t>
            </a:r>
            <a:r>
              <a:rPr sz="3250" i="1" spc="95" dirty="0">
                <a:solidFill>
                  <a:srgbClr val="5B5854"/>
                </a:solidFill>
                <a:latin typeface="Palatino Linotype"/>
                <a:cs typeface="Palatino Linotype"/>
              </a:rPr>
              <a:t>f</a:t>
            </a:r>
            <a:r>
              <a:rPr sz="3250" i="1" spc="0" dirty="0">
                <a:solidFill>
                  <a:srgbClr val="5B5854"/>
                </a:solidFill>
                <a:latin typeface="Palatino Linotype"/>
                <a:cs typeface="Palatino Linotype"/>
              </a:rPr>
              <a:t>f</a:t>
            </a:r>
            <a:r>
              <a:rPr sz="3250" i="1" spc="185" dirty="0">
                <a:solidFill>
                  <a:srgbClr val="5B5854"/>
                </a:solidFill>
                <a:latin typeface="Palatino Linotype"/>
                <a:cs typeface="Palatino Linotype"/>
              </a:rPr>
              <a:t>e</a:t>
            </a:r>
            <a:r>
              <a:rPr sz="3250" i="1" spc="125" dirty="0">
                <a:solidFill>
                  <a:srgbClr val="5B5854"/>
                </a:solidFill>
                <a:latin typeface="Palatino Linotype"/>
                <a:cs typeface="Palatino Linotype"/>
              </a:rPr>
              <a:t>c</a:t>
            </a:r>
            <a:r>
              <a:rPr sz="3250" i="1" spc="-175" dirty="0">
                <a:solidFill>
                  <a:srgbClr val="5B5854"/>
                </a:solidFill>
                <a:latin typeface="Palatino Linotype"/>
                <a:cs typeface="Palatino Linotype"/>
              </a:rPr>
              <a:t>t</a:t>
            </a:r>
            <a:endParaRPr sz="3250">
              <a:latin typeface="Palatino Linotype"/>
              <a:cs typeface="Palatino Linotyp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38055" y="7365848"/>
            <a:ext cx="177673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361440" algn="l"/>
              </a:tabLst>
            </a:pPr>
            <a:r>
              <a:rPr sz="4600" i="1" spc="-250" dirty="0">
                <a:solidFill>
                  <a:srgbClr val="5B5854"/>
                </a:solidFill>
                <a:latin typeface="Palatino Linotype"/>
                <a:cs typeface="Palatino Linotype"/>
              </a:rPr>
              <a:t>S	</a:t>
            </a:r>
            <a:r>
              <a:rPr sz="4600" spc="-185" dirty="0">
                <a:solidFill>
                  <a:srgbClr val="5B5854"/>
                </a:solidFill>
                <a:latin typeface="Tahoma"/>
                <a:cs typeface="Tahoma"/>
              </a:rPr>
              <a:t>=</a:t>
            </a:r>
            <a:endParaRPr sz="46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264600" y="7816860"/>
            <a:ext cx="3061970" cy="0"/>
          </a:xfrm>
          <a:custGeom>
            <a:avLst/>
            <a:gdLst/>
            <a:ahLst/>
            <a:cxnLst/>
            <a:rect l="l" t="t" r="r" b="b"/>
            <a:pathLst>
              <a:path w="3061969">
                <a:moveTo>
                  <a:pt x="0" y="0"/>
                </a:moveTo>
                <a:lnTo>
                  <a:pt x="3061854" y="0"/>
                </a:lnTo>
              </a:path>
            </a:pathLst>
          </a:custGeom>
          <a:ln w="39286">
            <a:solidFill>
              <a:srgbClr val="5B58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310537" y="7074458"/>
            <a:ext cx="2970530" cy="1460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948690">
              <a:lnSpc>
                <a:spcPts val="5760"/>
              </a:lnSpc>
              <a:spcBef>
                <a:spcPts val="110"/>
              </a:spcBef>
            </a:pPr>
            <a:r>
              <a:rPr sz="6900" i="1" spc="15" baseline="13888" dirty="0">
                <a:solidFill>
                  <a:srgbClr val="5B5854"/>
                </a:solidFill>
                <a:latin typeface="Palatino Linotype"/>
                <a:cs typeface="Palatino Linotype"/>
              </a:rPr>
              <a:t>L</a:t>
            </a:r>
            <a:r>
              <a:rPr sz="3250" i="1" spc="10" dirty="0">
                <a:solidFill>
                  <a:srgbClr val="5B5854"/>
                </a:solidFill>
                <a:latin typeface="Palatino Linotype"/>
                <a:cs typeface="Palatino Linotype"/>
              </a:rPr>
              <a:t>data  </a:t>
            </a:r>
            <a:r>
              <a:rPr sz="4600" i="1" spc="-85" dirty="0">
                <a:solidFill>
                  <a:srgbClr val="5B5854"/>
                </a:solidFill>
                <a:latin typeface="Palatino Linotype"/>
                <a:cs typeface="Palatino Linotype"/>
              </a:rPr>
              <a:t>D</a:t>
            </a:r>
            <a:r>
              <a:rPr sz="4875" i="1" spc="-127" baseline="-17094" dirty="0">
                <a:solidFill>
                  <a:srgbClr val="5B5854"/>
                </a:solidFill>
                <a:latin typeface="Palatino Linotype"/>
                <a:cs typeface="Palatino Linotype"/>
              </a:rPr>
              <a:t>trans </a:t>
            </a:r>
            <a:r>
              <a:rPr sz="4600" spc="-185" dirty="0">
                <a:solidFill>
                  <a:srgbClr val="5B5854"/>
                </a:solidFill>
                <a:latin typeface="Tahoma"/>
                <a:cs typeface="Tahoma"/>
              </a:rPr>
              <a:t>+</a:t>
            </a:r>
            <a:r>
              <a:rPr sz="4600" spc="-484" dirty="0">
                <a:solidFill>
                  <a:srgbClr val="5B5854"/>
                </a:solidFill>
                <a:latin typeface="Tahoma"/>
                <a:cs typeface="Tahoma"/>
              </a:rPr>
              <a:t> </a:t>
            </a:r>
            <a:r>
              <a:rPr sz="4600" i="1" spc="-225" dirty="0">
                <a:solidFill>
                  <a:srgbClr val="5B5854"/>
                </a:solidFill>
                <a:latin typeface="Palatino Linotype"/>
                <a:cs typeface="Palatino Linotype"/>
              </a:rPr>
              <a:t>RTT</a:t>
            </a:r>
            <a:endParaRPr sz="4600">
              <a:latin typeface="Palatino Linotype"/>
              <a:cs typeface="Palatino Linotyp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88186" y="8630877"/>
            <a:ext cx="112522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30" dirty="0">
                <a:solidFill>
                  <a:srgbClr val="FF2600"/>
                </a:solidFill>
                <a:latin typeface="Microsoft JhengHei UI"/>
                <a:cs typeface="Microsoft JhengHei UI"/>
              </a:rPr>
              <a:t>其中</a:t>
            </a:r>
            <a:r>
              <a:rPr sz="2850" spc="30" dirty="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88186" y="9058665"/>
            <a:ext cx="6717665" cy="117856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850" i="1" spc="5" dirty="0">
                <a:latin typeface="Arial"/>
                <a:cs typeface="Arial"/>
              </a:rPr>
              <a:t>S</a:t>
            </a:r>
            <a:r>
              <a:rPr sz="2850" i="1" spc="7" baseline="-16081" dirty="0">
                <a:latin typeface="Arial"/>
                <a:cs typeface="Arial"/>
              </a:rPr>
              <a:t>effect</a:t>
            </a:r>
            <a:r>
              <a:rPr sz="2850" i="1" spc="-15" baseline="-16081" dirty="0">
                <a:latin typeface="Arial"/>
                <a:cs typeface="Arial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是有效数据率</a:t>
            </a:r>
            <a:r>
              <a:rPr sz="2850" spc="5" dirty="0">
                <a:latin typeface="Microsoft JhengHei UI"/>
                <a:cs typeface="Microsoft JhengHei UI"/>
              </a:rPr>
              <a:t>，</a:t>
            </a:r>
            <a:r>
              <a:rPr sz="2850" i="1" spc="5" dirty="0">
                <a:latin typeface="Arial"/>
                <a:cs typeface="Arial"/>
              </a:rPr>
              <a:t>L</a:t>
            </a:r>
            <a:r>
              <a:rPr sz="2850" i="1" spc="7" baseline="-16081" dirty="0">
                <a:latin typeface="Arial"/>
                <a:cs typeface="Arial"/>
              </a:rPr>
              <a:t>data</a:t>
            </a:r>
            <a:r>
              <a:rPr sz="2850" i="1" spc="-277" baseline="-16081" dirty="0">
                <a:latin typeface="Arial"/>
                <a:cs typeface="Arial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是数据⻓度，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2850" i="1" spc="5" dirty="0">
                <a:latin typeface="Arial"/>
                <a:cs typeface="Arial"/>
              </a:rPr>
              <a:t>D</a:t>
            </a:r>
            <a:r>
              <a:rPr sz="2850" i="1" spc="7" baseline="-16081" dirty="0">
                <a:latin typeface="Arial"/>
                <a:cs typeface="Arial"/>
              </a:rPr>
              <a:t>trans</a:t>
            </a:r>
            <a:r>
              <a:rPr sz="2850" i="1" spc="-292" baseline="-16081" dirty="0">
                <a:latin typeface="Arial"/>
                <a:cs typeface="Arial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是数据发送时延</a:t>
            </a:r>
            <a:r>
              <a:rPr sz="2850" spc="0" baseline="-19005" dirty="0">
                <a:latin typeface="Microsoft JhengHei UI"/>
                <a:cs typeface="Microsoft JhengHei UI"/>
              </a:rPr>
              <a:t>，</a:t>
            </a:r>
            <a:r>
              <a:rPr sz="2850" i="1" spc="0" dirty="0">
                <a:latin typeface="Arial"/>
                <a:cs typeface="Arial"/>
              </a:rPr>
              <a:t>RTT</a:t>
            </a:r>
            <a:r>
              <a:rPr sz="2850" i="1" spc="-30" dirty="0">
                <a:latin typeface="Arial"/>
                <a:cs typeface="Arial"/>
              </a:rPr>
              <a:t> </a:t>
            </a:r>
            <a:r>
              <a:rPr sz="2850" spc="30" dirty="0">
                <a:latin typeface="Microsoft JhengHei UI"/>
                <a:cs typeface="Microsoft JhengHei UI"/>
              </a:rPr>
              <a:t>是往返时延。</a:t>
            </a:r>
            <a:endParaRPr sz="2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9394</Words>
  <Application>Microsoft Office PowerPoint</Application>
  <PresentationFormat>自定义</PresentationFormat>
  <Paragraphs>2420</Paragraphs>
  <Slides>133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45" baseType="lpstr">
      <vt:lpstr>Microsoft JhengHei UI</vt:lpstr>
      <vt:lpstr>微软雅黑</vt:lpstr>
      <vt:lpstr>Arial</vt:lpstr>
      <vt:lpstr>Calibri</vt:lpstr>
      <vt:lpstr>Gill Sans MT</vt:lpstr>
      <vt:lpstr>Lucida Sans</vt:lpstr>
      <vt:lpstr>Lucida Sans Unicode</vt:lpstr>
      <vt:lpstr>Palatino Linotype</vt:lpstr>
      <vt:lpstr>Segoe UI Emoji</vt:lpstr>
      <vt:lpstr>Tahoma</vt:lpstr>
      <vt:lpstr>Times New Roman</vt:lpstr>
      <vt:lpstr>Office Theme</vt:lpstr>
      <vt:lpstr>第 1 章 计算机⽹络概述</vt:lpstr>
      <vt:lpstr>计算机⽹络概述</vt:lpstr>
      <vt:lpstr>主机—终端⽹络</vt:lpstr>
      <vt:lpstr>终端的概念</vt:lpstr>
      <vt:lpstr>主机—主机的⽹络：先有⼴域⽹后有局域⽹</vt:lpstr>
      <vt:lpstr>主机—主机的⽹络</vt:lpstr>
      <vt:lpstr>计算机局域⽹络</vt:lpstr>
      <vt:lpstr>计算机局域⽹络：局域⽹络的多样性</vt:lpstr>
      <vt:lpstr>⽹络的⽹络</vt:lpstr>
      <vt:lpstr>⽹络的⽹络</vt:lpstr>
      <vt:lpstr>互联⽹络发展史第⼀阶段：ARPAnet变为Internet</vt:lpstr>
      <vt:lpstr>互联⽹的两个重要特点</vt:lpstr>
      <vt:lpstr>互“连”⽹与互“联”⽹：RFC1208</vt:lpstr>
      <vt:lpstr>互连⽹络与互联⽹络的区别</vt:lpstr>
      <vt:lpstr>互联⽹络发展史第⼆阶段：快速发展</vt:lpstr>
      <vt:lpstr>互联⽹络发展史第⼆阶段：三级结构</vt:lpstr>
      <vt:lpstr>互联⽹络发展史第三阶段：互联⽹服务提供商 ISP</vt:lpstr>
      <vt:lpstr>互联⽹络发展史第三阶段：多层次ISP结构</vt:lpstr>
      <vt:lpstr>互联⽹络发展史第三阶段：IXP</vt:lpstr>
      <vt:lpstr>互联⽹交换点Internet eXchange Point（IXP）</vt:lpstr>
      <vt:lpstr>国内外IXP分布</vt:lpstr>
      <vt:lpstr>互联⽹的规模（Web 站点数）</vt:lpstr>
      <vt:lpstr>互联⽹络发展史：“⾥程碑WWW”世界第⼀个⽹站</vt:lpstr>
      <vt:lpstr>互联⽹络发展史：⾥程碑WWW</vt:lpstr>
      <vt:lpstr>互联⽹络发展史：⾥程碑WWW</vt:lpstr>
      <vt:lpstr>互联⽹络发展史：浏览器之争—MOSAIC浏览器</vt:lpstr>
      <vt:lpstr>互联⽹络发展史：浏览器之争—NETSCAPE⽹景浏览器</vt:lpstr>
      <vt:lpstr>互联⽹络发展史：浏览器之争—IE浏览器</vt:lpstr>
      <vt:lpstr>⼩结</vt:lpstr>
      <vt:lpstr>互联⽹络的应⽤</vt:lpstr>
      <vt:lpstr>互联⽹络的应⽤</vt:lpstr>
      <vt:lpstr>互联⽹络的应⽤</vt:lpstr>
      <vt:lpstr>互联⽹络带来的挑战</vt:lpstr>
      <vt:lpstr>我国互联⽹发展现状</vt:lpstr>
      <vt:lpstr>我国互联⽹发展现状</vt:lpstr>
      <vt:lpstr>我国互联⽹发展现状</vt:lpstr>
      <vt:lpstr>互联⽹的标准化</vt:lpstr>
      <vt:lpstr>互联⽹的标准化</vt:lpstr>
      <vt:lpstr>互联⽹的标准化</vt:lpstr>
      <vt:lpstr>互联⽹的标准化</vt:lpstr>
      <vt:lpstr>互联⽹的标准化</vt:lpstr>
      <vt:lpstr>⼩结</vt:lpstr>
      <vt:lpstr>互联⽹的组成</vt:lpstr>
      <vt:lpstr>互联⽹的组成</vt:lpstr>
      <vt:lpstr>互联⽹的边缘部分</vt:lpstr>
      <vt:lpstr>端系统之间通信的含义</vt:lpstr>
      <vt:lpstr>端到端通信的两种⽅式</vt:lpstr>
      <vt:lpstr>客户/服务器⼯作⽅式⽅式</vt:lpstr>
      <vt:lpstr>客户服务器⽅式：客户软件特点</vt:lpstr>
      <vt:lpstr>客户服务器⽅式：服务器软件特点</vt:lpstr>
      <vt:lpstr>对等连接⽅式</vt:lpstr>
      <vt:lpstr>PowerPoint 演示文稿</vt:lpstr>
      <vt:lpstr>互联⽹核⼼部分</vt:lpstr>
      <vt:lpstr>电话电路交换</vt:lpstr>
      <vt:lpstr>电话⼈⼯交换</vt:lpstr>
      <vt:lpstr>第⼀台步进制电话交换机</vt:lpstr>
      <vt:lpstr>“交换”的含义</vt:lpstr>
      <vt:lpstr>电路交换的特点</vt:lpstr>
      <vt:lpstr>电路交换的三个阶段</vt:lpstr>
      <vt:lpstr>电路交换举例</vt:lpstr>
      <vt:lpstr>电路交换的优缺点</vt:lpstr>
      <vt:lpstr>⼩结</vt:lpstr>
      <vt:lpstr>分组交换</vt:lpstr>
      <vt:lpstr>分组交换（分组发送）</vt:lpstr>
      <vt:lpstr>分组⾸部的重要性</vt:lpstr>
      <vt:lpstr>分组交换（分组接收）</vt:lpstr>
      <vt:lpstr>互联⽹的核⼼部分</vt:lpstr>
      <vt:lpstr>分组交换：路由器简介</vt:lpstr>
      <vt:lpstr>路由器的功能之⼀：分组转发</vt:lpstr>
      <vt:lpstr>路由器转发分组的过程</vt:lpstr>
      <vt:lpstr>分组交换：优缺点</vt:lpstr>
      <vt:lpstr>PowerPoint 演示文稿</vt:lpstr>
      <vt:lpstr>报⽂交换</vt:lpstr>
      <vt:lpstr>三种交换的⽐较</vt:lpstr>
      <vt:lpstr>三种交换的⽐较</vt:lpstr>
      <vt:lpstr>关键⼈物简介</vt:lpstr>
      <vt:lpstr>PowerPoint 演示文稿</vt:lpstr>
      <vt:lpstr>计算机⽹络的定义</vt:lpstr>
      <vt:lpstr>计算机⽹络的功能</vt:lpstr>
      <vt:lpstr>计算机⽹络分类</vt:lpstr>
      <vt:lpstr>计算机⽹络：局域⽹与⼴域⽹的区别</vt:lpstr>
      <vt:lpstr>计算机⽹络分类</vt:lpstr>
      <vt:lpstr>⼩结</vt:lpstr>
      <vt:lpstr>计算机⽹络：性能指标</vt:lpstr>
      <vt:lpstr>计算机⽹络性能指标：⽐特概念</vt:lpstr>
      <vt:lpstr>性能指标：速率</vt:lpstr>
      <vt:lpstr>性能指标：带宽两种不同意义</vt:lpstr>
      <vt:lpstr>性能指标：带宽两种不同意义</vt:lpstr>
      <vt:lpstr>性能指标：带宽</vt:lpstr>
      <vt:lpstr>性能指标：吞吐量</vt:lpstr>
      <vt:lpstr>性能指标：时延</vt:lpstr>
      <vt:lpstr>时延：发送时延</vt:lpstr>
      <vt:lpstr>时延：传播时延</vt:lpstr>
      <vt:lpstr>时延：处理时延和排队时延</vt:lpstr>
      <vt:lpstr>总时延：总时延</vt:lpstr>
      <vt:lpstr>时延：⼏种产⽣时延的地⽅</vt:lpstr>
      <vt:lpstr>时延：例如⾼速公路收费站</vt:lpstr>
      <vt:lpstr>时延带宽积</vt:lpstr>
      <vt:lpstr>往返时延RTT</vt:lpstr>
      <vt:lpstr>PowerPoint 演示文稿</vt:lpstr>
      <vt:lpstr>PowerPoint 演示文稿</vt:lpstr>
      <vt:lpstr>其他性能指标</vt:lpstr>
      <vt:lpstr>PowerPoint 演示文稿</vt:lpstr>
      <vt:lpstr>计算机⽹络体系结构：为什么要分层</vt:lpstr>
      <vt:lpstr>计算机⽹络体系结构：为什么要分层</vt:lpstr>
      <vt:lpstr>计算机⽹络的体系结构的形成</vt:lpstr>
      <vt:lpstr>协议与划分层次</vt:lpstr>
      <vt:lpstr>⽹络协议（计算机⽹络的不可缺少的组成部分）的三个组成要素</vt:lpstr>
      <vt:lpstr>协议的两种形式</vt:lpstr>
      <vt:lpstr>分层的原则</vt:lpstr>
      <vt:lpstr>分层的优点与缺点</vt:lpstr>
      <vt:lpstr>各层完成的主要功能</vt:lpstr>
      <vt:lpstr>计算机⽹络体系结构</vt:lpstr>
      <vt:lpstr>⼩结</vt:lpstr>
      <vt:lpstr>具有五层协议的体系结构</vt:lpstr>
      <vt:lpstr>五层协议的体系结构</vt:lpstr>
      <vt:lpstr>五层协议的体系结构</vt:lpstr>
      <vt:lpstr>五层协议的体系结构</vt:lpstr>
      <vt:lpstr>协议封装的例⼦</vt:lpstr>
      <vt:lpstr>主机 1 向主机 2 发送数据</vt:lpstr>
      <vt:lpstr>实体、协议、服务和服务访问点</vt:lpstr>
      <vt:lpstr>服务原语</vt:lpstr>
      <vt:lpstr>服务访问点SAP (SERVICE ACCESS POINT)</vt:lpstr>
      <vt:lpstr>服务数据单元 SDU (SERVICE DATA UNIT)</vt:lpstr>
      <vt:lpstr>相邻两层之间的关系</vt:lpstr>
      <vt:lpstr>协议很复杂</vt:lpstr>
      <vt:lpstr>著名的协议举例</vt:lpstr>
      <vt:lpstr>TCP/IP协议栈的发展史</vt:lpstr>
      <vt:lpstr>TCP/IP 的体系结构（四层）</vt:lpstr>
      <vt:lpstr>即某些应⽤程序可以直接使⽤ IP 层或甚⾄直接使⽤最下⾯的⽹络接⼝ 层。</vt:lpstr>
      <vt:lpstr>沙漏计时器形状的TCP/IP协议族</vt:lpstr>
      <vt:lpstr>客户进程和服务器进程使⽤ TCP/IP 协议栈进⾏通信</vt:lpstr>
      <vt:lpstr>⼩结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计算机网络概述</dc:title>
  <cp:lastModifiedBy>xingliang</cp:lastModifiedBy>
  <cp:revision>1</cp:revision>
  <dcterms:created xsi:type="dcterms:W3CDTF">2022-02-16T13:17:46Z</dcterms:created>
  <dcterms:modified xsi:type="dcterms:W3CDTF">2022-02-17T13:16:12Z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2021-06-06T00:00:00Z</vt:filetime>
  </property>
  <property fmtid="{D5CDD505-2E9C-101B-9397-08002B2CF9AE}" pid="3" name="Creator">
    <vt:lpwstr>Keynote 讲演</vt:lpwstr>
  </property>
  <property fmtid="{D5CDD505-2E9C-101B-9397-08002B2CF9AE}" pid="4" name="LastSaved">
    <vt:filetime>2022-02-16T00:00:00Z</vt:filetime>
  </property>
</Properties>
</file>